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306" r:id="rId3"/>
    <p:sldId id="302" r:id="rId4"/>
    <p:sldId id="318" r:id="rId5"/>
    <p:sldId id="293" r:id="rId6"/>
    <p:sldId id="308" r:id="rId7"/>
    <p:sldId id="287" r:id="rId8"/>
    <p:sldId id="292" r:id="rId9"/>
    <p:sldId id="314" r:id="rId10"/>
    <p:sldId id="294" r:id="rId11"/>
    <p:sldId id="320" r:id="rId12"/>
    <p:sldId id="319" r:id="rId13"/>
    <p:sldId id="310" r:id="rId14"/>
    <p:sldId id="277" r:id="rId15"/>
    <p:sldId id="315" r:id="rId16"/>
    <p:sldId id="304" r:id="rId17"/>
    <p:sldId id="289" r:id="rId18"/>
    <p:sldId id="316" r:id="rId19"/>
    <p:sldId id="317" r:id="rId20"/>
    <p:sldId id="283" r:id="rId21"/>
    <p:sldId id="280" r:id="rId2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hlink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hlink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hlink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hlink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hlink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hlink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hlink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hlink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hlink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3928"/>
    <a:srgbClr val="85CBFF"/>
    <a:srgbClr val="FF00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138" autoAdjust="0"/>
    <p:restoredTop sz="94660"/>
  </p:normalViewPr>
  <p:slideViewPr>
    <p:cSldViewPr>
      <p:cViewPr varScale="1">
        <p:scale>
          <a:sx n="69" d="100"/>
          <a:sy n="69" d="100"/>
        </p:scale>
        <p:origin x="-6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04F1F2E-40AD-482C-BE8E-251C02CA713E}" type="datetimeFigureOut">
              <a:rPr lang="de-DE"/>
              <a:pPr>
                <a:defRPr/>
              </a:pPr>
              <a:t>20.02.2008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8D71BA10-A442-4A88-A143-A4C8ED9FDD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F1C9D7-D9A8-4FD9-A956-2B7ACE4643EF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de-DE"/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defTabSz="449263" eaLnBrk="1" hangingPunct="1">
              <a:spcBef>
                <a:spcPct val="0"/>
              </a:spcBef>
            </a:pPr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36867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9E0D174-9CB3-4CBD-9C4F-8089786505BC}" type="slidenum">
              <a:rPr lang="de-DE" sz="1200" b="0">
                <a:solidFill>
                  <a:schemeClr val="tx1"/>
                </a:solidFill>
                <a:latin typeface="+mn-lt"/>
              </a:rPr>
              <a:pPr algn="r">
                <a:defRPr/>
              </a:pPr>
              <a:t>4</a:t>
            </a:fld>
            <a:endParaRPr lang="de-DE" sz="1200" b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defTabSz="449263"/>
            <a:endParaRPr lang="de-DE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4579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7536F0-BE0D-4EA4-859F-9A14B2354210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C023F99-66B3-4003-B556-4EB3AADF6D52}" type="slidenum">
              <a:rPr lang="de-DE" sz="1200" b="0">
                <a:solidFill>
                  <a:schemeClr val="tx1"/>
                </a:solidFill>
                <a:latin typeface="+mn-lt"/>
              </a:rPr>
              <a:pPr algn="r">
                <a:defRPr/>
              </a:pPr>
              <a:t>17</a:t>
            </a:fld>
            <a:endParaRPr lang="de-DE" sz="1200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defTabSz="449263" eaLnBrk="1" hangingPunct="1">
              <a:spcBef>
                <a:spcPct val="0"/>
              </a:spcBef>
            </a:pPr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77C6F5-37C6-40F8-B174-CA561E26291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de-DE"/>
          </a:p>
        </p:txBody>
      </p:sp>
      <p:sp>
        <p:nvSpPr>
          <p:cNvPr id="64515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defTabSz="449263" eaLnBrk="1" hangingPunct="1">
              <a:spcBef>
                <a:spcPct val="0"/>
              </a:spcBef>
            </a:pPr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1F50B3-1539-4056-BE2D-A6405F75EDC2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de-DE"/>
          </a:p>
        </p:txBody>
      </p:sp>
      <p:sp>
        <p:nvSpPr>
          <p:cNvPr id="66563" name="Text Box 2"/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defTabSz="449263" eaLnBrk="1" hangingPunct="1">
              <a:spcBef>
                <a:spcPct val="0"/>
              </a:spcBef>
            </a:pPr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20A9-605B-4184-9D97-55ECFCED2EFA}" type="datetimeFigureOut">
              <a:rPr lang="de-DE"/>
              <a:pPr>
                <a:defRPr/>
              </a:pPr>
              <a:t>20.02.2008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ACE59-AAA5-419A-BC7E-FFA3B0828F7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497B8-A220-493C-8032-3BF4ACFB8144}" type="datetimeFigureOut">
              <a:rPr lang="de-DE"/>
              <a:pPr>
                <a:defRPr/>
              </a:pPr>
              <a:t>20.02.2008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C0F7F-D59E-4D06-8246-52EC8F6FA8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BCC57-155F-4748-A826-9A17D08D2F64}" type="datetimeFigureOut">
              <a:rPr lang="de-DE"/>
              <a:pPr>
                <a:defRPr/>
              </a:pPr>
              <a:t>20.02.2008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A83C5-4A17-4626-9A35-DE7CBEA234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F56DD-24A3-4DA1-9A9A-CA0B7BB0C92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DE1AF2C-5251-46F1-BFF1-47C64B7E4B93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EAF62-09B9-4C45-A63F-56DC9A469172}" type="datetimeFigureOut">
              <a:rPr lang="de-DE"/>
              <a:pPr>
                <a:defRPr/>
              </a:pPr>
              <a:t>20.02.2008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F5190-B733-4639-8C28-99A0E4BB2B0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5F4DC-5C32-407F-BFCC-F8DF34C6CF3A}" type="datetimeFigureOut">
              <a:rPr lang="de-DE"/>
              <a:pPr>
                <a:defRPr/>
              </a:pPr>
              <a:t>20.02.2008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A8E52-EEEF-461E-81E7-52801C1D0F7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B75FB-DC1B-468C-8060-E774BF2ACD62}" type="datetimeFigureOut">
              <a:rPr lang="de-DE"/>
              <a:pPr>
                <a:defRPr/>
              </a:pPr>
              <a:t>20.02.2008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F100F-0617-451B-8F37-194536871DA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F30AA-B8CE-497B-8108-2D05EBBE0DA1}" type="datetimeFigureOut">
              <a:rPr lang="de-DE"/>
              <a:pPr>
                <a:defRPr/>
              </a:pPr>
              <a:t>20.02.2008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49769-5CF6-4523-B801-58638502119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C7976-C2AC-414D-8F5D-6DC3400ABBE3}" type="datetimeFigureOut">
              <a:rPr lang="de-DE"/>
              <a:pPr>
                <a:defRPr/>
              </a:pPr>
              <a:t>20.02.2008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AF724-389A-4EBD-A385-7786B059097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52808-1455-4F62-B27E-646CA1E3BB20}" type="datetimeFigureOut">
              <a:rPr lang="de-DE"/>
              <a:pPr>
                <a:defRPr/>
              </a:pPr>
              <a:t>20.02.2008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06AC-4728-4A71-A4A1-8142CC3F4D4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B7E2F-B5B8-4FC7-84A4-9EC01FC2ABCE}" type="datetimeFigureOut">
              <a:rPr lang="de-DE"/>
              <a:pPr>
                <a:defRPr/>
              </a:pPr>
              <a:t>20.02.2008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2A1DB-61A4-4EA7-86BD-F0BDC63CF4B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9DAFC-64AE-46E4-9B8D-F068E82AC5D2}" type="datetimeFigureOut">
              <a:rPr lang="de-DE"/>
              <a:pPr>
                <a:defRPr/>
              </a:pPr>
              <a:t>20.02.2008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0B03F-B429-430C-8F61-E5E886D506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0B98E7-1477-4C9C-8CBE-04DFE01FB8FD}" type="datetimeFigureOut">
              <a:rPr lang="de-DE"/>
              <a:pPr>
                <a:defRPr/>
              </a:pPr>
              <a:t>20.02.2008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0859ED-D279-4E9A-AB5B-6BA4B0BE667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323850" y="549275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000" b="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/>
            </a:r>
            <a:br>
              <a:rPr lang="en-GB" sz="4000" b="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</a:br>
            <a:r>
              <a:rPr lang="en-GB" sz="4000" b="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/>
            </a:r>
            <a:br>
              <a:rPr lang="en-GB" sz="4000" b="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</a:br>
            <a:r>
              <a:rPr lang="en-GB" sz="4000" b="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/>
            </a:r>
            <a:br>
              <a:rPr lang="en-GB" sz="4000" b="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</a:br>
            <a:r>
              <a:rPr lang="en-GB" sz="4000" b="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/>
            </a:r>
            <a:br>
              <a:rPr lang="en-GB" sz="4000" b="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</a:br>
            <a:r>
              <a:rPr lang="en-GB" sz="4800">
                <a:solidFill>
                  <a:srgbClr val="FF0000"/>
                </a:solidFill>
                <a:latin typeface="Calibri" pitchFamily="34" charset="0"/>
                <a:cs typeface="Lucida Sans Unicode" pitchFamily="34" charset="0"/>
              </a:rPr>
              <a:t>AKM</a:t>
            </a:r>
            <a:r>
              <a:rPr lang="en-GB" sz="4000">
                <a:solidFill>
                  <a:srgbClr val="EB2605"/>
                </a:solidFill>
                <a:latin typeface="Calibri" pitchFamily="34" charset="0"/>
                <a:cs typeface="Lucida Sans Unicode" pitchFamily="34" charset="0"/>
              </a:rPr>
              <a:t/>
            </a:r>
            <a:br>
              <a:rPr lang="en-GB" sz="4000">
                <a:solidFill>
                  <a:srgbClr val="EB2605"/>
                </a:solidFill>
                <a:latin typeface="Calibri" pitchFamily="34" charset="0"/>
                <a:cs typeface="Lucida Sans Unicode" pitchFamily="34" charset="0"/>
              </a:rPr>
            </a:br>
            <a:r>
              <a:rPr lang="en-GB" sz="4000">
                <a:solidFill>
                  <a:srgbClr val="FF0000"/>
                </a:solidFill>
                <a:latin typeface="Calibri" pitchFamily="34" charset="0"/>
                <a:cs typeface="Lucida Sans Unicode" pitchFamily="34" charset="0"/>
              </a:rPr>
              <a:t>A</a:t>
            </a:r>
            <a:r>
              <a:rPr lang="en-GB" sz="4000" b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mbulantes </a:t>
            </a:r>
            <a:r>
              <a:rPr lang="en-GB" sz="4000">
                <a:solidFill>
                  <a:srgbClr val="FF0000"/>
                </a:solidFill>
                <a:latin typeface="Calibri" pitchFamily="34" charset="0"/>
                <a:cs typeface="Lucida Sans Unicode" pitchFamily="34" charset="0"/>
              </a:rPr>
              <a:t>K</a:t>
            </a:r>
            <a:r>
              <a:rPr lang="en-GB" sz="4000" b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inderhospiz </a:t>
            </a:r>
            <a:r>
              <a:rPr lang="en-GB" sz="4000">
                <a:solidFill>
                  <a:srgbClr val="FF0000"/>
                </a:solidFill>
                <a:latin typeface="Calibri" pitchFamily="34" charset="0"/>
                <a:cs typeface="Lucida Sans Unicode" pitchFamily="34" charset="0"/>
              </a:rPr>
              <a:t>M</a:t>
            </a:r>
            <a:r>
              <a:rPr lang="en-GB" sz="4000" b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ünchen</a:t>
            </a:r>
            <a:r>
              <a:rPr lang="en-GB" sz="4000" b="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/>
            </a:r>
            <a:br>
              <a:rPr lang="en-GB" sz="4000" b="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</a:br>
            <a:r>
              <a:rPr lang="en-GB" sz="4000" b="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/>
            </a:r>
            <a:br>
              <a:rPr lang="en-GB" sz="4000" b="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</a:br>
            <a:r>
              <a:rPr lang="en-GB" sz="2000" b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Träger: Die Stiftung „Ambulantes Kinderhospiz München“</a:t>
            </a:r>
            <a:br>
              <a:rPr lang="en-GB" sz="2000" b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</a:br>
            <a:r>
              <a:rPr lang="en-GB" sz="2000" b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sz="4000" b="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/>
            </a:r>
            <a:br>
              <a:rPr lang="en-GB" sz="4000" b="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</a:br>
            <a:r>
              <a:rPr lang="en-GB" sz="4000" b="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  <a:t/>
            </a:r>
            <a:br>
              <a:rPr lang="en-GB" sz="4000" b="0">
                <a:solidFill>
                  <a:srgbClr val="000000"/>
                </a:solidFill>
                <a:latin typeface="Calibri" pitchFamily="34" charset="0"/>
                <a:cs typeface="Lucida Sans Unicode" pitchFamily="34" charset="0"/>
              </a:rPr>
            </a:br>
            <a:endParaRPr lang="en-GB" sz="4000" b="0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</p:txBody>
      </p:sp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5838" y="2492375"/>
            <a:ext cx="4621212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WordArt 3"/>
          <p:cNvSpPr>
            <a:spLocks noChangeArrowheads="1" noChangeShapeType="1" noTextEdit="1"/>
          </p:cNvSpPr>
          <p:nvPr/>
        </p:nvSpPr>
        <p:spPr bwMode="auto">
          <a:xfrm>
            <a:off x="900113" y="1844675"/>
            <a:ext cx="7391400" cy="22288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11748"/>
              </a:avLst>
            </a:prstTxWarp>
          </a:bodyPr>
          <a:lstStyle/>
          <a:p>
            <a:pPr algn="ctr"/>
            <a:r>
              <a:rPr lang="de-DE" sz="7200" kern="10">
                <a:ln w="9398">
                  <a:solidFill>
                    <a:srgbClr val="FF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latin typeface="Calibri"/>
              </a:rPr>
              <a:t>Wir sind die Brücke </a:t>
            </a:r>
          </a:p>
        </p:txBody>
      </p:sp>
      <p:sp>
        <p:nvSpPr>
          <p:cNvPr id="59394" name="Text Box 4"/>
          <p:cNvSpPr txBox="1">
            <a:spLocks noChangeArrowheads="1"/>
          </p:cNvSpPr>
          <p:nvPr/>
        </p:nvSpPr>
        <p:spPr bwMode="auto">
          <a:xfrm>
            <a:off x="-107950" y="3551238"/>
            <a:ext cx="9505950" cy="160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defTabSz="449263">
              <a:lnSpc>
                <a:spcPct val="117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200">
                <a:latin typeface="Calibri" pitchFamily="34" charset="0"/>
                <a:cs typeface="Lucida Sans Unicode" pitchFamily="34" charset="0"/>
              </a:rPr>
              <a:t>Wir beginnen mit der Diagnosestellung lebensbegrenzend/lebensbedrohlich </a:t>
            </a:r>
          </a:p>
          <a:p>
            <a:pPr algn="ctr" defTabSz="449263">
              <a:lnSpc>
                <a:spcPct val="117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200">
                <a:latin typeface="Calibri" pitchFamily="34" charset="0"/>
                <a:cs typeface="Lucida Sans Unicode" pitchFamily="34" charset="0"/>
              </a:rPr>
              <a:t>und spannen einen Bogen ab der Diagnose über die Palliativ-Phase </a:t>
            </a:r>
          </a:p>
          <a:p>
            <a:pPr algn="ctr" defTabSz="449263">
              <a:lnSpc>
                <a:spcPct val="117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200">
                <a:latin typeface="Calibri" pitchFamily="34" charset="0"/>
                <a:cs typeface="Lucida Sans Unicode" pitchFamily="34" charset="0"/>
              </a:rPr>
              <a:t>     bis hin zur Trauerbegleitung bis zu einem Jahr nach dem Tod des Kindes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Oval 2"/>
          <p:cNvSpPr>
            <a:spLocks noChangeArrowheads="1"/>
          </p:cNvSpPr>
          <p:nvPr/>
        </p:nvSpPr>
        <p:spPr bwMode="auto">
          <a:xfrm>
            <a:off x="3513138" y="3200400"/>
            <a:ext cx="2057400" cy="12954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0C0C0"/>
              </a:gs>
            </a:gsLst>
            <a:path path="shape">
              <a:fillToRect l="50000" t="50000" r="50000" b="50000"/>
            </a:path>
          </a:gra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lIns="85320" tIns="42120" rIns="85320" bIns="42120" anchor="ctr"/>
          <a:lstStyle/>
          <a:p>
            <a:pPr algn="ctr" defTabSz="449263" eaLnBrk="0" hangingPunct="0">
              <a:buClr>
                <a:srgbClr val="EB2605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FF0000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Krankes Kind </a:t>
            </a:r>
          </a:p>
          <a:p>
            <a:pPr algn="ctr" defTabSz="449263" eaLnBrk="0" hangingPunct="0">
              <a:buClr>
                <a:srgbClr val="EB2605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FF0000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 in Palliativsituation</a:t>
            </a:r>
            <a:r>
              <a:rPr lang="en-GB" sz="1600" b="0">
                <a:solidFill>
                  <a:srgbClr val="808080"/>
                </a:solidFill>
                <a:ea typeface="ＭＳ Ｐゴシック"/>
                <a:cs typeface="Lucida Sans Unicode" pitchFamily="34" charset="0"/>
              </a:rPr>
              <a:t>  </a:t>
            </a:r>
          </a:p>
        </p:txBody>
      </p:sp>
      <p:sp>
        <p:nvSpPr>
          <p:cNvPr id="18434" name="Line 3"/>
          <p:cNvSpPr>
            <a:spLocks noChangeShapeType="1"/>
          </p:cNvSpPr>
          <p:nvPr/>
        </p:nvSpPr>
        <p:spPr bwMode="auto">
          <a:xfrm flipV="1">
            <a:off x="4551363" y="2128838"/>
            <a:ext cx="1587" cy="923925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8435" name="Line 4"/>
          <p:cNvSpPr>
            <a:spLocks noChangeShapeType="1"/>
          </p:cNvSpPr>
          <p:nvPr/>
        </p:nvSpPr>
        <p:spPr bwMode="auto">
          <a:xfrm flipV="1">
            <a:off x="5257800" y="2285991"/>
            <a:ext cx="1100150" cy="995371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8436" name="Line 5"/>
          <p:cNvSpPr>
            <a:spLocks noChangeShapeType="1"/>
          </p:cNvSpPr>
          <p:nvPr/>
        </p:nvSpPr>
        <p:spPr bwMode="auto">
          <a:xfrm>
            <a:off x="5651500" y="3933825"/>
            <a:ext cx="936625" cy="0"/>
          </a:xfrm>
          <a:prstGeom prst="line">
            <a:avLst/>
          </a:prstGeom>
          <a:noFill/>
          <a:ln w="9398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8437" name="Line 6"/>
          <p:cNvSpPr>
            <a:spLocks noChangeShapeType="1"/>
          </p:cNvSpPr>
          <p:nvPr/>
        </p:nvSpPr>
        <p:spPr bwMode="auto">
          <a:xfrm flipV="1">
            <a:off x="5562600" y="3271838"/>
            <a:ext cx="914400" cy="314325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8438" name="Line 7"/>
          <p:cNvSpPr>
            <a:spLocks noChangeShapeType="1"/>
          </p:cNvSpPr>
          <p:nvPr/>
        </p:nvSpPr>
        <p:spPr bwMode="auto">
          <a:xfrm>
            <a:off x="5334000" y="4343400"/>
            <a:ext cx="1295400" cy="60960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8439" name="Line 8"/>
          <p:cNvSpPr>
            <a:spLocks noChangeShapeType="1"/>
          </p:cNvSpPr>
          <p:nvPr/>
        </p:nvSpPr>
        <p:spPr bwMode="auto">
          <a:xfrm>
            <a:off x="4546600" y="4572000"/>
            <a:ext cx="1588" cy="91440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8440" name="Line 9"/>
          <p:cNvSpPr>
            <a:spLocks noChangeShapeType="1"/>
          </p:cNvSpPr>
          <p:nvPr/>
        </p:nvSpPr>
        <p:spPr bwMode="auto">
          <a:xfrm flipH="1">
            <a:off x="2814638" y="4419600"/>
            <a:ext cx="923925" cy="76200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8441" name="Line 10"/>
          <p:cNvSpPr>
            <a:spLocks noChangeShapeType="1"/>
          </p:cNvSpPr>
          <p:nvPr/>
        </p:nvSpPr>
        <p:spPr bwMode="auto">
          <a:xfrm flipH="1">
            <a:off x="2357438" y="3962400"/>
            <a:ext cx="923925" cy="30480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8442" name="Line 11"/>
          <p:cNvSpPr>
            <a:spLocks noChangeShapeType="1"/>
          </p:cNvSpPr>
          <p:nvPr/>
        </p:nvSpPr>
        <p:spPr bwMode="auto">
          <a:xfrm flipH="1" flipV="1">
            <a:off x="2555875" y="1916113"/>
            <a:ext cx="1258888" cy="128905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8443" name="Rectangle 12"/>
          <p:cNvSpPr>
            <a:spLocks noChangeArrowheads="1"/>
          </p:cNvSpPr>
          <p:nvPr/>
        </p:nvSpPr>
        <p:spPr bwMode="auto">
          <a:xfrm>
            <a:off x="5357818" y="1714488"/>
            <a:ext cx="3600450" cy="11409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0" hangingPunct="0">
              <a:buClr>
                <a:srgbClr val="FF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0" dirty="0" err="1" smtClean="0">
                <a:solidFill>
                  <a:srgbClr val="FF0000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Pädiatrische</a:t>
            </a:r>
            <a:r>
              <a:rPr lang="en-GB" sz="2400" b="0" dirty="0" smtClean="0">
                <a:solidFill>
                  <a:srgbClr val="FF0000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 </a:t>
            </a:r>
            <a:r>
              <a:rPr lang="en-GB" sz="2400" b="0" dirty="0" err="1" smtClean="0">
                <a:solidFill>
                  <a:srgbClr val="FF0000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Palliativ</a:t>
            </a:r>
            <a:r>
              <a:rPr lang="en-GB" sz="2400" b="0" dirty="0" smtClean="0">
                <a:solidFill>
                  <a:srgbClr val="FF0000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-</a:t>
            </a:r>
            <a:endParaRPr lang="en-GB" sz="2400" b="0" dirty="0">
              <a:solidFill>
                <a:srgbClr val="FF0000"/>
              </a:solidFill>
              <a:latin typeface="Calibri" pitchFamily="34" charset="0"/>
              <a:ea typeface="ＭＳ Ｐゴシック"/>
              <a:cs typeface="Lucida Sans Unicode" pitchFamily="34" charset="0"/>
            </a:endParaRPr>
          </a:p>
          <a:p>
            <a:pPr algn="ctr" defTabSz="449263" eaLnBrk="0" hangingPunct="0">
              <a:buClr>
                <a:srgbClr val="FF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0" dirty="0" err="1">
                <a:solidFill>
                  <a:srgbClr val="FF0000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Medizin</a:t>
            </a:r>
            <a:endParaRPr lang="en-GB" sz="2400" b="0" dirty="0">
              <a:solidFill>
                <a:srgbClr val="FF0000"/>
              </a:solidFill>
              <a:latin typeface="Calibri" pitchFamily="34" charset="0"/>
              <a:ea typeface="ＭＳ Ｐゴシック"/>
              <a:cs typeface="Lucida Sans Unicode" pitchFamily="34" charset="0"/>
            </a:endParaRPr>
          </a:p>
          <a:p>
            <a:pPr algn="ctr" defTabSz="449263" eaLnBrk="0" hangingPunct="0">
              <a:buClr>
                <a:srgbClr val="FF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b="0" dirty="0">
              <a:solidFill>
                <a:srgbClr val="FF0000"/>
              </a:solidFill>
              <a:latin typeface="Calibri" pitchFamily="34" charset="0"/>
              <a:ea typeface="ＭＳ Ｐゴシック"/>
              <a:cs typeface="Lucida Sans Unicode" pitchFamily="34" charset="0"/>
            </a:endParaRPr>
          </a:p>
        </p:txBody>
      </p:sp>
      <p:sp>
        <p:nvSpPr>
          <p:cNvPr id="18444" name="Rectangle 13"/>
          <p:cNvSpPr>
            <a:spLocks noChangeArrowheads="1"/>
          </p:cNvSpPr>
          <p:nvPr/>
        </p:nvSpPr>
        <p:spPr bwMode="auto">
          <a:xfrm>
            <a:off x="395288" y="1412875"/>
            <a:ext cx="25209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 eaLnBrk="0" hangingPunct="0">
              <a:buClr>
                <a:srgbClr val="80808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0">
                <a:latin typeface="Calibri" pitchFamily="34" charset="0"/>
                <a:ea typeface="ＭＳ Ｐゴシック"/>
                <a:cs typeface="Lucida Sans Unicode" pitchFamily="34" charset="0"/>
              </a:rPr>
              <a:t>Soziale Dienste</a:t>
            </a:r>
            <a:r>
              <a:rPr lang="en-GB" sz="2000" b="0">
                <a:latin typeface="Calibri" pitchFamily="34" charset="0"/>
                <a:ea typeface="ＭＳ Ｐゴシック"/>
                <a:cs typeface="Lucida Sans Unicode" pitchFamily="34" charset="0"/>
              </a:rPr>
              <a:t> </a:t>
            </a:r>
            <a:r>
              <a:rPr lang="en-GB" sz="2400" b="0">
                <a:latin typeface="Calibri" pitchFamily="34" charset="0"/>
                <a:ea typeface="ＭＳ Ｐゴシック"/>
                <a:cs typeface="Lucida Sans Unicode" pitchFamily="34" charset="0"/>
              </a:rPr>
              <a:t>          </a:t>
            </a:r>
          </a:p>
        </p:txBody>
      </p:sp>
      <p:sp>
        <p:nvSpPr>
          <p:cNvPr id="18445" name="Rectangle 14"/>
          <p:cNvSpPr>
            <a:spLocks noChangeArrowheads="1"/>
          </p:cNvSpPr>
          <p:nvPr/>
        </p:nvSpPr>
        <p:spPr bwMode="auto">
          <a:xfrm>
            <a:off x="6324600" y="4868863"/>
            <a:ext cx="2819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8446" name="Rectangle 15"/>
          <p:cNvSpPr>
            <a:spLocks noChangeArrowheads="1"/>
          </p:cNvSpPr>
          <p:nvPr/>
        </p:nvSpPr>
        <p:spPr bwMode="auto">
          <a:xfrm>
            <a:off x="179388" y="2924175"/>
            <a:ext cx="3132137" cy="822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 eaLnBrk="0" hangingPunct="0">
              <a:buClr>
                <a:srgbClr val="FF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0" dirty="0">
                <a:solidFill>
                  <a:srgbClr val="FF0000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AKM </a:t>
            </a:r>
            <a:r>
              <a:rPr lang="en-GB" sz="2400" b="0" dirty="0" err="1">
                <a:solidFill>
                  <a:srgbClr val="FF0000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mit</a:t>
            </a:r>
            <a:endParaRPr lang="en-GB" sz="2400" b="0" dirty="0">
              <a:solidFill>
                <a:srgbClr val="FF0000"/>
              </a:solidFill>
              <a:latin typeface="Calibri" pitchFamily="34" charset="0"/>
              <a:ea typeface="ＭＳ Ｐゴシック"/>
              <a:cs typeface="Lucida Sans Unicode" pitchFamily="34" charset="0"/>
            </a:endParaRPr>
          </a:p>
          <a:p>
            <a:pPr defTabSz="449263" eaLnBrk="0" hangingPunct="0">
              <a:buClr>
                <a:srgbClr val="FF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0" dirty="0" err="1">
                <a:latin typeface="Calibri" pitchFamily="34" charset="0"/>
                <a:ea typeface="ＭＳ Ｐゴシック"/>
                <a:cs typeface="Lucida Sans Unicode" pitchFamily="34" charset="0"/>
              </a:rPr>
              <a:t>Familienbegleiter</a:t>
            </a:r>
            <a:r>
              <a:rPr lang="en-GB" sz="2400" b="0" dirty="0">
                <a:latin typeface="Calibri" pitchFamily="34" charset="0"/>
                <a:ea typeface="ＭＳ Ｐゴシック"/>
                <a:cs typeface="Lucida Sans Unicode" pitchFamily="34" charset="0"/>
              </a:rPr>
              <a:t>/in</a:t>
            </a:r>
          </a:p>
        </p:txBody>
      </p:sp>
      <p:sp>
        <p:nvSpPr>
          <p:cNvPr id="18447" name="Rectangle 16"/>
          <p:cNvSpPr>
            <a:spLocks noChangeArrowheads="1"/>
          </p:cNvSpPr>
          <p:nvPr/>
        </p:nvSpPr>
        <p:spPr bwMode="auto">
          <a:xfrm>
            <a:off x="3428992" y="1071546"/>
            <a:ext cx="2232025" cy="1187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0" hangingPunct="0">
              <a:buClr>
                <a:srgbClr val="80808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0" dirty="0">
                <a:latin typeface="Calibri" pitchFamily="34" charset="0"/>
                <a:ea typeface="ＭＳ Ｐゴシック"/>
                <a:cs typeface="Lucida Sans Unicode" pitchFamily="34" charset="0"/>
              </a:rPr>
              <a:t> </a:t>
            </a:r>
            <a:r>
              <a:rPr lang="en-GB" sz="2400" b="0" dirty="0" err="1">
                <a:latin typeface="Calibri" pitchFamily="34" charset="0"/>
                <a:ea typeface="ＭＳ Ｐゴシック"/>
                <a:cs typeface="Lucida Sans Unicode" pitchFamily="34" charset="0"/>
              </a:rPr>
              <a:t>Kinderkliniken</a:t>
            </a:r>
            <a:r>
              <a:rPr lang="en-GB" sz="2400" b="0" dirty="0">
                <a:latin typeface="Calibri" pitchFamily="34" charset="0"/>
                <a:ea typeface="ＭＳ Ｐゴシック"/>
                <a:cs typeface="Lucida Sans Unicode" pitchFamily="34" charset="0"/>
              </a:rPr>
              <a:t> und </a:t>
            </a:r>
            <a:r>
              <a:rPr lang="en-GB" sz="2400" b="0" dirty="0" err="1">
                <a:latin typeface="Calibri" pitchFamily="34" charset="0"/>
                <a:ea typeface="ＭＳ Ｐゴシック"/>
                <a:cs typeface="Lucida Sans Unicode" pitchFamily="34" charset="0"/>
              </a:rPr>
              <a:t>stationäre</a:t>
            </a:r>
            <a:r>
              <a:rPr lang="en-GB" sz="2400" b="0" dirty="0">
                <a:latin typeface="Calibri" pitchFamily="34" charset="0"/>
                <a:ea typeface="ＭＳ Ｐゴシック"/>
                <a:cs typeface="Lucida Sans Unicode" pitchFamily="34" charset="0"/>
              </a:rPr>
              <a:t> </a:t>
            </a:r>
            <a:r>
              <a:rPr lang="en-GB" sz="2400" b="0" dirty="0" err="1">
                <a:latin typeface="Calibri" pitchFamily="34" charset="0"/>
                <a:ea typeface="ＭＳ Ｐゴシック"/>
                <a:cs typeface="Lucida Sans Unicode" pitchFamily="34" charset="0"/>
              </a:rPr>
              <a:t>Einrichtungen</a:t>
            </a:r>
            <a:endParaRPr lang="en-GB" sz="2400" b="0" dirty="0">
              <a:latin typeface="Calibri" pitchFamily="34" charset="0"/>
              <a:ea typeface="ＭＳ Ｐゴシック"/>
              <a:cs typeface="Lucida Sans Unicode" pitchFamily="34" charset="0"/>
            </a:endParaRPr>
          </a:p>
        </p:txBody>
      </p:sp>
      <p:sp>
        <p:nvSpPr>
          <p:cNvPr id="18448" name="Rectangle 17"/>
          <p:cNvSpPr>
            <a:spLocks noChangeArrowheads="1"/>
          </p:cNvSpPr>
          <p:nvPr/>
        </p:nvSpPr>
        <p:spPr bwMode="auto">
          <a:xfrm>
            <a:off x="6588125" y="2606675"/>
            <a:ext cx="3924300" cy="822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 eaLnBrk="0" hangingPunct="0">
              <a:buClr>
                <a:srgbClr val="80808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0">
                <a:latin typeface="Calibri" pitchFamily="34" charset="0"/>
                <a:ea typeface="ＭＳ Ｐゴシック"/>
                <a:cs typeface="Lucida Sans Unicode" pitchFamily="34" charset="0"/>
              </a:rPr>
              <a:t>Kinderarzt/</a:t>
            </a:r>
          </a:p>
          <a:p>
            <a:pPr defTabSz="449263" eaLnBrk="0" hangingPunct="0">
              <a:buClr>
                <a:srgbClr val="80808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0">
                <a:latin typeface="Calibri" pitchFamily="34" charset="0"/>
                <a:ea typeface="ＭＳ Ｐゴシック"/>
                <a:cs typeface="Lucida Sans Unicode" pitchFamily="34" charset="0"/>
              </a:rPr>
              <a:t>Hausarzt</a:t>
            </a:r>
          </a:p>
        </p:txBody>
      </p:sp>
      <p:sp>
        <p:nvSpPr>
          <p:cNvPr id="18449" name="Rectangle 18"/>
          <p:cNvSpPr>
            <a:spLocks noChangeArrowheads="1"/>
          </p:cNvSpPr>
          <p:nvPr/>
        </p:nvSpPr>
        <p:spPr bwMode="auto">
          <a:xfrm>
            <a:off x="3714750" y="5049838"/>
            <a:ext cx="2539198" cy="1202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defTabSz="449263" eaLnBrk="0" hangingPunct="0">
              <a:buClr>
                <a:srgbClr val="80808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 b="0" dirty="0">
              <a:latin typeface="Calibri" pitchFamily="34" charset="0"/>
              <a:ea typeface="ＭＳ Ｐゴシック"/>
              <a:cs typeface="Lucida Sans Unicode" pitchFamily="34" charset="0"/>
            </a:endParaRPr>
          </a:p>
          <a:p>
            <a:pPr algn="ctr" defTabSz="449263" eaLnBrk="0" hangingPunct="0">
              <a:buClr>
                <a:srgbClr val="FF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0" dirty="0" err="1">
                <a:solidFill>
                  <a:srgbClr val="FF0000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ambulanter</a:t>
            </a:r>
            <a:endParaRPr lang="en-GB" sz="2400" b="0" dirty="0">
              <a:solidFill>
                <a:srgbClr val="FF0000"/>
              </a:solidFill>
              <a:latin typeface="Calibri" pitchFamily="34" charset="0"/>
              <a:ea typeface="ＭＳ Ｐゴシック"/>
              <a:cs typeface="Lucida Sans Unicode" pitchFamily="34" charset="0"/>
            </a:endParaRPr>
          </a:p>
          <a:p>
            <a:pPr algn="ctr" defTabSz="449263" eaLnBrk="0" hangingPunct="0">
              <a:buClr>
                <a:srgbClr val="FF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0" dirty="0" err="1" smtClean="0">
                <a:latin typeface="Calibri" pitchFamily="34" charset="0"/>
                <a:ea typeface="ＭＳ Ｐゴシック"/>
                <a:cs typeface="Lucida Sans Unicode" pitchFamily="34" charset="0"/>
              </a:rPr>
              <a:t>Kinderpflegedienst</a:t>
            </a:r>
            <a:endParaRPr lang="en-GB" sz="2400" b="0" dirty="0">
              <a:latin typeface="Calibri" pitchFamily="34" charset="0"/>
              <a:ea typeface="ＭＳ Ｐゴシック"/>
              <a:cs typeface="Lucida Sans Unicode" pitchFamily="34" charset="0"/>
            </a:endParaRPr>
          </a:p>
        </p:txBody>
      </p:sp>
      <p:sp>
        <p:nvSpPr>
          <p:cNvPr id="18450" name="Rectangle 19"/>
          <p:cNvSpPr>
            <a:spLocks noChangeArrowheads="1"/>
          </p:cNvSpPr>
          <p:nvPr/>
        </p:nvSpPr>
        <p:spPr bwMode="auto">
          <a:xfrm>
            <a:off x="323850" y="4076700"/>
            <a:ext cx="2303463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 eaLnBrk="0" hangingPunct="0">
              <a:buClr>
                <a:srgbClr val="80808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0">
                <a:latin typeface="Calibri" pitchFamily="34" charset="0"/>
                <a:ea typeface="ＭＳ Ｐゴシック"/>
                <a:cs typeface="Lucida Sans Unicode" pitchFamily="34" charset="0"/>
              </a:rPr>
              <a:t>Seelsorge</a:t>
            </a:r>
          </a:p>
        </p:txBody>
      </p:sp>
      <p:sp>
        <p:nvSpPr>
          <p:cNvPr id="18451" name="Line 20"/>
          <p:cNvSpPr>
            <a:spLocks noChangeShapeType="1"/>
          </p:cNvSpPr>
          <p:nvPr/>
        </p:nvSpPr>
        <p:spPr bwMode="auto">
          <a:xfrm flipH="1" flipV="1">
            <a:off x="3059113" y="3573463"/>
            <a:ext cx="357187" cy="2540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8452" name="Rectangle 21"/>
          <p:cNvSpPr>
            <a:spLocks noChangeArrowheads="1"/>
          </p:cNvSpPr>
          <p:nvPr/>
        </p:nvSpPr>
        <p:spPr bwMode="auto">
          <a:xfrm>
            <a:off x="2006600" y="457200"/>
            <a:ext cx="5316538" cy="57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defTabSz="449263" eaLnBrk="0" hangingPunct="0">
              <a:buClr>
                <a:srgbClr val="FF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>
                <a:solidFill>
                  <a:srgbClr val="FF0000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Netzwerk Palliativversorgung</a:t>
            </a:r>
            <a:r>
              <a:rPr lang="en-GB" sz="3200">
                <a:solidFill>
                  <a:srgbClr val="EB2605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  </a:t>
            </a:r>
          </a:p>
        </p:txBody>
      </p:sp>
      <p:sp>
        <p:nvSpPr>
          <p:cNvPr id="18453" name="Rectangle 22"/>
          <p:cNvSpPr>
            <a:spLocks noChangeArrowheads="1"/>
          </p:cNvSpPr>
          <p:nvPr/>
        </p:nvSpPr>
        <p:spPr bwMode="auto">
          <a:xfrm>
            <a:off x="576263" y="4833938"/>
            <a:ext cx="3203575" cy="1187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80808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0">
                <a:latin typeface="Calibri" pitchFamily="34" charset="0"/>
                <a:cs typeface="Lucida Sans Unicode" pitchFamily="34" charset="0"/>
              </a:rPr>
              <a:t>Kindergarten </a:t>
            </a:r>
          </a:p>
          <a:p>
            <a:pPr defTabSz="449263">
              <a:buClr>
                <a:srgbClr val="80808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0">
                <a:latin typeface="Calibri" pitchFamily="34" charset="0"/>
                <a:cs typeface="Lucida Sans Unicode" pitchFamily="34" charset="0"/>
              </a:rPr>
              <a:t>oder Schule für Kranke/Behinderte</a:t>
            </a:r>
          </a:p>
        </p:txBody>
      </p:sp>
      <p:sp>
        <p:nvSpPr>
          <p:cNvPr id="18454" name="Rectangle 23"/>
          <p:cNvSpPr>
            <a:spLocks noChangeArrowheads="1"/>
          </p:cNvSpPr>
          <p:nvPr/>
        </p:nvSpPr>
        <p:spPr bwMode="auto">
          <a:xfrm>
            <a:off x="6659563" y="4437063"/>
            <a:ext cx="2232025" cy="1096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b="0">
              <a:latin typeface="Calibri" pitchFamily="34" charset="0"/>
              <a:cs typeface="Lucida Sans Unicode" pitchFamily="34" charset="0"/>
            </a:endParaRPr>
          </a:p>
          <a:p>
            <a:pPr defTabSz="449263">
              <a:buClr>
                <a:srgbClr val="80808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0">
                <a:latin typeface="Calibri" pitchFamily="34" charset="0"/>
                <a:cs typeface="Lucida Sans Unicode" pitchFamily="34" charset="0"/>
              </a:rPr>
              <a:t> diverse</a:t>
            </a:r>
          </a:p>
          <a:p>
            <a:pPr defTabSz="449263">
              <a:buClr>
                <a:srgbClr val="80808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0">
                <a:latin typeface="Calibri" pitchFamily="34" charset="0"/>
                <a:cs typeface="Lucida Sans Unicode" pitchFamily="34" charset="0"/>
              </a:rPr>
              <a:t>Therapeuten</a:t>
            </a:r>
            <a:r>
              <a:rPr lang="en-GB" b="0">
                <a:latin typeface="Calibri" pitchFamily="34" charset="0"/>
                <a:cs typeface="Lucida Sans Unicode" pitchFamily="34" charset="0"/>
              </a:rPr>
              <a:t> </a:t>
            </a:r>
          </a:p>
        </p:txBody>
      </p:sp>
      <p:sp>
        <p:nvSpPr>
          <p:cNvPr id="18455" name="Line 24"/>
          <p:cNvSpPr>
            <a:spLocks noChangeShapeType="1"/>
          </p:cNvSpPr>
          <p:nvPr/>
        </p:nvSpPr>
        <p:spPr bwMode="auto">
          <a:xfrm flipH="1" flipV="1">
            <a:off x="2268538" y="2708275"/>
            <a:ext cx="1366837" cy="7207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8456" name="Rectangle 25"/>
          <p:cNvSpPr>
            <a:spLocks noChangeArrowheads="1"/>
          </p:cNvSpPr>
          <p:nvPr/>
        </p:nvSpPr>
        <p:spPr bwMode="auto">
          <a:xfrm>
            <a:off x="0" y="2144713"/>
            <a:ext cx="231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rgbClr val="808080"/>
              </a:buClr>
              <a:buSzPct val="100000"/>
              <a:buFont typeface="Arial" charset="0"/>
              <a:buNone/>
            </a:pPr>
            <a:r>
              <a:rPr lang="en-GB" sz="2400" b="0">
                <a:latin typeface="Calibri" pitchFamily="34" charset="0"/>
              </a:rPr>
              <a:t>Trauerbegleitung</a:t>
            </a:r>
          </a:p>
        </p:txBody>
      </p:sp>
      <p:sp>
        <p:nvSpPr>
          <p:cNvPr id="18457" name="Text Box 26"/>
          <p:cNvSpPr txBox="1">
            <a:spLocks noChangeArrowheads="1"/>
          </p:cNvSpPr>
          <p:nvPr/>
        </p:nvSpPr>
        <p:spPr bwMode="auto">
          <a:xfrm>
            <a:off x="6319838" y="3511550"/>
            <a:ext cx="26844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b="0">
                <a:latin typeface="Calibri" pitchFamily="34" charset="0"/>
              </a:rPr>
              <a:t> Patiententransport </a:t>
            </a:r>
          </a:p>
          <a:p>
            <a:r>
              <a:rPr lang="de-DE" sz="2400" b="0">
                <a:latin typeface="Calibri" pitchFamily="34" charset="0"/>
              </a:rPr>
              <a:t> und Versorgung</a:t>
            </a:r>
          </a:p>
        </p:txBody>
      </p:sp>
      <p:cxnSp>
        <p:nvCxnSpPr>
          <p:cNvPr id="28" name="Gerade Verbindung 27"/>
          <p:cNvCxnSpPr>
            <a:stCxn id="18456" idx="3"/>
            <a:endCxn id="18455" idx="0"/>
          </p:cNvCxnSpPr>
          <p:nvPr/>
        </p:nvCxnSpPr>
        <p:spPr>
          <a:xfrm>
            <a:off x="2317750" y="2373313"/>
            <a:ext cx="1317625" cy="10556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81037"/>
          </a:xfrm>
        </p:spPr>
        <p:txBody>
          <a:bodyPr/>
          <a:lstStyle/>
          <a:p>
            <a:pPr eaLnBrk="1" hangingPunct="1"/>
            <a:r>
              <a:rPr lang="de-DE" sz="3200" smtClean="0"/>
              <a:t>Britta, Familienbegleiterin des AKM</a:t>
            </a:r>
            <a:r>
              <a:rPr lang="de-DE" smtClean="0"/>
              <a:t> </a:t>
            </a:r>
          </a:p>
        </p:txBody>
      </p:sp>
      <p:pic>
        <p:nvPicPr>
          <p:cNvPr id="14339" name="Picture 3" descr="Kinderhospizarbeit: Das Leben mit dem Tod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557338"/>
            <a:ext cx="3816350" cy="2544762"/>
          </a:xfrm>
          <a:noFill/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572000" y="1125538"/>
            <a:ext cx="409575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Qualifizierung</a:t>
            </a:r>
            <a:r>
              <a:rPr lang="en-GB" b="1" dirty="0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endParaRPr lang="en-GB" b="1" dirty="0">
              <a:solidFill>
                <a:srgbClr val="FF0000"/>
              </a:solidFill>
              <a:ea typeface="Lucida Sans Unicode" pitchFamily="34" charset="0"/>
              <a:cs typeface="Lucida Sans Unicode" pitchFamily="34" charset="0"/>
            </a:endParaRPr>
          </a:p>
          <a:p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eineinviertel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Jahre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Schulung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 in </a:t>
            </a:r>
          </a:p>
          <a:p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2 </a:t>
            </a:r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Modulen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 (</a:t>
            </a:r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Grundmodul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 und </a:t>
            </a:r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Aufbaumodul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); </a:t>
            </a:r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regelmäßige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Fortbildung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; </a:t>
            </a:r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verpflichtende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 Supervision und </a:t>
            </a:r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Praxisbegleitung</a:t>
            </a:r>
            <a:endParaRPr lang="en-GB" dirty="0">
              <a:solidFill>
                <a:srgbClr val="808080"/>
              </a:solidFill>
              <a:ea typeface="Lucida Sans Unicode" pitchFamily="34" charset="0"/>
              <a:cs typeface="Lucida Sans Unicode" pitchFamily="34" charset="0"/>
            </a:endParaRPr>
          </a:p>
          <a:p>
            <a:endParaRPr lang="en-GB" b="1" dirty="0" smtClean="0">
              <a:solidFill>
                <a:srgbClr val="808080"/>
              </a:solidFill>
              <a:ea typeface="Lucida Sans Unicode" pitchFamily="34" charset="0"/>
              <a:cs typeface="Lucida Sans Unicode" pitchFamily="34" charset="0"/>
            </a:endParaRPr>
          </a:p>
          <a:p>
            <a:r>
              <a:rPr lang="en-GB" b="1" dirty="0" err="1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ehrenamtliche</a:t>
            </a:r>
            <a:r>
              <a:rPr lang="en-GB" b="1" dirty="0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Begleitung</a:t>
            </a:r>
            <a:r>
              <a:rPr lang="en-GB" dirty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endParaRPr lang="en-GB" dirty="0" smtClean="0">
              <a:solidFill>
                <a:srgbClr val="FF0000"/>
              </a:solidFill>
              <a:ea typeface="Lucida Sans Unicode" pitchFamily="34" charset="0"/>
              <a:cs typeface="Lucida Sans Unicode" pitchFamily="34" charset="0"/>
            </a:endParaRPr>
          </a:p>
          <a:p>
            <a:r>
              <a:rPr lang="en-GB" dirty="0" smtClean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des </a:t>
            </a:r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erkrankten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Kindes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/</a:t>
            </a:r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Jugendlichen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 (</a:t>
            </a:r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bis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 25 </a:t>
            </a:r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Jahre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) und seiner </a:t>
            </a:r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Familie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endParaRPr lang="en-GB" dirty="0" smtClean="0">
              <a:solidFill>
                <a:srgbClr val="808080"/>
              </a:solidFill>
              <a:ea typeface="Lucida Sans Unicode" pitchFamily="34" charset="0"/>
              <a:cs typeface="Lucida Sans Unicode" pitchFamily="34" charset="0"/>
            </a:endParaRPr>
          </a:p>
          <a:p>
            <a:r>
              <a:rPr lang="en-GB" dirty="0" err="1" smtClean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ab</a:t>
            </a:r>
            <a:r>
              <a:rPr lang="en-GB" dirty="0" smtClean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der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 Diagnose </a:t>
            </a:r>
            <a:r>
              <a:rPr lang="en-GB" b="1" dirty="0" err="1">
                <a:solidFill>
                  <a:srgbClr val="808080"/>
                </a:solidFill>
              </a:rPr>
              <a:t>lebensbedrohlich</a:t>
            </a:r>
            <a:r>
              <a:rPr lang="en-GB" b="1" dirty="0">
                <a:solidFill>
                  <a:srgbClr val="808080"/>
                </a:solidFill>
              </a:rPr>
              <a:t> /</a:t>
            </a:r>
            <a:r>
              <a:rPr lang="en-GB" dirty="0"/>
              <a:t> </a:t>
            </a:r>
            <a:r>
              <a:rPr lang="en-GB" b="1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lebensbegrenzend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</a:p>
          <a:p>
            <a:endParaRPr lang="en-GB" dirty="0">
              <a:solidFill>
                <a:srgbClr val="808080"/>
              </a:solidFill>
              <a:ea typeface="Lucida Sans Unicode" pitchFamily="34" charset="0"/>
              <a:cs typeface="Lucida Sans Unicode" pitchFamily="34" charset="0"/>
            </a:endParaRPr>
          </a:p>
          <a:p>
            <a:r>
              <a:rPr lang="en-GB" b="1" dirty="0" err="1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Aufgaben</a:t>
            </a:r>
            <a:endParaRPr lang="en-GB" b="1" dirty="0">
              <a:solidFill>
                <a:srgbClr val="808080"/>
              </a:solidFill>
              <a:ea typeface="Lucida Sans Unicode" pitchFamily="34" charset="0"/>
              <a:cs typeface="Lucida Sans Unicode" pitchFamily="34" charset="0"/>
            </a:endParaRPr>
          </a:p>
          <a:p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Alltagsentlastung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, </a:t>
            </a:r>
          </a:p>
          <a:p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psychosoziale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dirty="0" err="1" smtClean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Entlastung</a:t>
            </a:r>
            <a:r>
              <a:rPr lang="en-GB" dirty="0" smtClean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,  </a:t>
            </a:r>
            <a:endParaRPr lang="en-GB" dirty="0">
              <a:solidFill>
                <a:srgbClr val="808080"/>
              </a:solidFill>
              <a:ea typeface="Lucida Sans Unicode" pitchFamily="34" charset="0"/>
              <a:cs typeface="Lucida Sans Unicode" pitchFamily="34" charset="0"/>
            </a:endParaRPr>
          </a:p>
          <a:p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Trauerbegleitung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bis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zu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einem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Jahr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nach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dem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Tod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 des </a:t>
            </a:r>
            <a:r>
              <a:rPr lang="en-GB" dirty="0" err="1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Kindes</a:t>
            </a:r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</a:p>
          <a:p>
            <a:r>
              <a:rPr lang="en-GB" dirty="0">
                <a:solidFill>
                  <a:srgbClr val="808080"/>
                </a:solidFill>
                <a:ea typeface="Lucida Sans Unicode" pitchFamily="34" charset="0"/>
                <a:cs typeface="Lucida Sans Unicode" pitchFamily="34" charset="0"/>
              </a:rPr>
              <a:t>    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468313" y="4724400"/>
            <a:ext cx="34559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Einsätze können über Monate und Jahre andauern!</a:t>
            </a:r>
          </a:p>
          <a:p>
            <a:r>
              <a:rPr lang="en-GB" b="1">
                <a:solidFill>
                  <a:srgbClr val="808080"/>
                </a:solidFill>
              </a:rPr>
              <a:t>keine</a:t>
            </a:r>
            <a:r>
              <a:rPr lang="en-GB">
                <a:solidFill>
                  <a:srgbClr val="808080"/>
                </a:solidFill>
              </a:rPr>
              <a:t> Pflegekraft und </a:t>
            </a:r>
          </a:p>
          <a:p>
            <a:r>
              <a:rPr lang="en-GB" b="1">
                <a:solidFill>
                  <a:srgbClr val="808080"/>
                </a:solidFill>
              </a:rPr>
              <a:t>kein/e</a:t>
            </a:r>
            <a:r>
              <a:rPr lang="en-GB">
                <a:solidFill>
                  <a:srgbClr val="808080"/>
                </a:solidFill>
              </a:rPr>
              <a:t> Therapeut/in</a:t>
            </a:r>
            <a:endParaRPr lang="de-DE">
              <a:solidFill>
                <a:srgbClr val="80808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3" descr="delfine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765175"/>
            <a:ext cx="7812087" cy="585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Text Box 3"/>
          <p:cNvSpPr txBox="1">
            <a:spLocks noChangeArrowheads="1"/>
          </p:cNvSpPr>
          <p:nvPr/>
        </p:nvSpPr>
        <p:spPr bwMode="auto">
          <a:xfrm>
            <a:off x="3157538" y="115888"/>
            <a:ext cx="2774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3200">
                <a:solidFill>
                  <a:srgbClr val="FF0000"/>
                </a:solidFill>
                <a:latin typeface="Calibri" pitchFamily="34" charset="0"/>
              </a:rPr>
              <a:t>Wunschträume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-171450"/>
            <a:ext cx="8928100" cy="1008063"/>
          </a:xfrm>
        </p:spPr>
        <p:txBody>
          <a:bodyPr/>
          <a:lstStyle/>
          <a:p>
            <a:pPr algn="l" eaLnBrk="1" hangingPunct="1"/>
            <a:r>
              <a:rPr lang="de-DE" b="1" dirty="0" smtClean="0"/>
              <a:t>          </a:t>
            </a:r>
            <a:r>
              <a:rPr lang="de-DE" b="1" dirty="0" smtClean="0">
                <a:solidFill>
                  <a:srgbClr val="FF0000"/>
                </a:solidFill>
              </a:rPr>
              <a:t>Jana</a:t>
            </a:r>
          </a:p>
        </p:txBody>
      </p:sp>
      <p:pic>
        <p:nvPicPr>
          <p:cNvPr id="18434" name="Picture 3" descr="Anna_mit_Harf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9112" y="1643050"/>
            <a:ext cx="5143537" cy="3857652"/>
          </a:xfrm>
        </p:spPr>
      </p:pic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5500694" y="2500306"/>
            <a:ext cx="3529013" cy="202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b="0" dirty="0">
                <a:latin typeface="Calibri" pitchFamily="34" charset="0"/>
              </a:rPr>
              <a:t>Bei etwa 12 Millionen Einwohnern in Bayern, geht man jährlich von 120.000 Todesfällen durch Erkrankungen aus. </a:t>
            </a:r>
          </a:p>
          <a:p>
            <a:r>
              <a:rPr lang="de-DE" b="0" dirty="0">
                <a:latin typeface="Calibri" pitchFamily="34" charset="0"/>
              </a:rPr>
              <a:t>0,6 % der erkrankungsbedingten Todesfälle sind Kinder, also etwa 700 Kinder im Jahr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620713"/>
          </a:xfrm>
        </p:spPr>
        <p:txBody>
          <a:bodyPr/>
          <a:lstStyle/>
          <a:p>
            <a:r>
              <a:rPr lang="de-DE" sz="2800">
                <a:solidFill>
                  <a:srgbClr val="FF0000"/>
                </a:solidFill>
              </a:rPr>
              <a:t>Unser Versorgungsmodell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08050"/>
            <a:ext cx="5051425" cy="554355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de-DE" sz="1600" dirty="0">
                <a:solidFill>
                  <a:schemeClr val="bg1">
                    <a:lumMod val="50000"/>
                  </a:schemeClr>
                </a:solidFill>
              </a:rPr>
              <a:t>a, </a:t>
            </a:r>
            <a:r>
              <a:rPr lang="de-DE" sz="1800" b="1" dirty="0">
                <a:solidFill>
                  <a:schemeClr val="bg1">
                    <a:lumMod val="50000"/>
                  </a:schemeClr>
                </a:solidFill>
              </a:rPr>
              <a:t>Familienbegleitung in München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durch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   qualifizierte interne Ehrenamtliche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   unter ständiger fachlicher Verantwortung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   einer Fachkraft nach §39a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b,</a:t>
            </a:r>
            <a:r>
              <a:rPr lang="de-DE" sz="1800" dirty="0">
                <a:solidFill>
                  <a:schemeClr val="bg2"/>
                </a:solidFill>
              </a:rPr>
              <a:t> </a:t>
            </a:r>
            <a:r>
              <a:rPr lang="de-DE" sz="1800" b="1" dirty="0">
                <a:solidFill>
                  <a:srgbClr val="808080"/>
                </a:solidFill>
              </a:rPr>
              <a:t>Kooperation mit Erwachsenenhospizen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sz="1800" b="1" dirty="0">
                <a:solidFill>
                  <a:srgbClr val="808080"/>
                </a:solidFill>
              </a:rPr>
              <a:t>   </a:t>
            </a:r>
            <a:r>
              <a:rPr lang="de-DE" sz="1800" dirty="0">
                <a:solidFill>
                  <a:srgbClr val="808080"/>
                </a:solidFill>
              </a:rPr>
              <a:t> zur </a:t>
            </a:r>
            <a:r>
              <a:rPr lang="de-DE" sz="1800" b="1" dirty="0">
                <a:solidFill>
                  <a:srgbClr val="808080"/>
                </a:solidFill>
              </a:rPr>
              <a:t>flächendeckenden</a:t>
            </a:r>
            <a:r>
              <a:rPr lang="de-DE" sz="1800" dirty="0">
                <a:solidFill>
                  <a:srgbClr val="808080"/>
                </a:solidFill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sz="1800" dirty="0">
                <a:solidFill>
                  <a:srgbClr val="808080"/>
                </a:solidFill>
              </a:rPr>
              <a:t>    </a:t>
            </a:r>
            <a:r>
              <a:rPr lang="de-DE" sz="1800" dirty="0" err="1">
                <a:solidFill>
                  <a:srgbClr val="808080"/>
                </a:solidFill>
              </a:rPr>
              <a:t>Kinderhospizversorgung</a:t>
            </a:r>
            <a:r>
              <a:rPr lang="de-DE" sz="1800" dirty="0">
                <a:solidFill>
                  <a:srgbClr val="808080"/>
                </a:solidFill>
              </a:rPr>
              <a:t> in Bayern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sz="1800" dirty="0">
                <a:solidFill>
                  <a:srgbClr val="808080"/>
                </a:solidFill>
              </a:rPr>
              <a:t>    bei gleichzeitiger Qualitätssicherung</a:t>
            </a:r>
            <a:endParaRPr lang="de-DE" sz="1800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</a:pPr>
            <a:r>
              <a:rPr lang="de-DE" sz="1800" dirty="0">
                <a:solidFill>
                  <a:srgbClr val="EB2605"/>
                </a:solidFill>
              </a:rPr>
              <a:t>großes Einsatzgebiet und relativ wenig Patienten </a:t>
            </a:r>
          </a:p>
          <a:p>
            <a:pPr>
              <a:lnSpc>
                <a:spcPct val="90000"/>
              </a:lnSpc>
            </a:pPr>
            <a:r>
              <a:rPr lang="de-DE" sz="1800" b="1" dirty="0">
                <a:solidFill>
                  <a:schemeClr val="bg1">
                    <a:lumMod val="50000"/>
                  </a:schemeClr>
                </a:solidFill>
              </a:rPr>
              <a:t>Qualitätssicherung</a:t>
            </a: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 für alle Betroffenen  </a:t>
            </a:r>
          </a:p>
          <a:p>
            <a:pPr>
              <a:lnSpc>
                <a:spcPct val="90000"/>
              </a:lnSpc>
            </a:pPr>
            <a:r>
              <a:rPr lang="de-DE" sz="1800" dirty="0">
                <a:solidFill>
                  <a:srgbClr val="EB2605"/>
                </a:solidFill>
              </a:rPr>
              <a:t>Nutzung vorhandener </a:t>
            </a:r>
            <a:r>
              <a:rPr lang="de-DE" sz="1800" dirty="0" err="1">
                <a:solidFill>
                  <a:srgbClr val="EB2605"/>
                </a:solidFill>
              </a:rPr>
              <a:t>Resourcen</a:t>
            </a:r>
            <a:endParaRPr lang="de-DE" sz="1800" dirty="0">
              <a:solidFill>
                <a:srgbClr val="EB2605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de-DE" sz="1800" dirty="0">
                <a:solidFill>
                  <a:srgbClr val="EB2605"/>
                </a:solidFill>
              </a:rPr>
              <a:t>       (</a:t>
            </a:r>
            <a:r>
              <a:rPr lang="de-DE" sz="1800" dirty="0" smtClean="0">
                <a:solidFill>
                  <a:srgbClr val="EB2605"/>
                </a:solidFill>
              </a:rPr>
              <a:t>141 </a:t>
            </a:r>
            <a:r>
              <a:rPr lang="de-DE" sz="1800" dirty="0" err="1">
                <a:solidFill>
                  <a:srgbClr val="EB2605"/>
                </a:solidFill>
              </a:rPr>
              <a:t>Hospizvereine</a:t>
            </a:r>
            <a:r>
              <a:rPr lang="de-DE" sz="1800" dirty="0">
                <a:solidFill>
                  <a:srgbClr val="EB2605"/>
                </a:solidFill>
              </a:rPr>
              <a:t> in Bayern)</a:t>
            </a:r>
          </a:p>
          <a:p>
            <a:pPr>
              <a:lnSpc>
                <a:spcPct val="90000"/>
              </a:lnSpc>
            </a:pPr>
            <a:r>
              <a:rPr lang="de-DE" sz="1800" b="1" dirty="0">
                <a:solidFill>
                  <a:srgbClr val="808080"/>
                </a:solidFill>
              </a:rPr>
              <a:t>Kosteneinsparung: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sz="1800" dirty="0">
                <a:solidFill>
                  <a:srgbClr val="808080"/>
                </a:solidFill>
              </a:rPr>
              <a:t>     nur </a:t>
            </a:r>
            <a:r>
              <a:rPr lang="de-DE" sz="1800" b="1" dirty="0">
                <a:solidFill>
                  <a:srgbClr val="808080"/>
                </a:solidFill>
              </a:rPr>
              <a:t>eine</a:t>
            </a:r>
            <a:r>
              <a:rPr lang="de-DE" sz="1800" dirty="0">
                <a:solidFill>
                  <a:srgbClr val="808080"/>
                </a:solidFill>
              </a:rPr>
              <a:t> Halbtagskraft wird als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sz="1800" dirty="0">
                <a:solidFill>
                  <a:srgbClr val="808080"/>
                </a:solidFill>
              </a:rPr>
              <a:t>     Vernetzungskoordinatorin für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sz="1800" dirty="0">
                <a:solidFill>
                  <a:srgbClr val="808080"/>
                </a:solidFill>
              </a:rPr>
              <a:t>     </a:t>
            </a:r>
            <a:r>
              <a:rPr lang="de-DE" sz="1800" b="1" dirty="0">
                <a:solidFill>
                  <a:srgbClr val="808080"/>
                </a:solidFill>
              </a:rPr>
              <a:t>alle</a:t>
            </a:r>
            <a:r>
              <a:rPr lang="de-DE" sz="1800" dirty="0">
                <a:solidFill>
                  <a:srgbClr val="808080"/>
                </a:solidFill>
              </a:rPr>
              <a:t> vernetzten </a:t>
            </a:r>
            <a:r>
              <a:rPr lang="de-DE" sz="1800" dirty="0" err="1">
                <a:solidFill>
                  <a:srgbClr val="808080"/>
                </a:solidFill>
              </a:rPr>
              <a:t>Erwachsenenhospizvereine</a:t>
            </a:r>
            <a:r>
              <a:rPr lang="de-DE" sz="1800" dirty="0">
                <a:solidFill>
                  <a:srgbClr val="808080"/>
                </a:solidFill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sz="1800" dirty="0">
                <a:solidFill>
                  <a:srgbClr val="808080"/>
                </a:solidFill>
              </a:rPr>
              <a:t>     in einem Radius von ca. </a:t>
            </a:r>
            <a:r>
              <a:rPr lang="de-DE" sz="1800" dirty="0" smtClean="0">
                <a:solidFill>
                  <a:srgbClr val="808080"/>
                </a:solidFill>
              </a:rPr>
              <a:t>120 </a:t>
            </a:r>
            <a:r>
              <a:rPr lang="de-DE" sz="1800" dirty="0">
                <a:solidFill>
                  <a:srgbClr val="808080"/>
                </a:solidFill>
              </a:rPr>
              <a:t>km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sz="1800" dirty="0">
                <a:solidFill>
                  <a:srgbClr val="808080"/>
                </a:solidFill>
              </a:rPr>
              <a:t>     rund um München benötigt</a:t>
            </a:r>
          </a:p>
        </p:txBody>
      </p:sp>
      <p:pic>
        <p:nvPicPr>
          <p:cNvPr id="3789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 l="66408" b="44475"/>
          <a:stretch>
            <a:fillRect/>
          </a:stretch>
        </p:blipFill>
        <p:spPr>
          <a:xfrm>
            <a:off x="7596188" y="3500438"/>
            <a:ext cx="1347787" cy="3024187"/>
          </a:xfrm>
          <a:noFill/>
          <a:ln/>
        </p:spPr>
      </p:pic>
      <p:pic>
        <p:nvPicPr>
          <p:cNvPr id="3789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96188" y="765175"/>
            <a:ext cx="1270000" cy="2187575"/>
          </a:xfrm>
          <a:noFill/>
          <a:ln/>
        </p:spPr>
      </p:pic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5572132" y="4429132"/>
            <a:ext cx="2000264" cy="150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Frau Ortner</a:t>
            </a:r>
          </a:p>
          <a:p>
            <a:pPr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Vernetzung mit </a:t>
            </a:r>
            <a:r>
              <a:rPr lang="de-DE" sz="1400" dirty="0" smtClean="0">
                <a:solidFill>
                  <a:schemeClr val="bg1">
                    <a:lumMod val="50000"/>
                  </a:schemeClr>
                </a:solidFill>
              </a:rPr>
              <a:t>Erwachsenenhospiz- vereinen</a:t>
            </a:r>
            <a:endParaRPr lang="de-DE" sz="1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und gesamte Koordination in den Landkreisen</a:t>
            </a: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5580062" y="1125538"/>
            <a:ext cx="184945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>
                <a:solidFill>
                  <a:schemeClr val="bg1">
                    <a:lumMod val="50000"/>
                  </a:schemeClr>
                </a:solidFill>
              </a:rPr>
              <a:t>Frau Lenz</a:t>
            </a:r>
          </a:p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Koordination in München und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Palliativpflegebera-tung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für alle Familien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media_jpg;jsessionid=8C1F070B36C1ECCF773DFAAAB43FBBD0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2268538" y="908050"/>
            <a:ext cx="6400800" cy="570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hteck 1710"/>
          <p:cNvSpPr>
            <a:spLocks noChangeArrowheads="1"/>
          </p:cNvSpPr>
          <p:nvPr/>
        </p:nvSpPr>
        <p:spPr bwMode="auto">
          <a:xfrm>
            <a:off x="-500063" y="4076700"/>
            <a:ext cx="5072063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685800">
              <a:lnSpc>
                <a:spcPct val="110000"/>
              </a:lnSpc>
            </a:pPr>
            <a:r>
              <a:rPr lang="de-DE" sz="1100">
                <a:solidFill>
                  <a:schemeClr val="folHlink"/>
                </a:solidFill>
                <a:latin typeface="Arial Narrow" pitchFamily="34" charset="0"/>
                <a:ea typeface="Times New Roman" pitchFamily="18" charset="0"/>
                <a:cs typeface="Arial" charset="0"/>
              </a:rPr>
              <a:t>Caritas Amb. Hospizdienst  e.V. </a:t>
            </a:r>
            <a:endParaRPr lang="de-DE" sz="1100" b="0">
              <a:solidFill>
                <a:schemeClr val="folHlink"/>
              </a:solidFill>
              <a:ea typeface="Times New Roman" pitchFamily="18" charset="0"/>
              <a:cs typeface="Arial" charset="0"/>
            </a:endParaRPr>
          </a:p>
          <a:p>
            <a:pPr indent="685800" eaLnBrk="0" hangingPunct="0">
              <a:lnSpc>
                <a:spcPct val="110000"/>
              </a:lnSpc>
            </a:pPr>
            <a:r>
              <a:rPr lang="de-DE" sz="1100">
                <a:solidFill>
                  <a:schemeClr val="folHlink"/>
                </a:solidFill>
                <a:latin typeface="Arial Narrow" pitchFamily="34" charset="0"/>
                <a:ea typeface="Times New Roman" pitchFamily="18" charset="0"/>
                <a:cs typeface="Arial" charset="0"/>
              </a:rPr>
              <a:t>Hospizverein   Ramersdorf / Perlach,  München</a:t>
            </a:r>
            <a:endParaRPr lang="de-DE" sz="1100" b="0">
              <a:solidFill>
                <a:schemeClr val="folHlink"/>
              </a:solidFill>
              <a:ea typeface="Times New Roman" pitchFamily="18" charset="0"/>
              <a:cs typeface="Arial" charset="0"/>
            </a:endParaRPr>
          </a:p>
          <a:p>
            <a:pPr indent="685800" eaLnBrk="0" hangingPunct="0">
              <a:lnSpc>
                <a:spcPct val="110000"/>
              </a:lnSpc>
            </a:pPr>
            <a:r>
              <a:rPr lang="de-DE" sz="1100">
                <a:solidFill>
                  <a:schemeClr val="folHlink"/>
                </a:solidFill>
                <a:latin typeface="Arial Narrow" pitchFamily="34" charset="0"/>
                <a:ea typeface="Times New Roman" pitchFamily="18" charset="0"/>
                <a:cs typeface="Arial" charset="0"/>
              </a:rPr>
              <a:t>Christophorus Hospizverein  Erding,  Erding</a:t>
            </a:r>
            <a:endParaRPr lang="de-DE" sz="1100" b="0">
              <a:solidFill>
                <a:schemeClr val="folHlink"/>
              </a:solidFill>
              <a:ea typeface="Times New Roman" pitchFamily="18" charset="0"/>
              <a:cs typeface="Arial" charset="0"/>
            </a:endParaRPr>
          </a:p>
          <a:p>
            <a:pPr indent="685800" eaLnBrk="0" hangingPunct="0">
              <a:lnSpc>
                <a:spcPct val="110000"/>
              </a:lnSpc>
            </a:pPr>
            <a:r>
              <a:rPr lang="de-DE" sz="1100">
                <a:solidFill>
                  <a:schemeClr val="folHlink"/>
                </a:solidFill>
                <a:latin typeface="Arial Narrow" pitchFamily="34" charset="0"/>
                <a:ea typeface="Times New Roman" pitchFamily="18" charset="0"/>
                <a:cs typeface="Arial" charset="0"/>
              </a:rPr>
              <a:t>Elisabeth-Hospiz-Verein  Dachau e.V. ,  Dachau</a:t>
            </a:r>
          </a:p>
          <a:p>
            <a:pPr indent="685800" eaLnBrk="0" hangingPunct="0">
              <a:lnSpc>
                <a:spcPct val="110000"/>
              </a:lnSpc>
            </a:pPr>
            <a:r>
              <a:rPr lang="de-DE" sz="1100">
                <a:solidFill>
                  <a:schemeClr val="folHlink"/>
                </a:solidFill>
                <a:latin typeface="Arial Narrow" pitchFamily="34" charset="0"/>
                <a:ea typeface="Times New Roman" pitchFamily="18" charset="0"/>
                <a:cs typeface="Arial" charset="0"/>
              </a:rPr>
              <a:t>Hospizverein Freising e.V.</a:t>
            </a:r>
            <a:endParaRPr lang="de-DE" sz="1100" b="0">
              <a:solidFill>
                <a:schemeClr val="folHlink"/>
              </a:solidFill>
              <a:ea typeface="Times New Roman" pitchFamily="18" charset="0"/>
              <a:cs typeface="Arial" charset="0"/>
            </a:endParaRPr>
          </a:p>
          <a:p>
            <a:pPr indent="685800" eaLnBrk="0" hangingPunct="0">
              <a:lnSpc>
                <a:spcPct val="110000"/>
              </a:lnSpc>
            </a:pPr>
            <a:r>
              <a:rPr lang="de-DE" sz="1100">
                <a:solidFill>
                  <a:schemeClr val="folHlink"/>
                </a:solidFill>
                <a:latin typeface="Arial Narrow" pitchFamily="34" charset="0"/>
                <a:ea typeface="Times New Roman" pitchFamily="18" charset="0"/>
                <a:cs typeface="Arial" charset="0"/>
              </a:rPr>
              <a:t>Hospizkreis Haar,  Landkreis München-Ost e.V. </a:t>
            </a:r>
          </a:p>
          <a:p>
            <a:pPr indent="685800" eaLnBrk="0" hangingPunct="0">
              <a:lnSpc>
                <a:spcPct val="110000"/>
              </a:lnSpc>
            </a:pPr>
            <a:r>
              <a:rPr lang="de-DE" sz="1100">
                <a:solidFill>
                  <a:schemeClr val="folHlink"/>
                </a:solidFill>
                <a:latin typeface="Arial Narrow" pitchFamily="34" charset="0"/>
                <a:ea typeface="Times New Roman" pitchFamily="18" charset="0"/>
                <a:cs typeface="Arial" charset="0"/>
              </a:rPr>
              <a:t>Christrose,  Ökumenischer Hospizverein,   Königsbrunn</a:t>
            </a:r>
            <a:endParaRPr lang="de-DE" sz="1100" b="0">
              <a:solidFill>
                <a:schemeClr val="folHlink"/>
              </a:solidFill>
              <a:ea typeface="Times New Roman" pitchFamily="18" charset="0"/>
              <a:cs typeface="Arial" charset="0"/>
            </a:endParaRPr>
          </a:p>
          <a:p>
            <a:pPr indent="685800" eaLnBrk="0" hangingPunct="0">
              <a:lnSpc>
                <a:spcPct val="110000"/>
              </a:lnSpc>
            </a:pPr>
            <a:r>
              <a:rPr lang="de-DE" sz="1100">
                <a:solidFill>
                  <a:schemeClr val="folHlink"/>
                </a:solidFill>
                <a:latin typeface="Arial Narrow" pitchFamily="34" charset="0"/>
                <a:ea typeface="Times New Roman" pitchFamily="18" charset="0"/>
                <a:cs typeface="Arial" charset="0"/>
              </a:rPr>
              <a:t>Hospizkreis im Landkreis Miesbach  e.V.,  Miesbach</a:t>
            </a:r>
            <a:endParaRPr lang="de-DE" sz="1100" b="0">
              <a:solidFill>
                <a:schemeClr val="folHlink"/>
              </a:solidFill>
              <a:ea typeface="Times New Roman" pitchFamily="18" charset="0"/>
              <a:cs typeface="Arial" charset="0"/>
            </a:endParaRPr>
          </a:p>
          <a:p>
            <a:pPr indent="685800" eaLnBrk="0" hangingPunct="0">
              <a:lnSpc>
                <a:spcPct val="110000"/>
              </a:lnSpc>
            </a:pPr>
            <a:r>
              <a:rPr lang="de-DE" sz="1100">
                <a:solidFill>
                  <a:schemeClr val="folHlink"/>
                </a:solidFill>
                <a:latin typeface="Arial Narrow" pitchFamily="34" charset="0"/>
                <a:ea typeface="Times New Roman" pitchFamily="18" charset="0"/>
                <a:cs typeface="Arial" charset="0"/>
              </a:rPr>
              <a:t>Hospizverein Pfaffenhofen  e.V.,  Pfaffenhofen </a:t>
            </a:r>
            <a:endParaRPr lang="de-DE" sz="1100" b="0">
              <a:solidFill>
                <a:schemeClr val="folHlink"/>
              </a:solidFill>
              <a:ea typeface="Times New Roman" pitchFamily="18" charset="0"/>
              <a:cs typeface="Arial" charset="0"/>
            </a:endParaRPr>
          </a:p>
          <a:p>
            <a:pPr indent="685800" eaLnBrk="0" hangingPunct="0">
              <a:lnSpc>
                <a:spcPct val="110000"/>
              </a:lnSpc>
            </a:pPr>
            <a:r>
              <a:rPr lang="de-DE" sz="1100">
                <a:solidFill>
                  <a:schemeClr val="folHlink"/>
                </a:solidFill>
                <a:latin typeface="Arial Narrow" pitchFamily="34" charset="0"/>
                <a:ea typeface="Times New Roman" pitchFamily="18" charset="0"/>
                <a:cs typeface="Arial" charset="0"/>
              </a:rPr>
              <a:t>Hospizverein Werdenfels  e.V. , Garmisch-Partenkirchen</a:t>
            </a:r>
            <a:endParaRPr lang="de-DE" sz="1100" b="0">
              <a:solidFill>
                <a:schemeClr val="folHlink"/>
              </a:solidFill>
              <a:ea typeface="Times New Roman" pitchFamily="18" charset="0"/>
              <a:cs typeface="Arial" charset="0"/>
            </a:endParaRPr>
          </a:p>
          <a:p>
            <a:pPr indent="685800" eaLnBrk="0" hangingPunct="0">
              <a:lnSpc>
                <a:spcPct val="110000"/>
              </a:lnSpc>
            </a:pPr>
            <a:r>
              <a:rPr lang="de-DE" sz="1100">
                <a:solidFill>
                  <a:schemeClr val="folHlink"/>
                </a:solidFill>
                <a:latin typeface="Arial Narrow" pitchFamily="34" charset="0"/>
                <a:ea typeface="Times New Roman" pitchFamily="18" charset="0"/>
                <a:cs typeface="Arial" charset="0"/>
              </a:rPr>
              <a:t>Hospizverein im Pfaffenwinkel  e.V. ,  Polling (Starnberg, Murnau, ..)</a:t>
            </a:r>
            <a:endParaRPr lang="de-DE" sz="1100" b="0">
              <a:solidFill>
                <a:schemeClr val="folHlink"/>
              </a:solidFill>
              <a:ea typeface="Times New Roman" pitchFamily="18" charset="0"/>
              <a:cs typeface="Arial" charset="0"/>
            </a:endParaRPr>
          </a:p>
          <a:p>
            <a:pPr indent="685800" eaLnBrk="0" hangingPunct="0">
              <a:lnSpc>
                <a:spcPct val="110000"/>
              </a:lnSpc>
            </a:pPr>
            <a:r>
              <a:rPr lang="de-DE" sz="1100">
                <a:solidFill>
                  <a:schemeClr val="folHlink"/>
                </a:solidFill>
                <a:latin typeface="Arial Narrow" pitchFamily="34" charset="0"/>
                <a:ea typeface="Times New Roman" pitchFamily="18" charset="0"/>
                <a:cs typeface="Arial" charset="0"/>
              </a:rPr>
              <a:t>Jakobus Hospizverein e.V. für  Stadt u. Landkreis Rosenheim</a:t>
            </a:r>
            <a:endParaRPr lang="de-DE" sz="1100" b="0">
              <a:solidFill>
                <a:schemeClr val="folHlink"/>
              </a:solidFill>
              <a:ea typeface="Times New Roman" pitchFamily="18" charset="0"/>
              <a:cs typeface="Arial" charset="0"/>
            </a:endParaRPr>
          </a:p>
          <a:p>
            <a:pPr indent="685800" eaLnBrk="0" hangingPunct="0">
              <a:lnSpc>
                <a:spcPct val="110000"/>
              </a:lnSpc>
            </a:pPr>
            <a:r>
              <a:rPr lang="de-DE" sz="1100">
                <a:solidFill>
                  <a:schemeClr val="folHlink"/>
                </a:solidFill>
                <a:latin typeface="Arial Narrow" pitchFamily="34" charset="0"/>
                <a:ea typeface="Times New Roman" pitchFamily="18" charset="0"/>
                <a:cs typeface="Arial" charset="0"/>
              </a:rPr>
              <a:t>Hospizverein Landshut e.V.,  Landshut</a:t>
            </a:r>
            <a:endParaRPr lang="de-DE" sz="1100" b="0">
              <a:solidFill>
                <a:schemeClr val="folHlink"/>
              </a:solidFill>
              <a:ea typeface="Times New Roman" pitchFamily="18" charset="0"/>
              <a:cs typeface="Arial" charset="0"/>
            </a:endParaRPr>
          </a:p>
          <a:p>
            <a:pPr indent="685800" eaLnBrk="0" hangingPunct="0">
              <a:lnSpc>
                <a:spcPct val="110000"/>
              </a:lnSpc>
            </a:pPr>
            <a:r>
              <a:rPr lang="de-DE" sz="1100">
                <a:solidFill>
                  <a:schemeClr val="folHlink"/>
                </a:solidFill>
                <a:latin typeface="Arial Narrow" pitchFamily="34" charset="0"/>
                <a:ea typeface="Times New Roman" pitchFamily="18" charset="0"/>
                <a:cs typeface="Arial" charset="0"/>
              </a:rPr>
              <a:t>Franziskus-Hospizverein Straubing e. V.,  Straubing</a:t>
            </a:r>
            <a:endParaRPr lang="de-DE" sz="1100" b="0">
              <a:solidFill>
                <a:schemeClr val="folHlink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25603" name="Rechteck 1711"/>
          <p:cNvSpPr>
            <a:spLocks noChangeArrowheads="1"/>
          </p:cNvSpPr>
          <p:nvPr/>
        </p:nvSpPr>
        <p:spPr bwMode="auto">
          <a:xfrm>
            <a:off x="1403350" y="58738"/>
            <a:ext cx="62642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685800" algn="ctr"/>
            <a:r>
              <a:rPr lang="de-DE" sz="3200">
                <a:solidFill>
                  <a:srgbClr val="FF0000"/>
                </a:solidFill>
                <a:latin typeface="Arial Narrow" pitchFamily="34" charset="0"/>
                <a:ea typeface="Times New Roman" pitchFamily="18" charset="0"/>
                <a:cs typeface="Arial" charset="0"/>
              </a:rPr>
              <a:t>Kooperation mit Hospizvereinen</a:t>
            </a:r>
          </a:p>
          <a:p>
            <a:pPr indent="685800" algn="ctr"/>
            <a:r>
              <a:rPr lang="de-DE" sz="3200">
                <a:solidFill>
                  <a:srgbClr val="FF0000"/>
                </a:solidFill>
                <a:latin typeface="Arial Narrow" pitchFamily="34" charset="0"/>
                <a:ea typeface="Times New Roman" pitchFamily="18" charset="0"/>
                <a:cs typeface="Arial" charset="0"/>
              </a:rPr>
              <a:t>für Erwachsene </a:t>
            </a:r>
          </a:p>
        </p:txBody>
      </p:sp>
      <p:sp>
        <p:nvSpPr>
          <p:cNvPr id="25604" name="Oval 21"/>
          <p:cNvSpPr>
            <a:spLocks noChangeArrowheads="1"/>
          </p:cNvSpPr>
          <p:nvPr/>
        </p:nvSpPr>
        <p:spPr bwMode="auto">
          <a:xfrm>
            <a:off x="3721100" y="3548063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05" name="Oval 22"/>
          <p:cNvSpPr>
            <a:spLocks noChangeArrowheads="1"/>
          </p:cNvSpPr>
          <p:nvPr/>
        </p:nvSpPr>
        <p:spPr bwMode="auto">
          <a:xfrm>
            <a:off x="4873625" y="266223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06" name="Oval 23"/>
          <p:cNvSpPr>
            <a:spLocks noChangeArrowheads="1"/>
          </p:cNvSpPr>
          <p:nvPr/>
        </p:nvSpPr>
        <p:spPr bwMode="auto">
          <a:xfrm>
            <a:off x="4646613" y="343693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07" name="Oval 24"/>
          <p:cNvSpPr>
            <a:spLocks noChangeArrowheads="1"/>
          </p:cNvSpPr>
          <p:nvPr/>
        </p:nvSpPr>
        <p:spPr bwMode="auto">
          <a:xfrm>
            <a:off x="4424363" y="3908425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08" name="Oval 25"/>
          <p:cNvSpPr>
            <a:spLocks noChangeArrowheads="1"/>
          </p:cNvSpPr>
          <p:nvPr/>
        </p:nvSpPr>
        <p:spPr bwMode="auto">
          <a:xfrm>
            <a:off x="4435475" y="4711700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09" name="Oval 26"/>
          <p:cNvSpPr>
            <a:spLocks noChangeArrowheads="1"/>
          </p:cNvSpPr>
          <p:nvPr/>
        </p:nvSpPr>
        <p:spPr bwMode="auto">
          <a:xfrm>
            <a:off x="4918075" y="413543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0" name="Oval 28"/>
          <p:cNvSpPr>
            <a:spLocks noChangeArrowheads="1"/>
          </p:cNvSpPr>
          <p:nvPr/>
        </p:nvSpPr>
        <p:spPr bwMode="auto">
          <a:xfrm>
            <a:off x="5930900" y="3497263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1" name="Oval 29"/>
          <p:cNvSpPr>
            <a:spLocks noChangeArrowheads="1"/>
          </p:cNvSpPr>
          <p:nvPr/>
        </p:nvSpPr>
        <p:spPr bwMode="auto">
          <a:xfrm>
            <a:off x="6213475" y="2633663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2" name="Oval 30"/>
          <p:cNvSpPr>
            <a:spLocks noChangeArrowheads="1"/>
          </p:cNvSpPr>
          <p:nvPr/>
        </p:nvSpPr>
        <p:spPr bwMode="auto">
          <a:xfrm>
            <a:off x="7859713" y="2024063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3" name="Oval 31"/>
          <p:cNvSpPr>
            <a:spLocks noChangeArrowheads="1"/>
          </p:cNvSpPr>
          <p:nvPr/>
        </p:nvSpPr>
        <p:spPr bwMode="auto">
          <a:xfrm>
            <a:off x="4635500" y="5337175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4" name="Oval 32"/>
          <p:cNvSpPr>
            <a:spLocks noChangeArrowheads="1"/>
          </p:cNvSpPr>
          <p:nvPr/>
        </p:nvSpPr>
        <p:spPr bwMode="auto">
          <a:xfrm>
            <a:off x="4070350" y="6067425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5" name="Oval 33"/>
          <p:cNvSpPr>
            <a:spLocks noChangeArrowheads="1"/>
          </p:cNvSpPr>
          <p:nvPr/>
        </p:nvSpPr>
        <p:spPr bwMode="auto">
          <a:xfrm>
            <a:off x="5576888" y="521493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6" name="Oval 34"/>
          <p:cNvSpPr>
            <a:spLocks noChangeArrowheads="1"/>
          </p:cNvSpPr>
          <p:nvPr/>
        </p:nvSpPr>
        <p:spPr bwMode="auto">
          <a:xfrm>
            <a:off x="5360988" y="4362450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7" name="Oval 35"/>
          <p:cNvSpPr>
            <a:spLocks noChangeArrowheads="1"/>
          </p:cNvSpPr>
          <p:nvPr/>
        </p:nvSpPr>
        <p:spPr bwMode="auto">
          <a:xfrm>
            <a:off x="6280150" y="4927600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8" name="Oval 36"/>
          <p:cNvSpPr>
            <a:spLocks noChangeArrowheads="1"/>
          </p:cNvSpPr>
          <p:nvPr/>
        </p:nvSpPr>
        <p:spPr bwMode="auto">
          <a:xfrm>
            <a:off x="5294313" y="3127375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9" name="Freeform 39"/>
          <p:cNvSpPr>
            <a:spLocks/>
          </p:cNvSpPr>
          <p:nvPr/>
        </p:nvSpPr>
        <p:spPr bwMode="auto">
          <a:xfrm>
            <a:off x="2055813" y="1028700"/>
            <a:ext cx="2287587" cy="2690813"/>
          </a:xfrm>
          <a:custGeom>
            <a:avLst/>
            <a:gdLst>
              <a:gd name="T0" fmla="*/ 1039 w 1441"/>
              <a:gd name="T1" fmla="*/ 504 h 1695"/>
              <a:gd name="T2" fmla="*/ 1027 w 1441"/>
              <a:gd name="T3" fmla="*/ 540 h 1695"/>
              <a:gd name="T4" fmla="*/ 1084 w 1441"/>
              <a:gd name="T5" fmla="*/ 822 h 1695"/>
              <a:gd name="T6" fmla="*/ 1135 w 1441"/>
              <a:gd name="T7" fmla="*/ 882 h 1695"/>
              <a:gd name="T8" fmla="*/ 1258 w 1441"/>
              <a:gd name="T9" fmla="*/ 1077 h 1695"/>
              <a:gd name="T10" fmla="*/ 1387 w 1441"/>
              <a:gd name="T11" fmla="*/ 1152 h 1695"/>
              <a:gd name="T12" fmla="*/ 1435 w 1441"/>
              <a:gd name="T13" fmla="*/ 1197 h 1695"/>
              <a:gd name="T14" fmla="*/ 1414 w 1441"/>
              <a:gd name="T15" fmla="*/ 1257 h 1695"/>
              <a:gd name="T16" fmla="*/ 1429 w 1441"/>
              <a:gd name="T17" fmla="*/ 1311 h 1695"/>
              <a:gd name="T18" fmla="*/ 1393 w 1441"/>
              <a:gd name="T19" fmla="*/ 1353 h 1695"/>
              <a:gd name="T20" fmla="*/ 1357 w 1441"/>
              <a:gd name="T21" fmla="*/ 1440 h 1695"/>
              <a:gd name="T22" fmla="*/ 1357 w 1441"/>
              <a:gd name="T23" fmla="*/ 1554 h 1695"/>
              <a:gd name="T24" fmla="*/ 1330 w 1441"/>
              <a:gd name="T25" fmla="*/ 1545 h 1695"/>
              <a:gd name="T26" fmla="*/ 1123 w 1441"/>
              <a:gd name="T27" fmla="*/ 1548 h 1695"/>
              <a:gd name="T28" fmla="*/ 1078 w 1441"/>
              <a:gd name="T29" fmla="*/ 1578 h 1695"/>
              <a:gd name="T30" fmla="*/ 1039 w 1441"/>
              <a:gd name="T31" fmla="*/ 1605 h 1695"/>
              <a:gd name="T32" fmla="*/ 934 w 1441"/>
              <a:gd name="T33" fmla="*/ 1695 h 1695"/>
              <a:gd name="T34" fmla="*/ 805 w 1441"/>
              <a:gd name="T35" fmla="*/ 1623 h 1695"/>
              <a:gd name="T36" fmla="*/ 715 w 1441"/>
              <a:gd name="T37" fmla="*/ 1530 h 1695"/>
              <a:gd name="T38" fmla="*/ 679 w 1441"/>
              <a:gd name="T39" fmla="*/ 1479 h 1695"/>
              <a:gd name="T40" fmla="*/ 463 w 1441"/>
              <a:gd name="T41" fmla="*/ 1368 h 1695"/>
              <a:gd name="T42" fmla="*/ 163 w 1441"/>
              <a:gd name="T43" fmla="*/ 1359 h 1695"/>
              <a:gd name="T44" fmla="*/ 55 w 1441"/>
              <a:gd name="T45" fmla="*/ 1263 h 1695"/>
              <a:gd name="T46" fmla="*/ 19 w 1441"/>
              <a:gd name="T47" fmla="*/ 846 h 1695"/>
              <a:gd name="T48" fmla="*/ 49 w 1441"/>
              <a:gd name="T49" fmla="*/ 501 h 1695"/>
              <a:gd name="T50" fmla="*/ 100 w 1441"/>
              <a:gd name="T51" fmla="*/ 258 h 1695"/>
              <a:gd name="T52" fmla="*/ 190 w 1441"/>
              <a:gd name="T53" fmla="*/ 66 h 1695"/>
              <a:gd name="T54" fmla="*/ 307 w 1441"/>
              <a:gd name="T55" fmla="*/ 0 h 1695"/>
              <a:gd name="T56" fmla="*/ 511 w 1441"/>
              <a:gd name="T57" fmla="*/ 33 h 1695"/>
              <a:gd name="T58" fmla="*/ 754 w 1441"/>
              <a:gd name="T59" fmla="*/ 111 h 1695"/>
              <a:gd name="T60" fmla="*/ 901 w 1441"/>
              <a:gd name="T61" fmla="*/ 213 h 1695"/>
              <a:gd name="T62" fmla="*/ 1030 w 1441"/>
              <a:gd name="T63" fmla="*/ 354 h 1695"/>
              <a:gd name="T64" fmla="*/ 1048 w 1441"/>
              <a:gd name="T65" fmla="*/ 420 h 1695"/>
              <a:gd name="T66" fmla="*/ 1063 w 1441"/>
              <a:gd name="T67" fmla="*/ 453 h 16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441"/>
              <a:gd name="T103" fmla="*/ 0 h 1695"/>
              <a:gd name="T104" fmla="*/ 1441 w 1441"/>
              <a:gd name="T105" fmla="*/ 1695 h 169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441" h="1695">
                <a:moveTo>
                  <a:pt x="1063" y="453"/>
                </a:moveTo>
                <a:cubicBezTo>
                  <a:pt x="1052" y="470"/>
                  <a:pt x="1045" y="484"/>
                  <a:pt x="1039" y="504"/>
                </a:cubicBezTo>
                <a:cubicBezTo>
                  <a:pt x="1039" y="504"/>
                  <a:pt x="1032" y="526"/>
                  <a:pt x="1030" y="531"/>
                </a:cubicBezTo>
                <a:cubicBezTo>
                  <a:pt x="1029" y="534"/>
                  <a:pt x="1027" y="540"/>
                  <a:pt x="1027" y="540"/>
                </a:cubicBezTo>
                <a:cubicBezTo>
                  <a:pt x="1029" y="583"/>
                  <a:pt x="1031" y="610"/>
                  <a:pt x="1036" y="648"/>
                </a:cubicBezTo>
                <a:cubicBezTo>
                  <a:pt x="1038" y="700"/>
                  <a:pt x="1031" y="786"/>
                  <a:pt x="1084" y="822"/>
                </a:cubicBezTo>
                <a:cubicBezTo>
                  <a:pt x="1094" y="837"/>
                  <a:pt x="1104" y="841"/>
                  <a:pt x="1114" y="855"/>
                </a:cubicBezTo>
                <a:cubicBezTo>
                  <a:pt x="1122" y="867"/>
                  <a:pt x="1123" y="874"/>
                  <a:pt x="1135" y="882"/>
                </a:cubicBezTo>
                <a:cubicBezTo>
                  <a:pt x="1149" y="903"/>
                  <a:pt x="1169" y="929"/>
                  <a:pt x="1177" y="954"/>
                </a:cubicBezTo>
                <a:cubicBezTo>
                  <a:pt x="1168" y="1024"/>
                  <a:pt x="1193" y="1055"/>
                  <a:pt x="1258" y="1077"/>
                </a:cubicBezTo>
                <a:cubicBezTo>
                  <a:pt x="1287" y="1106"/>
                  <a:pt x="1317" y="1118"/>
                  <a:pt x="1357" y="1125"/>
                </a:cubicBezTo>
                <a:cubicBezTo>
                  <a:pt x="1368" y="1142"/>
                  <a:pt x="1369" y="1144"/>
                  <a:pt x="1387" y="1152"/>
                </a:cubicBezTo>
                <a:cubicBezTo>
                  <a:pt x="1397" y="1156"/>
                  <a:pt x="1417" y="1161"/>
                  <a:pt x="1417" y="1161"/>
                </a:cubicBezTo>
                <a:cubicBezTo>
                  <a:pt x="1424" y="1172"/>
                  <a:pt x="1431" y="1185"/>
                  <a:pt x="1435" y="1197"/>
                </a:cubicBezTo>
                <a:cubicBezTo>
                  <a:pt x="1431" y="1227"/>
                  <a:pt x="1435" y="1213"/>
                  <a:pt x="1426" y="1239"/>
                </a:cubicBezTo>
                <a:cubicBezTo>
                  <a:pt x="1424" y="1246"/>
                  <a:pt x="1414" y="1257"/>
                  <a:pt x="1414" y="1257"/>
                </a:cubicBezTo>
                <a:cubicBezTo>
                  <a:pt x="1412" y="1264"/>
                  <a:pt x="1405" y="1270"/>
                  <a:pt x="1405" y="1278"/>
                </a:cubicBezTo>
                <a:cubicBezTo>
                  <a:pt x="1405" y="1287"/>
                  <a:pt x="1423" y="1305"/>
                  <a:pt x="1429" y="1311"/>
                </a:cubicBezTo>
                <a:cubicBezTo>
                  <a:pt x="1432" y="1321"/>
                  <a:pt x="1438" y="1328"/>
                  <a:pt x="1441" y="1338"/>
                </a:cubicBezTo>
                <a:cubicBezTo>
                  <a:pt x="1435" y="1357"/>
                  <a:pt x="1410" y="1351"/>
                  <a:pt x="1393" y="1353"/>
                </a:cubicBezTo>
                <a:cubicBezTo>
                  <a:pt x="1379" y="1358"/>
                  <a:pt x="1367" y="1367"/>
                  <a:pt x="1354" y="1374"/>
                </a:cubicBezTo>
                <a:cubicBezTo>
                  <a:pt x="1358" y="1403"/>
                  <a:pt x="1360" y="1406"/>
                  <a:pt x="1357" y="1440"/>
                </a:cubicBezTo>
                <a:cubicBezTo>
                  <a:pt x="1362" y="1515"/>
                  <a:pt x="1350" y="1466"/>
                  <a:pt x="1378" y="1485"/>
                </a:cubicBezTo>
                <a:cubicBezTo>
                  <a:pt x="1392" y="1528"/>
                  <a:pt x="1405" y="1561"/>
                  <a:pt x="1357" y="1554"/>
                </a:cubicBezTo>
                <a:cubicBezTo>
                  <a:pt x="1351" y="1552"/>
                  <a:pt x="1345" y="1550"/>
                  <a:pt x="1339" y="1548"/>
                </a:cubicBezTo>
                <a:cubicBezTo>
                  <a:pt x="1336" y="1547"/>
                  <a:pt x="1330" y="1545"/>
                  <a:pt x="1330" y="1545"/>
                </a:cubicBezTo>
                <a:cubicBezTo>
                  <a:pt x="1291" y="1549"/>
                  <a:pt x="1253" y="1557"/>
                  <a:pt x="1213" y="1560"/>
                </a:cubicBezTo>
                <a:cubicBezTo>
                  <a:pt x="1176" y="1558"/>
                  <a:pt x="1157" y="1551"/>
                  <a:pt x="1123" y="1548"/>
                </a:cubicBezTo>
                <a:cubicBezTo>
                  <a:pt x="1112" y="1550"/>
                  <a:pt x="1101" y="1551"/>
                  <a:pt x="1090" y="1554"/>
                </a:cubicBezTo>
                <a:cubicBezTo>
                  <a:pt x="1072" y="1559"/>
                  <a:pt x="1088" y="1564"/>
                  <a:pt x="1078" y="1578"/>
                </a:cubicBezTo>
                <a:cubicBezTo>
                  <a:pt x="1074" y="1584"/>
                  <a:pt x="1064" y="1582"/>
                  <a:pt x="1057" y="1584"/>
                </a:cubicBezTo>
                <a:cubicBezTo>
                  <a:pt x="1050" y="1595"/>
                  <a:pt x="1043" y="1593"/>
                  <a:pt x="1039" y="1605"/>
                </a:cubicBezTo>
                <a:cubicBezTo>
                  <a:pt x="1038" y="1614"/>
                  <a:pt x="1038" y="1633"/>
                  <a:pt x="1033" y="1644"/>
                </a:cubicBezTo>
                <a:cubicBezTo>
                  <a:pt x="1021" y="1667"/>
                  <a:pt x="958" y="1677"/>
                  <a:pt x="934" y="1695"/>
                </a:cubicBezTo>
                <a:cubicBezTo>
                  <a:pt x="896" y="1690"/>
                  <a:pt x="894" y="1673"/>
                  <a:pt x="862" y="1662"/>
                </a:cubicBezTo>
                <a:cubicBezTo>
                  <a:pt x="844" y="1644"/>
                  <a:pt x="827" y="1637"/>
                  <a:pt x="805" y="1623"/>
                </a:cubicBezTo>
                <a:cubicBezTo>
                  <a:pt x="797" y="1599"/>
                  <a:pt x="766" y="1580"/>
                  <a:pt x="745" y="1566"/>
                </a:cubicBezTo>
                <a:cubicBezTo>
                  <a:pt x="724" y="1535"/>
                  <a:pt x="736" y="1545"/>
                  <a:pt x="715" y="1530"/>
                </a:cubicBezTo>
                <a:cubicBezTo>
                  <a:pt x="706" y="1502"/>
                  <a:pt x="721" y="1545"/>
                  <a:pt x="703" y="1509"/>
                </a:cubicBezTo>
                <a:cubicBezTo>
                  <a:pt x="695" y="1492"/>
                  <a:pt x="699" y="1486"/>
                  <a:pt x="679" y="1479"/>
                </a:cubicBezTo>
                <a:cubicBezTo>
                  <a:pt x="673" y="1460"/>
                  <a:pt x="638" y="1446"/>
                  <a:pt x="622" y="1434"/>
                </a:cubicBezTo>
                <a:cubicBezTo>
                  <a:pt x="562" y="1389"/>
                  <a:pt x="540" y="1376"/>
                  <a:pt x="463" y="1368"/>
                </a:cubicBezTo>
                <a:cubicBezTo>
                  <a:pt x="426" y="1359"/>
                  <a:pt x="387" y="1358"/>
                  <a:pt x="349" y="1356"/>
                </a:cubicBezTo>
                <a:cubicBezTo>
                  <a:pt x="285" y="1358"/>
                  <a:pt x="226" y="1362"/>
                  <a:pt x="163" y="1359"/>
                </a:cubicBezTo>
                <a:cubicBezTo>
                  <a:pt x="151" y="1351"/>
                  <a:pt x="138" y="1348"/>
                  <a:pt x="127" y="1338"/>
                </a:cubicBezTo>
                <a:cubicBezTo>
                  <a:pt x="101" y="1315"/>
                  <a:pt x="83" y="1284"/>
                  <a:pt x="55" y="1263"/>
                </a:cubicBezTo>
                <a:cubicBezTo>
                  <a:pt x="40" y="1232"/>
                  <a:pt x="19" y="1231"/>
                  <a:pt x="10" y="1194"/>
                </a:cubicBezTo>
                <a:cubicBezTo>
                  <a:pt x="11" y="1149"/>
                  <a:pt x="0" y="939"/>
                  <a:pt x="19" y="846"/>
                </a:cubicBezTo>
                <a:cubicBezTo>
                  <a:pt x="23" y="779"/>
                  <a:pt x="31" y="714"/>
                  <a:pt x="40" y="648"/>
                </a:cubicBezTo>
                <a:cubicBezTo>
                  <a:pt x="43" y="599"/>
                  <a:pt x="46" y="550"/>
                  <a:pt x="49" y="501"/>
                </a:cubicBezTo>
                <a:cubicBezTo>
                  <a:pt x="51" y="465"/>
                  <a:pt x="55" y="428"/>
                  <a:pt x="61" y="393"/>
                </a:cubicBezTo>
                <a:cubicBezTo>
                  <a:pt x="70" y="339"/>
                  <a:pt x="85" y="308"/>
                  <a:pt x="100" y="258"/>
                </a:cubicBezTo>
                <a:cubicBezTo>
                  <a:pt x="115" y="207"/>
                  <a:pt x="132" y="160"/>
                  <a:pt x="151" y="111"/>
                </a:cubicBezTo>
                <a:cubicBezTo>
                  <a:pt x="156" y="98"/>
                  <a:pt x="180" y="79"/>
                  <a:pt x="190" y="66"/>
                </a:cubicBezTo>
                <a:cubicBezTo>
                  <a:pt x="205" y="46"/>
                  <a:pt x="217" y="24"/>
                  <a:pt x="241" y="12"/>
                </a:cubicBezTo>
                <a:cubicBezTo>
                  <a:pt x="259" y="3"/>
                  <a:pt x="288" y="2"/>
                  <a:pt x="307" y="0"/>
                </a:cubicBezTo>
                <a:cubicBezTo>
                  <a:pt x="367" y="4"/>
                  <a:pt x="401" y="3"/>
                  <a:pt x="454" y="21"/>
                </a:cubicBezTo>
                <a:cubicBezTo>
                  <a:pt x="472" y="27"/>
                  <a:pt x="511" y="33"/>
                  <a:pt x="511" y="33"/>
                </a:cubicBezTo>
                <a:cubicBezTo>
                  <a:pt x="524" y="41"/>
                  <a:pt x="531" y="42"/>
                  <a:pt x="547" y="45"/>
                </a:cubicBezTo>
                <a:cubicBezTo>
                  <a:pt x="610" y="76"/>
                  <a:pt x="685" y="97"/>
                  <a:pt x="754" y="111"/>
                </a:cubicBezTo>
                <a:cubicBezTo>
                  <a:pt x="790" y="135"/>
                  <a:pt x="826" y="157"/>
                  <a:pt x="862" y="180"/>
                </a:cubicBezTo>
                <a:cubicBezTo>
                  <a:pt x="880" y="192"/>
                  <a:pt x="881" y="208"/>
                  <a:pt x="901" y="213"/>
                </a:cubicBezTo>
                <a:cubicBezTo>
                  <a:pt x="913" y="228"/>
                  <a:pt x="925" y="240"/>
                  <a:pt x="943" y="246"/>
                </a:cubicBezTo>
                <a:cubicBezTo>
                  <a:pt x="968" y="284"/>
                  <a:pt x="998" y="322"/>
                  <a:pt x="1030" y="354"/>
                </a:cubicBezTo>
                <a:cubicBezTo>
                  <a:pt x="1033" y="364"/>
                  <a:pt x="1045" y="381"/>
                  <a:pt x="1045" y="381"/>
                </a:cubicBezTo>
                <a:cubicBezTo>
                  <a:pt x="1046" y="394"/>
                  <a:pt x="1046" y="407"/>
                  <a:pt x="1048" y="420"/>
                </a:cubicBezTo>
                <a:cubicBezTo>
                  <a:pt x="1048" y="423"/>
                  <a:pt x="1050" y="426"/>
                  <a:pt x="1051" y="429"/>
                </a:cubicBezTo>
                <a:cubicBezTo>
                  <a:pt x="1051" y="430"/>
                  <a:pt x="1053" y="463"/>
                  <a:pt x="1063" y="45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25620" name="Picture 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5213" y="3706813"/>
            <a:ext cx="769937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feld 22"/>
          <p:cNvSpPr txBox="1"/>
          <p:nvPr/>
        </p:nvSpPr>
        <p:spPr>
          <a:xfrm>
            <a:off x="214283" y="1357298"/>
            <a:ext cx="24288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</a:rPr>
              <a:t>Vorteile der Kooperation</a:t>
            </a:r>
            <a:endParaRPr lang="de-DE" sz="1400" dirty="0" smtClean="0"/>
          </a:p>
          <a:p>
            <a:pPr>
              <a:buFontTx/>
              <a:buChar char="-"/>
            </a:pPr>
            <a:r>
              <a:rPr lang="de-DE" sz="1400" dirty="0" smtClean="0"/>
              <a:t>  erhebliche  </a:t>
            </a:r>
          </a:p>
          <a:p>
            <a:r>
              <a:rPr lang="de-DE" sz="1400" dirty="0" smtClean="0"/>
              <a:t>   Kosteneinsparung </a:t>
            </a:r>
          </a:p>
          <a:p>
            <a:pPr>
              <a:buFontTx/>
              <a:buChar char="-"/>
            </a:pPr>
            <a:r>
              <a:rPr lang="de-DE" sz="1400" dirty="0" smtClean="0"/>
              <a:t>  intensive </a:t>
            </a:r>
          </a:p>
          <a:p>
            <a:r>
              <a:rPr lang="de-DE" sz="1400" dirty="0" smtClean="0"/>
              <a:t>   Flächendeckung </a:t>
            </a:r>
          </a:p>
          <a:p>
            <a:r>
              <a:rPr lang="de-DE" sz="1400" dirty="0" smtClean="0"/>
              <a:t>   ohne Konkurrenz</a:t>
            </a:r>
          </a:p>
          <a:p>
            <a:pPr>
              <a:buFontTx/>
              <a:buChar char="-"/>
            </a:pPr>
            <a:r>
              <a:rPr lang="de-DE" sz="1400" dirty="0" smtClean="0"/>
              <a:t>  Austausch von  </a:t>
            </a:r>
          </a:p>
          <a:p>
            <a:r>
              <a:rPr lang="de-DE" sz="1400" dirty="0" smtClean="0"/>
              <a:t>   Expertise</a:t>
            </a:r>
          </a:p>
          <a:p>
            <a:pPr>
              <a:buFontTx/>
              <a:buChar char="-"/>
            </a:pPr>
            <a:r>
              <a:rPr lang="de-DE" sz="1400" dirty="0" smtClean="0"/>
              <a:t>  geringe Fahrstrecken </a:t>
            </a:r>
          </a:p>
          <a:p>
            <a:r>
              <a:rPr lang="de-DE" sz="1400" dirty="0" smtClean="0"/>
              <a:t>   zu den Einsätzen</a:t>
            </a:r>
            <a:endParaRPr lang="de-DE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Oval 2"/>
          <p:cNvSpPr>
            <a:spLocks noChangeArrowheads="1"/>
          </p:cNvSpPr>
          <p:nvPr/>
        </p:nvSpPr>
        <p:spPr bwMode="auto">
          <a:xfrm>
            <a:off x="3513138" y="3200400"/>
            <a:ext cx="2057400" cy="12954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C0C0C0"/>
              </a:gs>
            </a:gsLst>
            <a:path path="shape">
              <a:fillToRect l="50000" t="50000" r="50000" b="50000"/>
            </a:path>
          </a:gradFill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 wrap="none" lIns="85320" tIns="42120" rIns="85320" bIns="42120" anchor="ctr"/>
          <a:lstStyle/>
          <a:p>
            <a:pPr algn="ctr" defTabSz="449263" eaLnBrk="0" hangingPunct="0">
              <a:buClr>
                <a:srgbClr val="EB2605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>
                <a:solidFill>
                  <a:srgbClr val="FF0000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AKM</a:t>
            </a:r>
          </a:p>
        </p:txBody>
      </p:sp>
      <p:sp>
        <p:nvSpPr>
          <p:cNvPr id="23554" name="Line 3"/>
          <p:cNvSpPr>
            <a:spLocks noChangeShapeType="1"/>
          </p:cNvSpPr>
          <p:nvPr/>
        </p:nvSpPr>
        <p:spPr bwMode="auto">
          <a:xfrm flipV="1">
            <a:off x="4551363" y="2128838"/>
            <a:ext cx="1587" cy="923925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3555" name="Line 4"/>
          <p:cNvSpPr>
            <a:spLocks noChangeShapeType="1"/>
          </p:cNvSpPr>
          <p:nvPr/>
        </p:nvSpPr>
        <p:spPr bwMode="auto">
          <a:xfrm flipV="1">
            <a:off x="5364163" y="2586038"/>
            <a:ext cx="731837" cy="627062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3556" name="Line 5"/>
          <p:cNvSpPr>
            <a:spLocks noChangeShapeType="1"/>
          </p:cNvSpPr>
          <p:nvPr/>
        </p:nvSpPr>
        <p:spPr bwMode="auto">
          <a:xfrm>
            <a:off x="5724525" y="3933825"/>
            <a:ext cx="792163" cy="358775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3557" name="Line 6"/>
          <p:cNvSpPr>
            <a:spLocks noChangeShapeType="1"/>
          </p:cNvSpPr>
          <p:nvPr/>
        </p:nvSpPr>
        <p:spPr bwMode="auto">
          <a:xfrm flipV="1">
            <a:off x="5651500" y="3284538"/>
            <a:ext cx="1081088" cy="288925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3558" name="Line 7"/>
          <p:cNvSpPr>
            <a:spLocks noChangeShapeType="1"/>
          </p:cNvSpPr>
          <p:nvPr/>
        </p:nvSpPr>
        <p:spPr bwMode="auto">
          <a:xfrm>
            <a:off x="5334000" y="4343400"/>
            <a:ext cx="966788" cy="885825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3559" name="Line 8"/>
          <p:cNvSpPr>
            <a:spLocks noChangeShapeType="1"/>
          </p:cNvSpPr>
          <p:nvPr/>
        </p:nvSpPr>
        <p:spPr bwMode="auto">
          <a:xfrm>
            <a:off x="4546600" y="4572000"/>
            <a:ext cx="1588" cy="91440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3560" name="Line 9"/>
          <p:cNvSpPr>
            <a:spLocks noChangeShapeType="1"/>
          </p:cNvSpPr>
          <p:nvPr/>
        </p:nvSpPr>
        <p:spPr bwMode="auto">
          <a:xfrm flipH="1">
            <a:off x="2814638" y="4419600"/>
            <a:ext cx="923925" cy="762000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3561" name="Line 10"/>
          <p:cNvSpPr>
            <a:spLocks noChangeShapeType="1"/>
          </p:cNvSpPr>
          <p:nvPr/>
        </p:nvSpPr>
        <p:spPr bwMode="auto">
          <a:xfrm flipH="1">
            <a:off x="2357438" y="4005263"/>
            <a:ext cx="1062037" cy="261937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3562" name="Line 11"/>
          <p:cNvSpPr>
            <a:spLocks noChangeShapeType="1"/>
          </p:cNvSpPr>
          <p:nvPr/>
        </p:nvSpPr>
        <p:spPr bwMode="auto">
          <a:xfrm flipH="1" flipV="1">
            <a:off x="2890838" y="2586038"/>
            <a:ext cx="923925" cy="619125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3563" name="Rectangle 12"/>
          <p:cNvSpPr>
            <a:spLocks noChangeArrowheads="1"/>
          </p:cNvSpPr>
          <p:nvPr/>
        </p:nvSpPr>
        <p:spPr bwMode="auto">
          <a:xfrm>
            <a:off x="5940425" y="4149725"/>
            <a:ext cx="3600450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0" hangingPunct="0">
              <a:buClr>
                <a:srgbClr val="FF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0">
                <a:solidFill>
                  <a:srgbClr val="7F7F7F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Regelmäßige Fortbildung </a:t>
            </a:r>
          </a:p>
          <a:p>
            <a:pPr algn="ctr" defTabSz="449263" eaLnBrk="0" hangingPunct="0">
              <a:buClr>
                <a:srgbClr val="FF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0">
                <a:solidFill>
                  <a:srgbClr val="7F7F7F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in der Kinderhospizarbeit</a:t>
            </a:r>
          </a:p>
        </p:txBody>
      </p:sp>
      <p:sp>
        <p:nvSpPr>
          <p:cNvPr id="23564" name="Rectangle 13"/>
          <p:cNvSpPr>
            <a:spLocks noChangeArrowheads="1"/>
          </p:cNvSpPr>
          <p:nvPr/>
        </p:nvSpPr>
        <p:spPr bwMode="auto">
          <a:xfrm>
            <a:off x="180975" y="1628775"/>
            <a:ext cx="3311525" cy="915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0" hangingPunct="0">
              <a:buClr>
                <a:srgbClr val="80808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0">
                <a:solidFill>
                  <a:srgbClr val="FF0000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spezielle Koordinationskraft des AKM für alle </a:t>
            </a:r>
          </a:p>
          <a:p>
            <a:pPr algn="ctr" defTabSz="449263" eaLnBrk="0" hangingPunct="0">
              <a:buClr>
                <a:srgbClr val="80808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0">
                <a:solidFill>
                  <a:srgbClr val="FF0000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“externen” Ehrenamtlichen          </a:t>
            </a:r>
          </a:p>
        </p:txBody>
      </p:sp>
      <p:sp>
        <p:nvSpPr>
          <p:cNvPr id="23565" name="Rectangle 14"/>
          <p:cNvSpPr>
            <a:spLocks noChangeArrowheads="1"/>
          </p:cNvSpPr>
          <p:nvPr/>
        </p:nvSpPr>
        <p:spPr bwMode="auto">
          <a:xfrm>
            <a:off x="6324600" y="4868863"/>
            <a:ext cx="28194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3566" name="Rectangle 15"/>
          <p:cNvSpPr>
            <a:spLocks noChangeArrowheads="1"/>
          </p:cNvSpPr>
          <p:nvPr/>
        </p:nvSpPr>
        <p:spPr bwMode="auto">
          <a:xfrm>
            <a:off x="3419475" y="1052513"/>
            <a:ext cx="2232025" cy="1281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0" hangingPunct="0">
              <a:buClr>
                <a:srgbClr val="80808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0">
                <a:solidFill>
                  <a:srgbClr val="808080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 “</a:t>
            </a:r>
            <a:r>
              <a:rPr lang="en-GB" sz="2400" b="0">
                <a:solidFill>
                  <a:srgbClr val="EB2605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Ki</a:t>
            </a:r>
            <a:r>
              <a:rPr lang="en-GB" sz="2400" b="0">
                <a:solidFill>
                  <a:srgbClr val="808080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ho</a:t>
            </a:r>
            <a:r>
              <a:rPr lang="en-GB" sz="2400" b="0">
                <a:solidFill>
                  <a:srgbClr val="EB2605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ru</a:t>
            </a:r>
            <a:r>
              <a:rPr lang="en-GB" sz="2400" b="0">
                <a:solidFill>
                  <a:srgbClr val="808080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”</a:t>
            </a:r>
          </a:p>
          <a:p>
            <a:pPr algn="ctr" defTabSz="449263" eaLnBrk="0" hangingPunct="0">
              <a:buClr>
                <a:srgbClr val="80808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0">
                <a:solidFill>
                  <a:srgbClr val="808080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alle 4 Monate ein </a:t>
            </a:r>
            <a:r>
              <a:rPr lang="en-GB" b="0">
                <a:solidFill>
                  <a:srgbClr val="FF0000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gemeinsamer</a:t>
            </a:r>
          </a:p>
          <a:p>
            <a:pPr algn="ctr" defTabSz="449263" eaLnBrk="0" hangingPunct="0">
              <a:buClr>
                <a:srgbClr val="80808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0">
                <a:solidFill>
                  <a:srgbClr val="FF0000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runder Tisch</a:t>
            </a:r>
          </a:p>
        </p:txBody>
      </p:sp>
      <p:sp>
        <p:nvSpPr>
          <p:cNvPr id="23567" name="Rectangle 16"/>
          <p:cNvSpPr>
            <a:spLocks noChangeArrowheads="1"/>
          </p:cNvSpPr>
          <p:nvPr/>
        </p:nvSpPr>
        <p:spPr bwMode="auto">
          <a:xfrm>
            <a:off x="6048375" y="2852738"/>
            <a:ext cx="39243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 eaLnBrk="0" hangingPunct="0">
              <a:buClr>
                <a:srgbClr val="80808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0">
                <a:solidFill>
                  <a:srgbClr val="808080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     </a:t>
            </a:r>
          </a:p>
        </p:txBody>
      </p:sp>
      <p:sp>
        <p:nvSpPr>
          <p:cNvPr id="23568" name="Rectangle 17"/>
          <p:cNvSpPr>
            <a:spLocks noChangeArrowheads="1"/>
          </p:cNvSpPr>
          <p:nvPr/>
        </p:nvSpPr>
        <p:spPr bwMode="auto">
          <a:xfrm>
            <a:off x="1547813" y="5300663"/>
            <a:ext cx="6630987" cy="915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 eaLnBrk="0" hangingPunct="0">
              <a:buClr>
                <a:srgbClr val="80808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b="0">
              <a:solidFill>
                <a:srgbClr val="808080"/>
              </a:solidFill>
              <a:latin typeface="Calibri" pitchFamily="34" charset="0"/>
              <a:ea typeface="ＭＳ Ｐゴシック"/>
              <a:cs typeface="Lucida Sans Unicode" pitchFamily="34" charset="0"/>
            </a:endParaRPr>
          </a:p>
          <a:p>
            <a:pPr algn="ctr" defTabSz="449263" eaLnBrk="0" hangingPunct="0">
              <a:buClr>
                <a:srgbClr val="FF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0">
                <a:solidFill>
                  <a:srgbClr val="EB2605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gemeinsame Öffentlichkeitsarbeit</a:t>
            </a:r>
          </a:p>
          <a:p>
            <a:pPr algn="ctr" defTabSz="449263" eaLnBrk="0" hangingPunct="0">
              <a:buClr>
                <a:srgbClr val="FF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0">
                <a:solidFill>
                  <a:srgbClr val="EB2605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(Hospizberatungsstellen, Vorträge, Infoveranstaltungen)</a:t>
            </a:r>
          </a:p>
        </p:txBody>
      </p:sp>
      <p:sp>
        <p:nvSpPr>
          <p:cNvPr id="23569" name="Line 18"/>
          <p:cNvSpPr>
            <a:spLocks noChangeShapeType="1"/>
          </p:cNvSpPr>
          <p:nvPr/>
        </p:nvSpPr>
        <p:spPr bwMode="auto">
          <a:xfrm flipH="1" flipV="1">
            <a:off x="2263775" y="3495675"/>
            <a:ext cx="1152525" cy="103188"/>
          </a:xfrm>
          <a:prstGeom prst="line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3570" name="Rectangle 19"/>
          <p:cNvSpPr>
            <a:spLocks noChangeArrowheads="1"/>
          </p:cNvSpPr>
          <p:nvPr/>
        </p:nvSpPr>
        <p:spPr bwMode="auto">
          <a:xfrm>
            <a:off x="1931988" y="333375"/>
            <a:ext cx="5303837" cy="57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 defTabSz="449263" eaLnBrk="0" hangingPunct="0">
              <a:buClr>
                <a:srgbClr val="FF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>
                <a:solidFill>
                  <a:srgbClr val="FF0000"/>
                </a:solidFill>
                <a:latin typeface="Calibri" pitchFamily="34" charset="0"/>
                <a:ea typeface="ＭＳ Ｐゴシック"/>
                <a:cs typeface="Lucida Sans Unicode" pitchFamily="34" charset="0"/>
              </a:rPr>
              <a:t>Kooperationsmodell des AKM </a:t>
            </a:r>
          </a:p>
        </p:txBody>
      </p:sp>
      <p:sp>
        <p:nvSpPr>
          <p:cNvPr id="23571" name="Rectangle 20"/>
          <p:cNvSpPr>
            <a:spLocks noChangeArrowheads="1"/>
          </p:cNvSpPr>
          <p:nvPr/>
        </p:nvSpPr>
        <p:spPr bwMode="auto">
          <a:xfrm>
            <a:off x="5724525" y="1649413"/>
            <a:ext cx="2232025" cy="915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0">
                <a:solidFill>
                  <a:srgbClr val="FF0000"/>
                </a:solidFill>
                <a:latin typeface="Calibri" pitchFamily="34" charset="0"/>
                <a:cs typeface="Lucida Sans Unicode" pitchFamily="34" charset="0"/>
              </a:rPr>
              <a:t>gemeinsame Kooperations-</a:t>
            </a:r>
          </a:p>
          <a:p>
            <a:pPr algn="ctr" defTabSz="449263">
              <a:buClr>
                <a:srgbClr val="80808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0">
                <a:solidFill>
                  <a:srgbClr val="FF0000"/>
                </a:solidFill>
                <a:latin typeface="Calibri" pitchFamily="34" charset="0"/>
                <a:cs typeface="Lucida Sans Unicode" pitchFamily="34" charset="0"/>
              </a:rPr>
              <a:t> vereinbarung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611188" y="4221163"/>
            <a:ext cx="1657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nur Einsätze vor Ort</a:t>
            </a:r>
          </a:p>
        </p:txBody>
      </p:sp>
      <p:sp>
        <p:nvSpPr>
          <p:cNvPr id="23573" name="Text Box 22"/>
          <p:cNvSpPr txBox="1">
            <a:spLocks noChangeArrowheads="1"/>
          </p:cNvSpPr>
          <p:nvPr/>
        </p:nvSpPr>
        <p:spPr bwMode="auto">
          <a:xfrm>
            <a:off x="179388" y="2886075"/>
            <a:ext cx="20288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b="0">
                <a:solidFill>
                  <a:srgbClr val="7F7F7F"/>
                </a:solidFill>
                <a:latin typeface="Calibri" pitchFamily="34" charset="0"/>
              </a:rPr>
              <a:t>pro Hospizverein </a:t>
            </a:r>
          </a:p>
          <a:p>
            <a:pPr algn="ctr"/>
            <a:r>
              <a:rPr lang="de-DE" b="0">
                <a:solidFill>
                  <a:srgbClr val="7F7F7F"/>
                </a:solidFill>
                <a:latin typeface="Calibri" pitchFamily="34" charset="0"/>
              </a:rPr>
              <a:t>etwa 2-3 geeignete </a:t>
            </a:r>
          </a:p>
          <a:p>
            <a:pPr algn="ctr"/>
            <a:r>
              <a:rPr lang="de-DE" b="0">
                <a:solidFill>
                  <a:srgbClr val="7F7F7F"/>
                </a:solidFill>
                <a:latin typeface="Calibri" pitchFamily="34" charset="0"/>
              </a:rPr>
              <a:t>Hospizhelfer/innen</a:t>
            </a:r>
          </a:p>
          <a:p>
            <a:pPr algn="ctr"/>
            <a:r>
              <a:rPr lang="de-DE" b="0">
                <a:solidFill>
                  <a:srgbClr val="7F7F7F"/>
                </a:solidFill>
                <a:latin typeface="Calibri" pitchFamily="34" charset="0"/>
              </a:rPr>
              <a:t>erforderlich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304800" y="4941888"/>
            <a:ext cx="28987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Hospizhelfer</a:t>
            </a:r>
            <a:r>
              <a:rPr lang="de-DE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/innen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gehen dem „Heimatverein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nicht verloren</a:t>
            </a:r>
          </a:p>
        </p:txBody>
      </p:sp>
      <p:sp>
        <p:nvSpPr>
          <p:cNvPr id="23575" name="Text Box 24"/>
          <p:cNvSpPr txBox="1">
            <a:spLocks noChangeArrowheads="1"/>
          </p:cNvSpPr>
          <p:nvPr/>
        </p:nvSpPr>
        <p:spPr bwMode="auto">
          <a:xfrm>
            <a:off x="6084888" y="4941888"/>
            <a:ext cx="2047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b="0">
                <a:solidFill>
                  <a:srgbClr val="808080"/>
                </a:solidFill>
                <a:latin typeface="Calibri" pitchFamily="34" charset="0"/>
              </a:rPr>
              <a:t>regelmäßige </a:t>
            </a:r>
          </a:p>
          <a:p>
            <a:pPr algn="ctr"/>
            <a:r>
              <a:rPr lang="en-GB" b="0">
                <a:solidFill>
                  <a:srgbClr val="808080"/>
                </a:solidFill>
                <a:latin typeface="Calibri" pitchFamily="34" charset="0"/>
              </a:rPr>
              <a:t>Supervision im AKM</a:t>
            </a:r>
            <a:endParaRPr lang="de-DE" b="0">
              <a:solidFill>
                <a:srgbClr val="808080"/>
              </a:solidFill>
              <a:latin typeface="Calibri" pitchFamily="34" charset="0"/>
            </a:endParaRPr>
          </a:p>
        </p:txBody>
      </p:sp>
      <p:sp>
        <p:nvSpPr>
          <p:cNvPr id="23576" name="Rectangle 25"/>
          <p:cNvSpPr>
            <a:spLocks noChangeArrowheads="1"/>
          </p:cNvSpPr>
          <p:nvPr/>
        </p:nvSpPr>
        <p:spPr bwMode="auto">
          <a:xfrm>
            <a:off x="6154738" y="2873375"/>
            <a:ext cx="309721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b="0">
                <a:solidFill>
                  <a:srgbClr val="7F7F7F"/>
                </a:solidFill>
                <a:latin typeface="Calibri" pitchFamily="34" charset="0"/>
              </a:rPr>
              <a:t>verpflichtende Teilnahme </a:t>
            </a:r>
          </a:p>
          <a:p>
            <a:pPr algn="ctr"/>
            <a:r>
              <a:rPr lang="de-DE" b="0">
                <a:solidFill>
                  <a:srgbClr val="7F7F7F"/>
                </a:solidFill>
                <a:latin typeface="Calibri" pitchFamily="34" charset="0"/>
              </a:rPr>
              <a:t>am Aufbaumodul</a:t>
            </a:r>
          </a:p>
          <a:p>
            <a:pPr algn="ctr"/>
            <a:r>
              <a:rPr lang="de-DE" b="0">
                <a:solidFill>
                  <a:srgbClr val="7F7F7F"/>
                </a:solidFill>
                <a:latin typeface="Calibri" pitchFamily="34" charset="0"/>
              </a:rPr>
              <a:t> des AKM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5" descr="Grundkar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85728"/>
            <a:ext cx="6172200" cy="6715125"/>
          </a:xfrm>
          <a:prstGeom prst="rect">
            <a:avLst/>
          </a:prstGeom>
          <a:noFill/>
        </p:spPr>
      </p:pic>
      <p:sp>
        <p:nvSpPr>
          <p:cNvPr id="8" name="Oval 7"/>
          <p:cNvSpPr>
            <a:spLocks noChangeAspect="1" noChangeArrowheads="1"/>
          </p:cNvSpPr>
          <p:nvPr/>
        </p:nvSpPr>
        <p:spPr bwMode="auto">
          <a:xfrm>
            <a:off x="2143108" y="4714884"/>
            <a:ext cx="1690688" cy="1687512"/>
          </a:xfrm>
          <a:prstGeom prst="ellipse">
            <a:avLst/>
          </a:prstGeom>
          <a:solidFill>
            <a:srgbClr val="00B050">
              <a:alpha val="3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de-DE" dirty="0" smtClean="0"/>
              <a:t>Allgäu</a:t>
            </a:r>
            <a:endParaRPr lang="de-DE" dirty="0"/>
          </a:p>
        </p:txBody>
      </p:sp>
      <p:sp>
        <p:nvSpPr>
          <p:cNvPr id="9" name="Oval 57"/>
          <p:cNvSpPr>
            <a:spLocks noChangeAspect="1" noChangeArrowheads="1"/>
          </p:cNvSpPr>
          <p:nvPr/>
        </p:nvSpPr>
        <p:spPr bwMode="auto">
          <a:xfrm>
            <a:off x="3714744" y="4286256"/>
            <a:ext cx="1690687" cy="1687512"/>
          </a:xfrm>
          <a:prstGeom prst="ellipse">
            <a:avLst/>
          </a:prstGeom>
          <a:solidFill>
            <a:srgbClr val="FF0000">
              <a:alpha val="3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Oval 58"/>
          <p:cNvSpPr>
            <a:spLocks noChangeAspect="1" noChangeArrowheads="1"/>
          </p:cNvSpPr>
          <p:nvPr/>
        </p:nvSpPr>
        <p:spPr bwMode="auto">
          <a:xfrm>
            <a:off x="4643438" y="4857760"/>
            <a:ext cx="1690687" cy="1687512"/>
          </a:xfrm>
          <a:prstGeom prst="ellipse">
            <a:avLst/>
          </a:prstGeom>
          <a:solidFill>
            <a:srgbClr val="FF0000">
              <a:alpha val="3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Oval 61"/>
          <p:cNvSpPr>
            <a:spLocks noChangeAspect="1" noChangeArrowheads="1"/>
          </p:cNvSpPr>
          <p:nvPr/>
        </p:nvSpPr>
        <p:spPr bwMode="auto">
          <a:xfrm>
            <a:off x="4500562" y="2428868"/>
            <a:ext cx="1690688" cy="1687513"/>
          </a:xfrm>
          <a:prstGeom prst="ellipse">
            <a:avLst/>
          </a:prstGeom>
          <a:solidFill>
            <a:schemeClr val="accent1">
              <a:alpha val="3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Oval 62"/>
          <p:cNvSpPr>
            <a:spLocks noChangeAspect="1" noChangeArrowheads="1"/>
          </p:cNvSpPr>
          <p:nvPr/>
        </p:nvSpPr>
        <p:spPr bwMode="auto">
          <a:xfrm>
            <a:off x="6215074" y="3286124"/>
            <a:ext cx="1690687" cy="1687513"/>
          </a:xfrm>
          <a:prstGeom prst="ellipse">
            <a:avLst/>
          </a:prstGeom>
          <a:solidFill>
            <a:schemeClr val="accent1">
              <a:alpha val="3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Oval 64"/>
          <p:cNvSpPr>
            <a:spLocks noChangeAspect="1" noChangeArrowheads="1"/>
          </p:cNvSpPr>
          <p:nvPr/>
        </p:nvSpPr>
        <p:spPr bwMode="auto">
          <a:xfrm>
            <a:off x="928662" y="571480"/>
            <a:ext cx="1690688" cy="1687513"/>
          </a:xfrm>
          <a:prstGeom prst="ellipse">
            <a:avLst/>
          </a:prstGeom>
          <a:solidFill>
            <a:srgbClr val="00B050">
              <a:alpha val="3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de-DE" dirty="0" smtClean="0"/>
              <a:t>Aschaffen</a:t>
            </a:r>
          </a:p>
          <a:p>
            <a:r>
              <a:rPr lang="de-DE" dirty="0" err="1" smtClean="0"/>
              <a:t>burg</a:t>
            </a:r>
            <a:endParaRPr lang="de-DE" dirty="0"/>
          </a:p>
        </p:txBody>
      </p:sp>
      <p:sp>
        <p:nvSpPr>
          <p:cNvPr id="14" name="Oval 65"/>
          <p:cNvSpPr>
            <a:spLocks noChangeAspect="1" noChangeArrowheads="1"/>
          </p:cNvSpPr>
          <p:nvPr/>
        </p:nvSpPr>
        <p:spPr bwMode="auto">
          <a:xfrm>
            <a:off x="2428860" y="0"/>
            <a:ext cx="1690687" cy="1687513"/>
          </a:xfrm>
          <a:prstGeom prst="ellipse">
            <a:avLst/>
          </a:prstGeom>
          <a:solidFill>
            <a:schemeClr val="accent1">
              <a:alpha val="3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Oval 67"/>
          <p:cNvSpPr>
            <a:spLocks noChangeAspect="1" noChangeArrowheads="1"/>
          </p:cNvSpPr>
          <p:nvPr/>
        </p:nvSpPr>
        <p:spPr bwMode="auto">
          <a:xfrm>
            <a:off x="4071934" y="714356"/>
            <a:ext cx="1690688" cy="1687513"/>
          </a:xfrm>
          <a:prstGeom prst="ellipse">
            <a:avLst/>
          </a:prstGeom>
          <a:solidFill>
            <a:schemeClr val="accent1">
              <a:alpha val="3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" name="Oval 68"/>
          <p:cNvSpPr>
            <a:spLocks noChangeAspect="1" noChangeArrowheads="1"/>
          </p:cNvSpPr>
          <p:nvPr/>
        </p:nvSpPr>
        <p:spPr bwMode="auto">
          <a:xfrm>
            <a:off x="3357152" y="1571612"/>
            <a:ext cx="1429566" cy="1426882"/>
          </a:xfrm>
          <a:prstGeom prst="ellipse">
            <a:avLst/>
          </a:prstGeom>
          <a:solidFill>
            <a:srgbClr val="00B050">
              <a:alpha val="3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de-DE" dirty="0" err="1" smtClean="0"/>
              <a:t>Nürn</a:t>
            </a:r>
            <a:endParaRPr lang="de-DE" dirty="0" smtClean="0"/>
          </a:p>
          <a:p>
            <a:r>
              <a:rPr lang="de-DE" dirty="0" smtClean="0"/>
              <a:t>berg</a:t>
            </a:r>
            <a:endParaRPr lang="de-DE" dirty="0"/>
          </a:p>
        </p:txBody>
      </p:sp>
      <p:sp>
        <p:nvSpPr>
          <p:cNvPr id="18" name="Oval 69"/>
          <p:cNvSpPr>
            <a:spLocks noChangeAspect="1" noChangeArrowheads="1"/>
          </p:cNvSpPr>
          <p:nvPr/>
        </p:nvSpPr>
        <p:spPr bwMode="auto">
          <a:xfrm>
            <a:off x="2571736" y="2071678"/>
            <a:ext cx="1690687" cy="1687513"/>
          </a:xfrm>
          <a:prstGeom prst="ellipse">
            <a:avLst/>
          </a:prstGeom>
          <a:solidFill>
            <a:schemeClr val="accent1">
              <a:alpha val="3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9" name="Oval 70"/>
          <p:cNvSpPr>
            <a:spLocks noChangeAspect="1" noChangeArrowheads="1"/>
          </p:cNvSpPr>
          <p:nvPr/>
        </p:nvSpPr>
        <p:spPr bwMode="auto">
          <a:xfrm>
            <a:off x="4929190" y="3429000"/>
            <a:ext cx="1690688" cy="1687512"/>
          </a:xfrm>
          <a:prstGeom prst="ellipse">
            <a:avLst/>
          </a:prstGeom>
          <a:solidFill>
            <a:srgbClr val="FF0000">
              <a:alpha val="3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     AKM</a:t>
            </a:r>
            <a:endParaRPr lang="de-DE" dirty="0"/>
          </a:p>
        </p:txBody>
      </p:sp>
      <p:sp>
        <p:nvSpPr>
          <p:cNvPr id="20" name="Oval 71"/>
          <p:cNvSpPr>
            <a:spLocks noChangeAspect="1" noChangeArrowheads="1"/>
          </p:cNvSpPr>
          <p:nvPr/>
        </p:nvSpPr>
        <p:spPr bwMode="auto">
          <a:xfrm>
            <a:off x="3500430" y="5357826"/>
            <a:ext cx="1690687" cy="1687513"/>
          </a:xfrm>
          <a:prstGeom prst="ellipse">
            <a:avLst/>
          </a:prstGeom>
          <a:solidFill>
            <a:srgbClr val="FF0000">
              <a:alpha val="3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1" name="Oval 64"/>
          <p:cNvSpPr>
            <a:spLocks noChangeAspect="1" noChangeArrowheads="1"/>
          </p:cNvSpPr>
          <p:nvPr/>
        </p:nvSpPr>
        <p:spPr bwMode="auto">
          <a:xfrm>
            <a:off x="1928794" y="1142984"/>
            <a:ext cx="1690688" cy="1687513"/>
          </a:xfrm>
          <a:prstGeom prst="ellipse">
            <a:avLst/>
          </a:prstGeom>
          <a:solidFill>
            <a:srgbClr val="00B050">
              <a:alpha val="3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de-DE" dirty="0" smtClean="0"/>
              <a:t>Würzburg</a:t>
            </a:r>
            <a:endParaRPr lang="de-DE" dirty="0"/>
          </a:p>
        </p:txBody>
      </p:sp>
      <p:sp>
        <p:nvSpPr>
          <p:cNvPr id="22" name="Oval 59"/>
          <p:cNvSpPr>
            <a:spLocks noChangeAspect="1" noChangeArrowheads="1"/>
          </p:cNvSpPr>
          <p:nvPr/>
        </p:nvSpPr>
        <p:spPr bwMode="auto">
          <a:xfrm>
            <a:off x="2143108" y="3714752"/>
            <a:ext cx="1690687" cy="1687512"/>
          </a:xfrm>
          <a:prstGeom prst="ellipse">
            <a:avLst/>
          </a:prstGeom>
          <a:solidFill>
            <a:srgbClr val="00B050">
              <a:alpha val="3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 dirty="0" smtClean="0"/>
              <a:t>Ulm</a:t>
            </a:r>
            <a:endParaRPr lang="de-DE" dirty="0"/>
          </a:p>
        </p:txBody>
      </p:sp>
      <p:sp>
        <p:nvSpPr>
          <p:cNvPr id="23" name="Oval 64"/>
          <p:cNvSpPr>
            <a:spLocks noChangeAspect="1" noChangeArrowheads="1"/>
          </p:cNvSpPr>
          <p:nvPr/>
        </p:nvSpPr>
        <p:spPr bwMode="auto">
          <a:xfrm>
            <a:off x="3714744" y="2928934"/>
            <a:ext cx="1690688" cy="1687513"/>
          </a:xfrm>
          <a:prstGeom prst="ellipse">
            <a:avLst/>
          </a:prstGeom>
          <a:solidFill>
            <a:schemeClr val="accent1">
              <a:alpha val="3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4" name="Oval 58"/>
          <p:cNvSpPr>
            <a:spLocks noChangeAspect="1" noChangeArrowheads="1"/>
          </p:cNvSpPr>
          <p:nvPr/>
        </p:nvSpPr>
        <p:spPr bwMode="auto">
          <a:xfrm>
            <a:off x="5857884" y="4929198"/>
            <a:ext cx="1690687" cy="1687512"/>
          </a:xfrm>
          <a:prstGeom prst="ellipse">
            <a:avLst/>
          </a:prstGeom>
          <a:solidFill>
            <a:srgbClr val="FF0000">
              <a:alpha val="3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5" name="Oval 15"/>
          <p:cNvSpPr>
            <a:spLocks noChangeAspect="1" noChangeArrowheads="1"/>
          </p:cNvSpPr>
          <p:nvPr/>
        </p:nvSpPr>
        <p:spPr bwMode="auto">
          <a:xfrm>
            <a:off x="4143372" y="4500570"/>
            <a:ext cx="1145156" cy="1143008"/>
          </a:xfrm>
          <a:prstGeom prst="ellipse">
            <a:avLst/>
          </a:prstGeom>
          <a:solidFill>
            <a:srgbClr val="00FF00">
              <a:alpha val="3019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de-DE" sz="1100" b="0" dirty="0" smtClean="0">
                <a:solidFill>
                  <a:schemeClr val="tx1"/>
                </a:solidFill>
                <a:latin typeface="Calibri" pitchFamily="34" charset="0"/>
              </a:rPr>
              <a:t>Malteser</a:t>
            </a:r>
            <a:endParaRPr lang="de-DE" sz="11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7" name="Oval 64"/>
          <p:cNvSpPr>
            <a:spLocks noChangeAspect="1" noChangeArrowheads="1"/>
          </p:cNvSpPr>
          <p:nvPr/>
        </p:nvSpPr>
        <p:spPr bwMode="auto">
          <a:xfrm>
            <a:off x="5286380" y="2000240"/>
            <a:ext cx="1690688" cy="1687513"/>
          </a:xfrm>
          <a:prstGeom prst="ellipse">
            <a:avLst/>
          </a:prstGeom>
          <a:solidFill>
            <a:schemeClr val="accent1">
              <a:alpha val="3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6" name="Picture 4096" descr="Grundkar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5900" y="71438"/>
            <a:ext cx="6172200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099"/>
          <p:cNvGrpSpPr>
            <a:grpSpLocks noChangeAspect="1"/>
          </p:cNvGrpSpPr>
          <p:nvPr/>
        </p:nvGrpSpPr>
        <p:grpSpPr bwMode="auto">
          <a:xfrm>
            <a:off x="2133600" y="3106738"/>
            <a:ext cx="2414588" cy="3355975"/>
            <a:chOff x="1338" y="1933"/>
            <a:chExt cx="1521" cy="2114"/>
          </a:xfrm>
        </p:grpSpPr>
        <p:sp>
          <p:nvSpPr>
            <p:cNvPr id="27669" name="AutoShape 4098"/>
            <p:cNvSpPr>
              <a:spLocks noChangeAspect="1" noChangeArrowheads="1" noTextEdit="1"/>
            </p:cNvSpPr>
            <p:nvPr/>
          </p:nvSpPr>
          <p:spPr bwMode="auto">
            <a:xfrm>
              <a:off x="1338" y="1933"/>
              <a:ext cx="1521" cy="2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3" name="Group 4300"/>
            <p:cNvGrpSpPr>
              <a:grpSpLocks/>
            </p:cNvGrpSpPr>
            <p:nvPr/>
          </p:nvGrpSpPr>
          <p:grpSpPr bwMode="auto">
            <a:xfrm>
              <a:off x="1343" y="1936"/>
              <a:ext cx="1514" cy="2106"/>
              <a:chOff x="1343" y="1936"/>
              <a:chExt cx="1514" cy="2106"/>
            </a:xfrm>
          </p:grpSpPr>
          <p:sp>
            <p:nvSpPr>
              <p:cNvPr id="28190" name="Freeform 4100"/>
              <p:cNvSpPr>
                <a:spLocks/>
              </p:cNvSpPr>
              <p:nvPr/>
            </p:nvSpPr>
            <p:spPr bwMode="auto">
              <a:xfrm>
                <a:off x="1343" y="1940"/>
                <a:ext cx="1514" cy="2102"/>
              </a:xfrm>
              <a:custGeom>
                <a:avLst/>
                <a:gdLst>
                  <a:gd name="T0" fmla="*/ 1030 w 1514"/>
                  <a:gd name="T1" fmla="*/ 146 h 2102"/>
                  <a:gd name="T2" fmla="*/ 923 w 1514"/>
                  <a:gd name="T3" fmla="*/ 158 h 2102"/>
                  <a:gd name="T4" fmla="*/ 902 w 1514"/>
                  <a:gd name="T5" fmla="*/ 137 h 2102"/>
                  <a:gd name="T6" fmla="*/ 879 w 1514"/>
                  <a:gd name="T7" fmla="*/ 63 h 2102"/>
                  <a:gd name="T8" fmla="*/ 834 w 1514"/>
                  <a:gd name="T9" fmla="*/ 1 h 2102"/>
                  <a:gd name="T10" fmla="*/ 803 w 1514"/>
                  <a:gd name="T11" fmla="*/ 20 h 2102"/>
                  <a:gd name="T12" fmla="*/ 715 w 1514"/>
                  <a:gd name="T13" fmla="*/ 70 h 2102"/>
                  <a:gd name="T14" fmla="*/ 726 w 1514"/>
                  <a:gd name="T15" fmla="*/ 216 h 2102"/>
                  <a:gd name="T16" fmla="*/ 727 w 1514"/>
                  <a:gd name="T17" fmla="*/ 361 h 2102"/>
                  <a:gd name="T18" fmla="*/ 686 w 1514"/>
                  <a:gd name="T19" fmla="*/ 396 h 2102"/>
                  <a:gd name="T20" fmla="*/ 612 w 1514"/>
                  <a:gd name="T21" fmla="*/ 497 h 2102"/>
                  <a:gd name="T22" fmla="*/ 545 w 1514"/>
                  <a:gd name="T23" fmla="*/ 634 h 2102"/>
                  <a:gd name="T24" fmla="*/ 365 w 1514"/>
                  <a:gd name="T25" fmla="*/ 724 h 2102"/>
                  <a:gd name="T26" fmla="*/ 342 w 1514"/>
                  <a:gd name="T27" fmla="*/ 788 h 2102"/>
                  <a:gd name="T28" fmla="*/ 403 w 1514"/>
                  <a:gd name="T29" fmla="*/ 929 h 2102"/>
                  <a:gd name="T30" fmla="*/ 414 w 1514"/>
                  <a:gd name="T31" fmla="*/ 974 h 2102"/>
                  <a:gd name="T32" fmla="*/ 454 w 1514"/>
                  <a:gd name="T33" fmla="*/ 1114 h 2102"/>
                  <a:gd name="T34" fmla="*/ 406 w 1514"/>
                  <a:gd name="T35" fmla="*/ 1267 h 2102"/>
                  <a:gd name="T36" fmla="*/ 421 w 1514"/>
                  <a:gd name="T37" fmla="*/ 1314 h 2102"/>
                  <a:gd name="T38" fmla="*/ 424 w 1514"/>
                  <a:gd name="T39" fmla="*/ 1516 h 2102"/>
                  <a:gd name="T40" fmla="*/ 308 w 1514"/>
                  <a:gd name="T41" fmla="*/ 1627 h 2102"/>
                  <a:gd name="T42" fmla="*/ 201 w 1514"/>
                  <a:gd name="T43" fmla="*/ 1616 h 2102"/>
                  <a:gd name="T44" fmla="*/ 85 w 1514"/>
                  <a:gd name="T45" fmla="*/ 1697 h 2102"/>
                  <a:gd name="T46" fmla="*/ 16 w 1514"/>
                  <a:gd name="T47" fmla="*/ 1740 h 2102"/>
                  <a:gd name="T48" fmla="*/ 91 w 1514"/>
                  <a:gd name="T49" fmla="*/ 1773 h 2102"/>
                  <a:gd name="T50" fmla="*/ 136 w 1514"/>
                  <a:gd name="T51" fmla="*/ 1716 h 2102"/>
                  <a:gd name="T52" fmla="*/ 173 w 1514"/>
                  <a:gd name="T53" fmla="*/ 1716 h 2102"/>
                  <a:gd name="T54" fmla="*/ 292 w 1514"/>
                  <a:gd name="T55" fmla="*/ 1802 h 2102"/>
                  <a:gd name="T56" fmla="*/ 392 w 1514"/>
                  <a:gd name="T57" fmla="*/ 1923 h 2102"/>
                  <a:gd name="T58" fmla="*/ 486 w 1514"/>
                  <a:gd name="T59" fmla="*/ 1971 h 2102"/>
                  <a:gd name="T60" fmla="*/ 488 w 1514"/>
                  <a:gd name="T61" fmla="*/ 2055 h 2102"/>
                  <a:gd name="T62" fmla="*/ 564 w 1514"/>
                  <a:gd name="T63" fmla="*/ 2063 h 2102"/>
                  <a:gd name="T64" fmla="*/ 629 w 1514"/>
                  <a:gd name="T65" fmla="*/ 2001 h 2102"/>
                  <a:gd name="T66" fmla="*/ 697 w 1514"/>
                  <a:gd name="T67" fmla="*/ 1763 h 2102"/>
                  <a:gd name="T68" fmla="*/ 790 w 1514"/>
                  <a:gd name="T69" fmla="*/ 1793 h 2102"/>
                  <a:gd name="T70" fmla="*/ 927 w 1514"/>
                  <a:gd name="T71" fmla="*/ 1786 h 2102"/>
                  <a:gd name="T72" fmla="*/ 1017 w 1514"/>
                  <a:gd name="T73" fmla="*/ 1792 h 2102"/>
                  <a:gd name="T74" fmla="*/ 1075 w 1514"/>
                  <a:gd name="T75" fmla="*/ 1663 h 2102"/>
                  <a:gd name="T76" fmla="*/ 958 w 1514"/>
                  <a:gd name="T77" fmla="*/ 1638 h 2102"/>
                  <a:gd name="T78" fmla="*/ 1003 w 1514"/>
                  <a:gd name="T79" fmla="*/ 1569 h 2102"/>
                  <a:gd name="T80" fmla="*/ 928 w 1514"/>
                  <a:gd name="T81" fmla="*/ 1577 h 2102"/>
                  <a:gd name="T82" fmla="*/ 940 w 1514"/>
                  <a:gd name="T83" fmla="*/ 1461 h 2102"/>
                  <a:gd name="T84" fmla="*/ 958 w 1514"/>
                  <a:gd name="T85" fmla="*/ 1410 h 2102"/>
                  <a:gd name="T86" fmla="*/ 984 w 1514"/>
                  <a:gd name="T87" fmla="*/ 1311 h 2102"/>
                  <a:gd name="T88" fmla="*/ 976 w 1514"/>
                  <a:gd name="T89" fmla="*/ 1142 h 2102"/>
                  <a:gd name="T90" fmla="*/ 1004 w 1514"/>
                  <a:gd name="T91" fmla="*/ 1051 h 2102"/>
                  <a:gd name="T92" fmla="*/ 1024 w 1514"/>
                  <a:gd name="T93" fmla="*/ 1059 h 2102"/>
                  <a:gd name="T94" fmla="*/ 1105 w 1514"/>
                  <a:gd name="T95" fmla="*/ 988 h 2102"/>
                  <a:gd name="T96" fmla="*/ 1202 w 1514"/>
                  <a:gd name="T97" fmla="*/ 916 h 2102"/>
                  <a:gd name="T98" fmla="*/ 1318 w 1514"/>
                  <a:gd name="T99" fmla="*/ 769 h 2102"/>
                  <a:gd name="T100" fmla="*/ 1312 w 1514"/>
                  <a:gd name="T101" fmla="*/ 735 h 2102"/>
                  <a:gd name="T102" fmla="*/ 1349 w 1514"/>
                  <a:gd name="T103" fmla="*/ 719 h 2102"/>
                  <a:gd name="T104" fmla="*/ 1390 w 1514"/>
                  <a:gd name="T105" fmla="*/ 688 h 2102"/>
                  <a:gd name="T106" fmla="*/ 1456 w 1514"/>
                  <a:gd name="T107" fmla="*/ 570 h 2102"/>
                  <a:gd name="T108" fmla="*/ 1468 w 1514"/>
                  <a:gd name="T109" fmla="*/ 547 h 2102"/>
                  <a:gd name="T110" fmla="*/ 1447 w 1514"/>
                  <a:gd name="T111" fmla="*/ 528 h 2102"/>
                  <a:gd name="T112" fmla="*/ 1441 w 1514"/>
                  <a:gd name="T113" fmla="*/ 509 h 2102"/>
                  <a:gd name="T114" fmla="*/ 1372 w 1514"/>
                  <a:gd name="T115" fmla="*/ 338 h 2102"/>
                  <a:gd name="T116" fmla="*/ 1326 w 1514"/>
                  <a:gd name="T117" fmla="*/ 311 h 2102"/>
                  <a:gd name="T118" fmla="*/ 1220 w 1514"/>
                  <a:gd name="T119" fmla="*/ 274 h 2102"/>
                  <a:gd name="T120" fmla="*/ 1198 w 1514"/>
                  <a:gd name="T121" fmla="*/ 271 h 210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514"/>
                  <a:gd name="T184" fmla="*/ 0 h 2102"/>
                  <a:gd name="T185" fmla="*/ 1514 w 1514"/>
                  <a:gd name="T186" fmla="*/ 2102 h 210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514" h="2102">
                    <a:moveTo>
                      <a:pt x="1169" y="262"/>
                    </a:moveTo>
                    <a:lnTo>
                      <a:pt x="1162" y="236"/>
                    </a:lnTo>
                    <a:lnTo>
                      <a:pt x="1138" y="227"/>
                    </a:lnTo>
                    <a:lnTo>
                      <a:pt x="1147" y="210"/>
                    </a:lnTo>
                    <a:lnTo>
                      <a:pt x="1117" y="209"/>
                    </a:lnTo>
                    <a:lnTo>
                      <a:pt x="1091" y="187"/>
                    </a:lnTo>
                    <a:lnTo>
                      <a:pt x="1060" y="187"/>
                    </a:lnTo>
                    <a:lnTo>
                      <a:pt x="1054" y="166"/>
                    </a:lnTo>
                    <a:lnTo>
                      <a:pt x="1019" y="158"/>
                    </a:lnTo>
                    <a:lnTo>
                      <a:pt x="1030" y="146"/>
                    </a:lnTo>
                    <a:lnTo>
                      <a:pt x="1019" y="128"/>
                    </a:lnTo>
                    <a:lnTo>
                      <a:pt x="1022" y="113"/>
                    </a:lnTo>
                    <a:lnTo>
                      <a:pt x="1010" y="107"/>
                    </a:lnTo>
                    <a:lnTo>
                      <a:pt x="981" y="145"/>
                    </a:lnTo>
                    <a:lnTo>
                      <a:pt x="967" y="137"/>
                    </a:lnTo>
                    <a:lnTo>
                      <a:pt x="954" y="137"/>
                    </a:lnTo>
                    <a:lnTo>
                      <a:pt x="949" y="160"/>
                    </a:lnTo>
                    <a:lnTo>
                      <a:pt x="943" y="160"/>
                    </a:lnTo>
                    <a:lnTo>
                      <a:pt x="931" y="159"/>
                    </a:lnTo>
                    <a:lnTo>
                      <a:pt x="923" y="158"/>
                    </a:lnTo>
                    <a:lnTo>
                      <a:pt x="916" y="156"/>
                    </a:lnTo>
                    <a:lnTo>
                      <a:pt x="910" y="154"/>
                    </a:lnTo>
                    <a:lnTo>
                      <a:pt x="908" y="152"/>
                    </a:lnTo>
                    <a:lnTo>
                      <a:pt x="906" y="151"/>
                    </a:lnTo>
                    <a:lnTo>
                      <a:pt x="904" y="148"/>
                    </a:lnTo>
                    <a:lnTo>
                      <a:pt x="902" y="145"/>
                    </a:lnTo>
                    <a:lnTo>
                      <a:pt x="901" y="142"/>
                    </a:lnTo>
                    <a:lnTo>
                      <a:pt x="901" y="140"/>
                    </a:lnTo>
                    <a:lnTo>
                      <a:pt x="901" y="138"/>
                    </a:lnTo>
                    <a:lnTo>
                      <a:pt x="902" y="137"/>
                    </a:lnTo>
                    <a:lnTo>
                      <a:pt x="905" y="134"/>
                    </a:lnTo>
                    <a:lnTo>
                      <a:pt x="918" y="127"/>
                    </a:lnTo>
                    <a:lnTo>
                      <a:pt x="928" y="122"/>
                    </a:lnTo>
                    <a:lnTo>
                      <a:pt x="908" y="67"/>
                    </a:lnTo>
                    <a:lnTo>
                      <a:pt x="902" y="67"/>
                    </a:lnTo>
                    <a:lnTo>
                      <a:pt x="897" y="67"/>
                    </a:lnTo>
                    <a:lnTo>
                      <a:pt x="890" y="67"/>
                    </a:lnTo>
                    <a:lnTo>
                      <a:pt x="884" y="65"/>
                    </a:lnTo>
                    <a:lnTo>
                      <a:pt x="881" y="64"/>
                    </a:lnTo>
                    <a:lnTo>
                      <a:pt x="879" y="63"/>
                    </a:lnTo>
                    <a:lnTo>
                      <a:pt x="877" y="62"/>
                    </a:lnTo>
                    <a:lnTo>
                      <a:pt x="875" y="60"/>
                    </a:lnTo>
                    <a:lnTo>
                      <a:pt x="874" y="58"/>
                    </a:lnTo>
                    <a:lnTo>
                      <a:pt x="874" y="55"/>
                    </a:lnTo>
                    <a:lnTo>
                      <a:pt x="876" y="44"/>
                    </a:lnTo>
                    <a:lnTo>
                      <a:pt x="877" y="35"/>
                    </a:lnTo>
                    <a:lnTo>
                      <a:pt x="879" y="26"/>
                    </a:lnTo>
                    <a:lnTo>
                      <a:pt x="859" y="26"/>
                    </a:lnTo>
                    <a:lnTo>
                      <a:pt x="836" y="2"/>
                    </a:lnTo>
                    <a:lnTo>
                      <a:pt x="834" y="1"/>
                    </a:lnTo>
                    <a:lnTo>
                      <a:pt x="827" y="0"/>
                    </a:lnTo>
                    <a:lnTo>
                      <a:pt x="823" y="1"/>
                    </a:lnTo>
                    <a:lnTo>
                      <a:pt x="818" y="2"/>
                    </a:lnTo>
                    <a:lnTo>
                      <a:pt x="813" y="3"/>
                    </a:lnTo>
                    <a:lnTo>
                      <a:pt x="809" y="6"/>
                    </a:lnTo>
                    <a:lnTo>
                      <a:pt x="807" y="8"/>
                    </a:lnTo>
                    <a:lnTo>
                      <a:pt x="805" y="10"/>
                    </a:lnTo>
                    <a:lnTo>
                      <a:pt x="804" y="12"/>
                    </a:lnTo>
                    <a:lnTo>
                      <a:pt x="803" y="15"/>
                    </a:lnTo>
                    <a:lnTo>
                      <a:pt x="803" y="20"/>
                    </a:lnTo>
                    <a:lnTo>
                      <a:pt x="803" y="25"/>
                    </a:lnTo>
                    <a:lnTo>
                      <a:pt x="805" y="30"/>
                    </a:lnTo>
                    <a:lnTo>
                      <a:pt x="806" y="34"/>
                    </a:lnTo>
                    <a:lnTo>
                      <a:pt x="807" y="38"/>
                    </a:lnTo>
                    <a:lnTo>
                      <a:pt x="794" y="38"/>
                    </a:lnTo>
                    <a:lnTo>
                      <a:pt x="785" y="30"/>
                    </a:lnTo>
                    <a:lnTo>
                      <a:pt x="739" y="36"/>
                    </a:lnTo>
                    <a:lnTo>
                      <a:pt x="713" y="36"/>
                    </a:lnTo>
                    <a:lnTo>
                      <a:pt x="704" y="55"/>
                    </a:lnTo>
                    <a:lnTo>
                      <a:pt x="715" y="70"/>
                    </a:lnTo>
                    <a:lnTo>
                      <a:pt x="699" y="74"/>
                    </a:lnTo>
                    <a:lnTo>
                      <a:pt x="697" y="75"/>
                    </a:lnTo>
                    <a:lnTo>
                      <a:pt x="691" y="77"/>
                    </a:lnTo>
                    <a:lnTo>
                      <a:pt x="710" y="89"/>
                    </a:lnTo>
                    <a:lnTo>
                      <a:pt x="717" y="122"/>
                    </a:lnTo>
                    <a:lnTo>
                      <a:pt x="727" y="131"/>
                    </a:lnTo>
                    <a:lnTo>
                      <a:pt x="705" y="143"/>
                    </a:lnTo>
                    <a:lnTo>
                      <a:pt x="704" y="153"/>
                    </a:lnTo>
                    <a:lnTo>
                      <a:pt x="725" y="167"/>
                    </a:lnTo>
                    <a:lnTo>
                      <a:pt x="726" y="216"/>
                    </a:lnTo>
                    <a:lnTo>
                      <a:pt x="701" y="221"/>
                    </a:lnTo>
                    <a:lnTo>
                      <a:pt x="702" y="230"/>
                    </a:lnTo>
                    <a:lnTo>
                      <a:pt x="720" y="237"/>
                    </a:lnTo>
                    <a:lnTo>
                      <a:pt x="717" y="264"/>
                    </a:lnTo>
                    <a:lnTo>
                      <a:pt x="698" y="275"/>
                    </a:lnTo>
                    <a:lnTo>
                      <a:pt x="704" y="299"/>
                    </a:lnTo>
                    <a:lnTo>
                      <a:pt x="693" y="297"/>
                    </a:lnTo>
                    <a:lnTo>
                      <a:pt x="694" y="343"/>
                    </a:lnTo>
                    <a:lnTo>
                      <a:pt x="715" y="361"/>
                    </a:lnTo>
                    <a:lnTo>
                      <a:pt x="727" y="361"/>
                    </a:lnTo>
                    <a:lnTo>
                      <a:pt x="740" y="382"/>
                    </a:lnTo>
                    <a:lnTo>
                      <a:pt x="739" y="395"/>
                    </a:lnTo>
                    <a:lnTo>
                      <a:pt x="747" y="398"/>
                    </a:lnTo>
                    <a:lnTo>
                      <a:pt x="745" y="412"/>
                    </a:lnTo>
                    <a:lnTo>
                      <a:pt x="728" y="430"/>
                    </a:lnTo>
                    <a:lnTo>
                      <a:pt x="701" y="436"/>
                    </a:lnTo>
                    <a:lnTo>
                      <a:pt x="700" y="419"/>
                    </a:lnTo>
                    <a:lnTo>
                      <a:pt x="716" y="405"/>
                    </a:lnTo>
                    <a:lnTo>
                      <a:pt x="718" y="393"/>
                    </a:lnTo>
                    <a:lnTo>
                      <a:pt x="686" y="396"/>
                    </a:lnTo>
                    <a:lnTo>
                      <a:pt x="672" y="409"/>
                    </a:lnTo>
                    <a:lnTo>
                      <a:pt x="669" y="432"/>
                    </a:lnTo>
                    <a:lnTo>
                      <a:pt x="649" y="440"/>
                    </a:lnTo>
                    <a:lnTo>
                      <a:pt x="626" y="401"/>
                    </a:lnTo>
                    <a:lnTo>
                      <a:pt x="611" y="410"/>
                    </a:lnTo>
                    <a:lnTo>
                      <a:pt x="575" y="385"/>
                    </a:lnTo>
                    <a:lnTo>
                      <a:pt x="575" y="409"/>
                    </a:lnTo>
                    <a:lnTo>
                      <a:pt x="566" y="413"/>
                    </a:lnTo>
                    <a:lnTo>
                      <a:pt x="562" y="439"/>
                    </a:lnTo>
                    <a:lnTo>
                      <a:pt x="612" y="497"/>
                    </a:lnTo>
                    <a:lnTo>
                      <a:pt x="612" y="504"/>
                    </a:lnTo>
                    <a:lnTo>
                      <a:pt x="598" y="511"/>
                    </a:lnTo>
                    <a:lnTo>
                      <a:pt x="597" y="528"/>
                    </a:lnTo>
                    <a:lnTo>
                      <a:pt x="607" y="542"/>
                    </a:lnTo>
                    <a:lnTo>
                      <a:pt x="606" y="568"/>
                    </a:lnTo>
                    <a:lnTo>
                      <a:pt x="598" y="576"/>
                    </a:lnTo>
                    <a:lnTo>
                      <a:pt x="598" y="610"/>
                    </a:lnTo>
                    <a:lnTo>
                      <a:pt x="559" y="606"/>
                    </a:lnTo>
                    <a:lnTo>
                      <a:pt x="537" y="624"/>
                    </a:lnTo>
                    <a:lnTo>
                      <a:pt x="545" y="634"/>
                    </a:lnTo>
                    <a:lnTo>
                      <a:pt x="545" y="643"/>
                    </a:lnTo>
                    <a:lnTo>
                      <a:pt x="531" y="643"/>
                    </a:lnTo>
                    <a:lnTo>
                      <a:pt x="482" y="680"/>
                    </a:lnTo>
                    <a:lnTo>
                      <a:pt x="464" y="681"/>
                    </a:lnTo>
                    <a:lnTo>
                      <a:pt x="448" y="658"/>
                    </a:lnTo>
                    <a:lnTo>
                      <a:pt x="441" y="658"/>
                    </a:lnTo>
                    <a:lnTo>
                      <a:pt x="417" y="679"/>
                    </a:lnTo>
                    <a:lnTo>
                      <a:pt x="388" y="679"/>
                    </a:lnTo>
                    <a:lnTo>
                      <a:pt x="377" y="713"/>
                    </a:lnTo>
                    <a:lnTo>
                      <a:pt x="365" y="724"/>
                    </a:lnTo>
                    <a:lnTo>
                      <a:pt x="357" y="745"/>
                    </a:lnTo>
                    <a:lnTo>
                      <a:pt x="354" y="746"/>
                    </a:lnTo>
                    <a:lnTo>
                      <a:pt x="348" y="748"/>
                    </a:lnTo>
                    <a:lnTo>
                      <a:pt x="344" y="750"/>
                    </a:lnTo>
                    <a:lnTo>
                      <a:pt x="340" y="753"/>
                    </a:lnTo>
                    <a:lnTo>
                      <a:pt x="336" y="756"/>
                    </a:lnTo>
                    <a:lnTo>
                      <a:pt x="335" y="758"/>
                    </a:lnTo>
                    <a:lnTo>
                      <a:pt x="333" y="759"/>
                    </a:lnTo>
                    <a:lnTo>
                      <a:pt x="319" y="778"/>
                    </a:lnTo>
                    <a:lnTo>
                      <a:pt x="342" y="788"/>
                    </a:lnTo>
                    <a:lnTo>
                      <a:pt x="347" y="789"/>
                    </a:lnTo>
                    <a:lnTo>
                      <a:pt x="347" y="807"/>
                    </a:lnTo>
                    <a:lnTo>
                      <a:pt x="396" y="894"/>
                    </a:lnTo>
                    <a:lnTo>
                      <a:pt x="396" y="915"/>
                    </a:lnTo>
                    <a:lnTo>
                      <a:pt x="400" y="920"/>
                    </a:lnTo>
                    <a:lnTo>
                      <a:pt x="401" y="922"/>
                    </a:lnTo>
                    <a:lnTo>
                      <a:pt x="402" y="924"/>
                    </a:lnTo>
                    <a:lnTo>
                      <a:pt x="403" y="926"/>
                    </a:lnTo>
                    <a:lnTo>
                      <a:pt x="404" y="927"/>
                    </a:lnTo>
                    <a:lnTo>
                      <a:pt x="403" y="929"/>
                    </a:lnTo>
                    <a:lnTo>
                      <a:pt x="403" y="931"/>
                    </a:lnTo>
                    <a:lnTo>
                      <a:pt x="401" y="935"/>
                    </a:lnTo>
                    <a:lnTo>
                      <a:pt x="399" y="940"/>
                    </a:lnTo>
                    <a:lnTo>
                      <a:pt x="399" y="943"/>
                    </a:lnTo>
                    <a:lnTo>
                      <a:pt x="400" y="946"/>
                    </a:lnTo>
                    <a:lnTo>
                      <a:pt x="401" y="949"/>
                    </a:lnTo>
                    <a:lnTo>
                      <a:pt x="403" y="953"/>
                    </a:lnTo>
                    <a:lnTo>
                      <a:pt x="408" y="959"/>
                    </a:lnTo>
                    <a:lnTo>
                      <a:pt x="414" y="965"/>
                    </a:lnTo>
                    <a:lnTo>
                      <a:pt x="414" y="974"/>
                    </a:lnTo>
                    <a:lnTo>
                      <a:pt x="415" y="996"/>
                    </a:lnTo>
                    <a:lnTo>
                      <a:pt x="418" y="1024"/>
                    </a:lnTo>
                    <a:lnTo>
                      <a:pt x="420" y="1037"/>
                    </a:lnTo>
                    <a:lnTo>
                      <a:pt x="422" y="1049"/>
                    </a:lnTo>
                    <a:lnTo>
                      <a:pt x="425" y="1057"/>
                    </a:lnTo>
                    <a:lnTo>
                      <a:pt x="429" y="1067"/>
                    </a:lnTo>
                    <a:lnTo>
                      <a:pt x="440" y="1086"/>
                    </a:lnTo>
                    <a:lnTo>
                      <a:pt x="449" y="1103"/>
                    </a:lnTo>
                    <a:lnTo>
                      <a:pt x="453" y="1109"/>
                    </a:lnTo>
                    <a:lnTo>
                      <a:pt x="454" y="1114"/>
                    </a:lnTo>
                    <a:lnTo>
                      <a:pt x="455" y="1118"/>
                    </a:lnTo>
                    <a:lnTo>
                      <a:pt x="455" y="1126"/>
                    </a:lnTo>
                    <a:lnTo>
                      <a:pt x="454" y="1146"/>
                    </a:lnTo>
                    <a:lnTo>
                      <a:pt x="451" y="1174"/>
                    </a:lnTo>
                    <a:lnTo>
                      <a:pt x="448" y="1197"/>
                    </a:lnTo>
                    <a:lnTo>
                      <a:pt x="437" y="1215"/>
                    </a:lnTo>
                    <a:lnTo>
                      <a:pt x="427" y="1254"/>
                    </a:lnTo>
                    <a:lnTo>
                      <a:pt x="419" y="1259"/>
                    </a:lnTo>
                    <a:lnTo>
                      <a:pt x="407" y="1266"/>
                    </a:lnTo>
                    <a:lnTo>
                      <a:pt x="406" y="1267"/>
                    </a:lnTo>
                    <a:lnTo>
                      <a:pt x="404" y="1269"/>
                    </a:lnTo>
                    <a:lnTo>
                      <a:pt x="402" y="1274"/>
                    </a:lnTo>
                    <a:lnTo>
                      <a:pt x="401" y="1276"/>
                    </a:lnTo>
                    <a:lnTo>
                      <a:pt x="400" y="1280"/>
                    </a:lnTo>
                    <a:lnTo>
                      <a:pt x="401" y="1283"/>
                    </a:lnTo>
                    <a:lnTo>
                      <a:pt x="402" y="1286"/>
                    </a:lnTo>
                    <a:lnTo>
                      <a:pt x="404" y="1290"/>
                    </a:lnTo>
                    <a:lnTo>
                      <a:pt x="407" y="1295"/>
                    </a:lnTo>
                    <a:lnTo>
                      <a:pt x="414" y="1305"/>
                    </a:lnTo>
                    <a:lnTo>
                      <a:pt x="421" y="1314"/>
                    </a:lnTo>
                    <a:lnTo>
                      <a:pt x="424" y="1318"/>
                    </a:lnTo>
                    <a:lnTo>
                      <a:pt x="413" y="1385"/>
                    </a:lnTo>
                    <a:lnTo>
                      <a:pt x="397" y="1386"/>
                    </a:lnTo>
                    <a:lnTo>
                      <a:pt x="399" y="1398"/>
                    </a:lnTo>
                    <a:lnTo>
                      <a:pt x="439" y="1448"/>
                    </a:lnTo>
                    <a:lnTo>
                      <a:pt x="423" y="1466"/>
                    </a:lnTo>
                    <a:lnTo>
                      <a:pt x="406" y="1465"/>
                    </a:lnTo>
                    <a:lnTo>
                      <a:pt x="383" y="1487"/>
                    </a:lnTo>
                    <a:lnTo>
                      <a:pt x="387" y="1496"/>
                    </a:lnTo>
                    <a:lnTo>
                      <a:pt x="424" y="1516"/>
                    </a:lnTo>
                    <a:lnTo>
                      <a:pt x="426" y="1575"/>
                    </a:lnTo>
                    <a:lnTo>
                      <a:pt x="440" y="1590"/>
                    </a:lnTo>
                    <a:lnTo>
                      <a:pt x="428" y="1626"/>
                    </a:lnTo>
                    <a:lnTo>
                      <a:pt x="406" y="1626"/>
                    </a:lnTo>
                    <a:lnTo>
                      <a:pt x="391" y="1645"/>
                    </a:lnTo>
                    <a:lnTo>
                      <a:pt x="377" y="1614"/>
                    </a:lnTo>
                    <a:lnTo>
                      <a:pt x="357" y="1622"/>
                    </a:lnTo>
                    <a:lnTo>
                      <a:pt x="350" y="1607"/>
                    </a:lnTo>
                    <a:lnTo>
                      <a:pt x="329" y="1611"/>
                    </a:lnTo>
                    <a:lnTo>
                      <a:pt x="308" y="1627"/>
                    </a:lnTo>
                    <a:lnTo>
                      <a:pt x="305" y="1643"/>
                    </a:lnTo>
                    <a:lnTo>
                      <a:pt x="275" y="1643"/>
                    </a:lnTo>
                    <a:lnTo>
                      <a:pt x="247" y="1630"/>
                    </a:lnTo>
                    <a:lnTo>
                      <a:pt x="222" y="1614"/>
                    </a:lnTo>
                    <a:lnTo>
                      <a:pt x="220" y="1614"/>
                    </a:lnTo>
                    <a:lnTo>
                      <a:pt x="214" y="1613"/>
                    </a:lnTo>
                    <a:lnTo>
                      <a:pt x="210" y="1613"/>
                    </a:lnTo>
                    <a:lnTo>
                      <a:pt x="207" y="1614"/>
                    </a:lnTo>
                    <a:lnTo>
                      <a:pt x="203" y="1615"/>
                    </a:lnTo>
                    <a:lnTo>
                      <a:pt x="201" y="1616"/>
                    </a:lnTo>
                    <a:lnTo>
                      <a:pt x="195" y="1622"/>
                    </a:lnTo>
                    <a:lnTo>
                      <a:pt x="188" y="1631"/>
                    </a:lnTo>
                    <a:lnTo>
                      <a:pt x="178" y="1643"/>
                    </a:lnTo>
                    <a:lnTo>
                      <a:pt x="161" y="1644"/>
                    </a:lnTo>
                    <a:lnTo>
                      <a:pt x="158" y="1659"/>
                    </a:lnTo>
                    <a:lnTo>
                      <a:pt x="129" y="1689"/>
                    </a:lnTo>
                    <a:lnTo>
                      <a:pt x="108" y="1689"/>
                    </a:lnTo>
                    <a:lnTo>
                      <a:pt x="100" y="1692"/>
                    </a:lnTo>
                    <a:lnTo>
                      <a:pt x="89" y="1696"/>
                    </a:lnTo>
                    <a:lnTo>
                      <a:pt x="85" y="1697"/>
                    </a:lnTo>
                    <a:lnTo>
                      <a:pt x="80" y="1698"/>
                    </a:lnTo>
                    <a:lnTo>
                      <a:pt x="74" y="1698"/>
                    </a:lnTo>
                    <a:lnTo>
                      <a:pt x="57" y="1691"/>
                    </a:lnTo>
                    <a:lnTo>
                      <a:pt x="49" y="1684"/>
                    </a:lnTo>
                    <a:lnTo>
                      <a:pt x="21" y="1717"/>
                    </a:lnTo>
                    <a:lnTo>
                      <a:pt x="0" y="1722"/>
                    </a:lnTo>
                    <a:lnTo>
                      <a:pt x="5" y="1738"/>
                    </a:lnTo>
                    <a:lnTo>
                      <a:pt x="6" y="1739"/>
                    </a:lnTo>
                    <a:lnTo>
                      <a:pt x="9" y="1740"/>
                    </a:lnTo>
                    <a:lnTo>
                      <a:pt x="16" y="1740"/>
                    </a:lnTo>
                    <a:lnTo>
                      <a:pt x="27" y="1739"/>
                    </a:lnTo>
                    <a:lnTo>
                      <a:pt x="36" y="1755"/>
                    </a:lnTo>
                    <a:lnTo>
                      <a:pt x="55" y="1757"/>
                    </a:lnTo>
                    <a:lnTo>
                      <a:pt x="63" y="1763"/>
                    </a:lnTo>
                    <a:lnTo>
                      <a:pt x="69" y="1767"/>
                    </a:lnTo>
                    <a:lnTo>
                      <a:pt x="73" y="1771"/>
                    </a:lnTo>
                    <a:lnTo>
                      <a:pt x="76" y="1772"/>
                    </a:lnTo>
                    <a:lnTo>
                      <a:pt x="80" y="1773"/>
                    </a:lnTo>
                    <a:lnTo>
                      <a:pt x="85" y="1773"/>
                    </a:lnTo>
                    <a:lnTo>
                      <a:pt x="91" y="1773"/>
                    </a:lnTo>
                    <a:lnTo>
                      <a:pt x="106" y="1773"/>
                    </a:lnTo>
                    <a:lnTo>
                      <a:pt x="108" y="1766"/>
                    </a:lnTo>
                    <a:lnTo>
                      <a:pt x="114" y="1749"/>
                    </a:lnTo>
                    <a:lnTo>
                      <a:pt x="117" y="1740"/>
                    </a:lnTo>
                    <a:lnTo>
                      <a:pt x="122" y="1731"/>
                    </a:lnTo>
                    <a:lnTo>
                      <a:pt x="124" y="1728"/>
                    </a:lnTo>
                    <a:lnTo>
                      <a:pt x="126" y="1724"/>
                    </a:lnTo>
                    <a:lnTo>
                      <a:pt x="129" y="1721"/>
                    </a:lnTo>
                    <a:lnTo>
                      <a:pt x="131" y="1719"/>
                    </a:lnTo>
                    <a:lnTo>
                      <a:pt x="136" y="1716"/>
                    </a:lnTo>
                    <a:lnTo>
                      <a:pt x="139" y="1714"/>
                    </a:lnTo>
                    <a:lnTo>
                      <a:pt x="144" y="1710"/>
                    </a:lnTo>
                    <a:lnTo>
                      <a:pt x="147" y="1708"/>
                    </a:lnTo>
                    <a:lnTo>
                      <a:pt x="149" y="1708"/>
                    </a:lnTo>
                    <a:lnTo>
                      <a:pt x="153" y="1708"/>
                    </a:lnTo>
                    <a:lnTo>
                      <a:pt x="157" y="1709"/>
                    </a:lnTo>
                    <a:lnTo>
                      <a:pt x="162" y="1711"/>
                    </a:lnTo>
                    <a:lnTo>
                      <a:pt x="166" y="1712"/>
                    </a:lnTo>
                    <a:lnTo>
                      <a:pt x="170" y="1714"/>
                    </a:lnTo>
                    <a:lnTo>
                      <a:pt x="173" y="1716"/>
                    </a:lnTo>
                    <a:lnTo>
                      <a:pt x="177" y="1718"/>
                    </a:lnTo>
                    <a:lnTo>
                      <a:pt x="179" y="1719"/>
                    </a:lnTo>
                    <a:lnTo>
                      <a:pt x="175" y="1765"/>
                    </a:lnTo>
                    <a:lnTo>
                      <a:pt x="218" y="1784"/>
                    </a:lnTo>
                    <a:lnTo>
                      <a:pt x="224" y="1768"/>
                    </a:lnTo>
                    <a:lnTo>
                      <a:pt x="244" y="1772"/>
                    </a:lnTo>
                    <a:lnTo>
                      <a:pt x="254" y="1789"/>
                    </a:lnTo>
                    <a:lnTo>
                      <a:pt x="275" y="1781"/>
                    </a:lnTo>
                    <a:lnTo>
                      <a:pt x="293" y="1780"/>
                    </a:lnTo>
                    <a:lnTo>
                      <a:pt x="292" y="1802"/>
                    </a:lnTo>
                    <a:lnTo>
                      <a:pt x="313" y="1817"/>
                    </a:lnTo>
                    <a:lnTo>
                      <a:pt x="311" y="1837"/>
                    </a:lnTo>
                    <a:lnTo>
                      <a:pt x="319" y="1847"/>
                    </a:lnTo>
                    <a:lnTo>
                      <a:pt x="353" y="1838"/>
                    </a:lnTo>
                    <a:lnTo>
                      <a:pt x="359" y="1860"/>
                    </a:lnTo>
                    <a:lnTo>
                      <a:pt x="379" y="1881"/>
                    </a:lnTo>
                    <a:lnTo>
                      <a:pt x="393" y="1878"/>
                    </a:lnTo>
                    <a:lnTo>
                      <a:pt x="393" y="1899"/>
                    </a:lnTo>
                    <a:lnTo>
                      <a:pt x="400" y="1911"/>
                    </a:lnTo>
                    <a:lnTo>
                      <a:pt x="392" y="1923"/>
                    </a:lnTo>
                    <a:lnTo>
                      <a:pt x="373" y="1924"/>
                    </a:lnTo>
                    <a:lnTo>
                      <a:pt x="374" y="1934"/>
                    </a:lnTo>
                    <a:lnTo>
                      <a:pt x="386" y="1944"/>
                    </a:lnTo>
                    <a:lnTo>
                      <a:pt x="396" y="1997"/>
                    </a:lnTo>
                    <a:lnTo>
                      <a:pt x="413" y="1974"/>
                    </a:lnTo>
                    <a:lnTo>
                      <a:pt x="427" y="1985"/>
                    </a:lnTo>
                    <a:lnTo>
                      <a:pt x="457" y="1982"/>
                    </a:lnTo>
                    <a:lnTo>
                      <a:pt x="458" y="1959"/>
                    </a:lnTo>
                    <a:lnTo>
                      <a:pt x="473" y="1957"/>
                    </a:lnTo>
                    <a:lnTo>
                      <a:pt x="486" y="1971"/>
                    </a:lnTo>
                    <a:lnTo>
                      <a:pt x="508" y="1967"/>
                    </a:lnTo>
                    <a:lnTo>
                      <a:pt x="508" y="1986"/>
                    </a:lnTo>
                    <a:lnTo>
                      <a:pt x="483" y="2038"/>
                    </a:lnTo>
                    <a:lnTo>
                      <a:pt x="487" y="2042"/>
                    </a:lnTo>
                    <a:lnTo>
                      <a:pt x="489" y="2045"/>
                    </a:lnTo>
                    <a:lnTo>
                      <a:pt x="490" y="2047"/>
                    </a:lnTo>
                    <a:lnTo>
                      <a:pt x="491" y="2049"/>
                    </a:lnTo>
                    <a:lnTo>
                      <a:pt x="491" y="2050"/>
                    </a:lnTo>
                    <a:lnTo>
                      <a:pt x="490" y="2052"/>
                    </a:lnTo>
                    <a:lnTo>
                      <a:pt x="488" y="2055"/>
                    </a:lnTo>
                    <a:lnTo>
                      <a:pt x="482" y="2062"/>
                    </a:lnTo>
                    <a:lnTo>
                      <a:pt x="471" y="2071"/>
                    </a:lnTo>
                    <a:lnTo>
                      <a:pt x="458" y="2071"/>
                    </a:lnTo>
                    <a:lnTo>
                      <a:pt x="458" y="2099"/>
                    </a:lnTo>
                    <a:lnTo>
                      <a:pt x="469" y="2102"/>
                    </a:lnTo>
                    <a:lnTo>
                      <a:pt x="481" y="2095"/>
                    </a:lnTo>
                    <a:lnTo>
                      <a:pt x="508" y="2097"/>
                    </a:lnTo>
                    <a:lnTo>
                      <a:pt x="533" y="2079"/>
                    </a:lnTo>
                    <a:lnTo>
                      <a:pt x="548" y="2079"/>
                    </a:lnTo>
                    <a:lnTo>
                      <a:pt x="564" y="2063"/>
                    </a:lnTo>
                    <a:lnTo>
                      <a:pt x="588" y="2058"/>
                    </a:lnTo>
                    <a:lnTo>
                      <a:pt x="601" y="2036"/>
                    </a:lnTo>
                    <a:lnTo>
                      <a:pt x="607" y="2028"/>
                    </a:lnTo>
                    <a:lnTo>
                      <a:pt x="612" y="2021"/>
                    </a:lnTo>
                    <a:lnTo>
                      <a:pt x="617" y="2015"/>
                    </a:lnTo>
                    <a:lnTo>
                      <a:pt x="618" y="2013"/>
                    </a:lnTo>
                    <a:lnTo>
                      <a:pt x="620" y="2012"/>
                    </a:lnTo>
                    <a:lnTo>
                      <a:pt x="623" y="2010"/>
                    </a:lnTo>
                    <a:lnTo>
                      <a:pt x="626" y="2006"/>
                    </a:lnTo>
                    <a:lnTo>
                      <a:pt x="629" y="2001"/>
                    </a:lnTo>
                    <a:lnTo>
                      <a:pt x="632" y="1995"/>
                    </a:lnTo>
                    <a:lnTo>
                      <a:pt x="639" y="1980"/>
                    </a:lnTo>
                    <a:lnTo>
                      <a:pt x="662" y="1969"/>
                    </a:lnTo>
                    <a:lnTo>
                      <a:pt x="677" y="1971"/>
                    </a:lnTo>
                    <a:lnTo>
                      <a:pt x="671" y="1938"/>
                    </a:lnTo>
                    <a:lnTo>
                      <a:pt x="707" y="1910"/>
                    </a:lnTo>
                    <a:lnTo>
                      <a:pt x="698" y="1846"/>
                    </a:lnTo>
                    <a:lnTo>
                      <a:pt x="683" y="1846"/>
                    </a:lnTo>
                    <a:lnTo>
                      <a:pt x="676" y="1826"/>
                    </a:lnTo>
                    <a:lnTo>
                      <a:pt x="697" y="1763"/>
                    </a:lnTo>
                    <a:lnTo>
                      <a:pt x="689" y="1750"/>
                    </a:lnTo>
                    <a:lnTo>
                      <a:pt x="675" y="1747"/>
                    </a:lnTo>
                    <a:lnTo>
                      <a:pt x="678" y="1726"/>
                    </a:lnTo>
                    <a:lnTo>
                      <a:pt x="717" y="1727"/>
                    </a:lnTo>
                    <a:lnTo>
                      <a:pt x="706" y="1741"/>
                    </a:lnTo>
                    <a:lnTo>
                      <a:pt x="709" y="1749"/>
                    </a:lnTo>
                    <a:lnTo>
                      <a:pt x="702" y="1761"/>
                    </a:lnTo>
                    <a:lnTo>
                      <a:pt x="737" y="1788"/>
                    </a:lnTo>
                    <a:lnTo>
                      <a:pt x="783" y="1788"/>
                    </a:lnTo>
                    <a:lnTo>
                      <a:pt x="790" y="1793"/>
                    </a:lnTo>
                    <a:lnTo>
                      <a:pt x="807" y="1751"/>
                    </a:lnTo>
                    <a:lnTo>
                      <a:pt x="829" y="1752"/>
                    </a:lnTo>
                    <a:lnTo>
                      <a:pt x="838" y="1765"/>
                    </a:lnTo>
                    <a:lnTo>
                      <a:pt x="883" y="1764"/>
                    </a:lnTo>
                    <a:lnTo>
                      <a:pt x="895" y="1785"/>
                    </a:lnTo>
                    <a:lnTo>
                      <a:pt x="913" y="1787"/>
                    </a:lnTo>
                    <a:lnTo>
                      <a:pt x="914" y="1787"/>
                    </a:lnTo>
                    <a:lnTo>
                      <a:pt x="918" y="1786"/>
                    </a:lnTo>
                    <a:lnTo>
                      <a:pt x="923" y="1786"/>
                    </a:lnTo>
                    <a:lnTo>
                      <a:pt x="927" y="1786"/>
                    </a:lnTo>
                    <a:lnTo>
                      <a:pt x="931" y="1787"/>
                    </a:lnTo>
                    <a:lnTo>
                      <a:pt x="938" y="1790"/>
                    </a:lnTo>
                    <a:lnTo>
                      <a:pt x="942" y="1793"/>
                    </a:lnTo>
                    <a:lnTo>
                      <a:pt x="944" y="1794"/>
                    </a:lnTo>
                    <a:lnTo>
                      <a:pt x="944" y="1795"/>
                    </a:lnTo>
                    <a:lnTo>
                      <a:pt x="943" y="1812"/>
                    </a:lnTo>
                    <a:lnTo>
                      <a:pt x="965" y="1816"/>
                    </a:lnTo>
                    <a:lnTo>
                      <a:pt x="973" y="1806"/>
                    </a:lnTo>
                    <a:lnTo>
                      <a:pt x="1006" y="1803"/>
                    </a:lnTo>
                    <a:lnTo>
                      <a:pt x="1017" y="1792"/>
                    </a:lnTo>
                    <a:lnTo>
                      <a:pt x="1042" y="1790"/>
                    </a:lnTo>
                    <a:lnTo>
                      <a:pt x="1040" y="1784"/>
                    </a:lnTo>
                    <a:lnTo>
                      <a:pt x="1035" y="1765"/>
                    </a:lnTo>
                    <a:lnTo>
                      <a:pt x="1043" y="1743"/>
                    </a:lnTo>
                    <a:lnTo>
                      <a:pt x="1077" y="1735"/>
                    </a:lnTo>
                    <a:lnTo>
                      <a:pt x="1098" y="1715"/>
                    </a:lnTo>
                    <a:lnTo>
                      <a:pt x="1099" y="1703"/>
                    </a:lnTo>
                    <a:lnTo>
                      <a:pt x="1069" y="1672"/>
                    </a:lnTo>
                    <a:lnTo>
                      <a:pt x="1072" y="1668"/>
                    </a:lnTo>
                    <a:lnTo>
                      <a:pt x="1075" y="1663"/>
                    </a:lnTo>
                    <a:lnTo>
                      <a:pt x="1078" y="1659"/>
                    </a:lnTo>
                    <a:lnTo>
                      <a:pt x="1079" y="1654"/>
                    </a:lnTo>
                    <a:lnTo>
                      <a:pt x="1079" y="1651"/>
                    </a:lnTo>
                    <a:lnTo>
                      <a:pt x="1079" y="1649"/>
                    </a:lnTo>
                    <a:lnTo>
                      <a:pt x="1078" y="1648"/>
                    </a:lnTo>
                    <a:lnTo>
                      <a:pt x="1038" y="1650"/>
                    </a:lnTo>
                    <a:lnTo>
                      <a:pt x="1017" y="1637"/>
                    </a:lnTo>
                    <a:lnTo>
                      <a:pt x="1005" y="1651"/>
                    </a:lnTo>
                    <a:lnTo>
                      <a:pt x="970" y="1653"/>
                    </a:lnTo>
                    <a:lnTo>
                      <a:pt x="958" y="1638"/>
                    </a:lnTo>
                    <a:lnTo>
                      <a:pt x="978" y="1607"/>
                    </a:lnTo>
                    <a:lnTo>
                      <a:pt x="979" y="1605"/>
                    </a:lnTo>
                    <a:lnTo>
                      <a:pt x="980" y="1603"/>
                    </a:lnTo>
                    <a:lnTo>
                      <a:pt x="981" y="1598"/>
                    </a:lnTo>
                    <a:lnTo>
                      <a:pt x="982" y="1589"/>
                    </a:lnTo>
                    <a:lnTo>
                      <a:pt x="983" y="1587"/>
                    </a:lnTo>
                    <a:lnTo>
                      <a:pt x="985" y="1585"/>
                    </a:lnTo>
                    <a:lnTo>
                      <a:pt x="990" y="1582"/>
                    </a:lnTo>
                    <a:lnTo>
                      <a:pt x="997" y="1577"/>
                    </a:lnTo>
                    <a:lnTo>
                      <a:pt x="1003" y="1569"/>
                    </a:lnTo>
                    <a:lnTo>
                      <a:pt x="1003" y="1568"/>
                    </a:lnTo>
                    <a:lnTo>
                      <a:pt x="1003" y="1567"/>
                    </a:lnTo>
                    <a:lnTo>
                      <a:pt x="1002" y="1566"/>
                    </a:lnTo>
                    <a:lnTo>
                      <a:pt x="1001" y="1565"/>
                    </a:lnTo>
                    <a:lnTo>
                      <a:pt x="1000" y="1565"/>
                    </a:lnTo>
                    <a:lnTo>
                      <a:pt x="980" y="1570"/>
                    </a:lnTo>
                    <a:lnTo>
                      <a:pt x="955" y="1604"/>
                    </a:lnTo>
                    <a:lnTo>
                      <a:pt x="928" y="1613"/>
                    </a:lnTo>
                    <a:lnTo>
                      <a:pt x="911" y="1585"/>
                    </a:lnTo>
                    <a:lnTo>
                      <a:pt x="928" y="1577"/>
                    </a:lnTo>
                    <a:lnTo>
                      <a:pt x="926" y="1546"/>
                    </a:lnTo>
                    <a:lnTo>
                      <a:pt x="938" y="1527"/>
                    </a:lnTo>
                    <a:lnTo>
                      <a:pt x="931" y="1514"/>
                    </a:lnTo>
                    <a:lnTo>
                      <a:pt x="965" y="1512"/>
                    </a:lnTo>
                    <a:lnTo>
                      <a:pt x="966" y="1501"/>
                    </a:lnTo>
                    <a:lnTo>
                      <a:pt x="946" y="1487"/>
                    </a:lnTo>
                    <a:lnTo>
                      <a:pt x="943" y="1477"/>
                    </a:lnTo>
                    <a:lnTo>
                      <a:pt x="941" y="1469"/>
                    </a:lnTo>
                    <a:lnTo>
                      <a:pt x="940" y="1463"/>
                    </a:lnTo>
                    <a:lnTo>
                      <a:pt x="940" y="1461"/>
                    </a:lnTo>
                    <a:lnTo>
                      <a:pt x="941" y="1459"/>
                    </a:lnTo>
                    <a:lnTo>
                      <a:pt x="942" y="1455"/>
                    </a:lnTo>
                    <a:lnTo>
                      <a:pt x="944" y="1452"/>
                    </a:lnTo>
                    <a:lnTo>
                      <a:pt x="947" y="1449"/>
                    </a:lnTo>
                    <a:lnTo>
                      <a:pt x="949" y="1445"/>
                    </a:lnTo>
                    <a:lnTo>
                      <a:pt x="952" y="1437"/>
                    </a:lnTo>
                    <a:lnTo>
                      <a:pt x="954" y="1430"/>
                    </a:lnTo>
                    <a:lnTo>
                      <a:pt x="955" y="1425"/>
                    </a:lnTo>
                    <a:lnTo>
                      <a:pt x="957" y="1416"/>
                    </a:lnTo>
                    <a:lnTo>
                      <a:pt x="958" y="1410"/>
                    </a:lnTo>
                    <a:lnTo>
                      <a:pt x="945" y="1410"/>
                    </a:lnTo>
                    <a:lnTo>
                      <a:pt x="975" y="1375"/>
                    </a:lnTo>
                    <a:lnTo>
                      <a:pt x="956" y="1375"/>
                    </a:lnTo>
                    <a:lnTo>
                      <a:pt x="973" y="1355"/>
                    </a:lnTo>
                    <a:lnTo>
                      <a:pt x="975" y="1352"/>
                    </a:lnTo>
                    <a:lnTo>
                      <a:pt x="975" y="1351"/>
                    </a:lnTo>
                    <a:lnTo>
                      <a:pt x="974" y="1352"/>
                    </a:lnTo>
                    <a:lnTo>
                      <a:pt x="965" y="1351"/>
                    </a:lnTo>
                    <a:lnTo>
                      <a:pt x="965" y="1314"/>
                    </a:lnTo>
                    <a:lnTo>
                      <a:pt x="984" y="1311"/>
                    </a:lnTo>
                    <a:lnTo>
                      <a:pt x="982" y="1289"/>
                    </a:lnTo>
                    <a:lnTo>
                      <a:pt x="1005" y="1244"/>
                    </a:lnTo>
                    <a:lnTo>
                      <a:pt x="993" y="1219"/>
                    </a:lnTo>
                    <a:lnTo>
                      <a:pt x="999" y="1205"/>
                    </a:lnTo>
                    <a:lnTo>
                      <a:pt x="989" y="1189"/>
                    </a:lnTo>
                    <a:lnTo>
                      <a:pt x="977" y="1185"/>
                    </a:lnTo>
                    <a:lnTo>
                      <a:pt x="960" y="1194"/>
                    </a:lnTo>
                    <a:lnTo>
                      <a:pt x="949" y="1181"/>
                    </a:lnTo>
                    <a:lnTo>
                      <a:pt x="976" y="1161"/>
                    </a:lnTo>
                    <a:lnTo>
                      <a:pt x="976" y="1142"/>
                    </a:lnTo>
                    <a:lnTo>
                      <a:pt x="995" y="1132"/>
                    </a:lnTo>
                    <a:lnTo>
                      <a:pt x="1004" y="1112"/>
                    </a:lnTo>
                    <a:lnTo>
                      <a:pt x="988" y="1108"/>
                    </a:lnTo>
                    <a:lnTo>
                      <a:pt x="979" y="1089"/>
                    </a:lnTo>
                    <a:lnTo>
                      <a:pt x="985" y="1080"/>
                    </a:lnTo>
                    <a:lnTo>
                      <a:pt x="985" y="1078"/>
                    </a:lnTo>
                    <a:lnTo>
                      <a:pt x="985" y="1075"/>
                    </a:lnTo>
                    <a:lnTo>
                      <a:pt x="983" y="1066"/>
                    </a:lnTo>
                    <a:lnTo>
                      <a:pt x="980" y="1055"/>
                    </a:lnTo>
                    <a:lnTo>
                      <a:pt x="1004" y="1051"/>
                    </a:lnTo>
                    <a:lnTo>
                      <a:pt x="1005" y="1053"/>
                    </a:lnTo>
                    <a:lnTo>
                      <a:pt x="1006" y="1056"/>
                    </a:lnTo>
                    <a:lnTo>
                      <a:pt x="1007" y="1059"/>
                    </a:lnTo>
                    <a:lnTo>
                      <a:pt x="1008" y="1060"/>
                    </a:lnTo>
                    <a:lnTo>
                      <a:pt x="1009" y="1061"/>
                    </a:lnTo>
                    <a:lnTo>
                      <a:pt x="1010" y="1062"/>
                    </a:lnTo>
                    <a:lnTo>
                      <a:pt x="1014" y="1062"/>
                    </a:lnTo>
                    <a:lnTo>
                      <a:pt x="1017" y="1061"/>
                    </a:lnTo>
                    <a:lnTo>
                      <a:pt x="1020" y="1060"/>
                    </a:lnTo>
                    <a:lnTo>
                      <a:pt x="1024" y="1059"/>
                    </a:lnTo>
                    <a:lnTo>
                      <a:pt x="1028" y="1049"/>
                    </a:lnTo>
                    <a:lnTo>
                      <a:pt x="1036" y="1049"/>
                    </a:lnTo>
                    <a:lnTo>
                      <a:pt x="1048" y="1032"/>
                    </a:lnTo>
                    <a:lnTo>
                      <a:pt x="1050" y="1012"/>
                    </a:lnTo>
                    <a:lnTo>
                      <a:pt x="1060" y="1011"/>
                    </a:lnTo>
                    <a:lnTo>
                      <a:pt x="1073" y="954"/>
                    </a:lnTo>
                    <a:lnTo>
                      <a:pt x="1096" y="954"/>
                    </a:lnTo>
                    <a:lnTo>
                      <a:pt x="1096" y="967"/>
                    </a:lnTo>
                    <a:lnTo>
                      <a:pt x="1107" y="974"/>
                    </a:lnTo>
                    <a:lnTo>
                      <a:pt x="1105" y="988"/>
                    </a:lnTo>
                    <a:lnTo>
                      <a:pt x="1119" y="1003"/>
                    </a:lnTo>
                    <a:lnTo>
                      <a:pt x="1136" y="984"/>
                    </a:lnTo>
                    <a:lnTo>
                      <a:pt x="1177" y="1008"/>
                    </a:lnTo>
                    <a:lnTo>
                      <a:pt x="1198" y="1001"/>
                    </a:lnTo>
                    <a:lnTo>
                      <a:pt x="1198" y="986"/>
                    </a:lnTo>
                    <a:lnTo>
                      <a:pt x="1181" y="963"/>
                    </a:lnTo>
                    <a:lnTo>
                      <a:pt x="1198" y="951"/>
                    </a:lnTo>
                    <a:lnTo>
                      <a:pt x="1187" y="936"/>
                    </a:lnTo>
                    <a:lnTo>
                      <a:pt x="1207" y="936"/>
                    </a:lnTo>
                    <a:lnTo>
                      <a:pt x="1202" y="916"/>
                    </a:lnTo>
                    <a:lnTo>
                      <a:pt x="1211" y="908"/>
                    </a:lnTo>
                    <a:lnTo>
                      <a:pt x="1231" y="931"/>
                    </a:lnTo>
                    <a:lnTo>
                      <a:pt x="1246" y="916"/>
                    </a:lnTo>
                    <a:lnTo>
                      <a:pt x="1246" y="882"/>
                    </a:lnTo>
                    <a:lnTo>
                      <a:pt x="1258" y="856"/>
                    </a:lnTo>
                    <a:lnTo>
                      <a:pt x="1277" y="856"/>
                    </a:lnTo>
                    <a:lnTo>
                      <a:pt x="1292" y="842"/>
                    </a:lnTo>
                    <a:lnTo>
                      <a:pt x="1289" y="812"/>
                    </a:lnTo>
                    <a:lnTo>
                      <a:pt x="1310" y="784"/>
                    </a:lnTo>
                    <a:lnTo>
                      <a:pt x="1318" y="769"/>
                    </a:lnTo>
                    <a:lnTo>
                      <a:pt x="1316" y="767"/>
                    </a:lnTo>
                    <a:lnTo>
                      <a:pt x="1311" y="762"/>
                    </a:lnTo>
                    <a:lnTo>
                      <a:pt x="1308" y="759"/>
                    </a:lnTo>
                    <a:lnTo>
                      <a:pt x="1306" y="755"/>
                    </a:lnTo>
                    <a:lnTo>
                      <a:pt x="1305" y="751"/>
                    </a:lnTo>
                    <a:lnTo>
                      <a:pt x="1304" y="748"/>
                    </a:lnTo>
                    <a:lnTo>
                      <a:pt x="1304" y="746"/>
                    </a:lnTo>
                    <a:lnTo>
                      <a:pt x="1305" y="744"/>
                    </a:lnTo>
                    <a:lnTo>
                      <a:pt x="1308" y="740"/>
                    </a:lnTo>
                    <a:lnTo>
                      <a:pt x="1312" y="735"/>
                    </a:lnTo>
                    <a:lnTo>
                      <a:pt x="1317" y="731"/>
                    </a:lnTo>
                    <a:lnTo>
                      <a:pt x="1322" y="728"/>
                    </a:lnTo>
                    <a:lnTo>
                      <a:pt x="1327" y="725"/>
                    </a:lnTo>
                    <a:lnTo>
                      <a:pt x="1332" y="723"/>
                    </a:lnTo>
                    <a:lnTo>
                      <a:pt x="1334" y="723"/>
                    </a:lnTo>
                    <a:lnTo>
                      <a:pt x="1335" y="723"/>
                    </a:lnTo>
                    <a:lnTo>
                      <a:pt x="1339" y="723"/>
                    </a:lnTo>
                    <a:lnTo>
                      <a:pt x="1342" y="722"/>
                    </a:lnTo>
                    <a:lnTo>
                      <a:pt x="1345" y="721"/>
                    </a:lnTo>
                    <a:lnTo>
                      <a:pt x="1349" y="719"/>
                    </a:lnTo>
                    <a:lnTo>
                      <a:pt x="1354" y="714"/>
                    </a:lnTo>
                    <a:lnTo>
                      <a:pt x="1359" y="711"/>
                    </a:lnTo>
                    <a:lnTo>
                      <a:pt x="1360" y="711"/>
                    </a:lnTo>
                    <a:lnTo>
                      <a:pt x="1362" y="710"/>
                    </a:lnTo>
                    <a:lnTo>
                      <a:pt x="1367" y="710"/>
                    </a:lnTo>
                    <a:lnTo>
                      <a:pt x="1373" y="710"/>
                    </a:lnTo>
                    <a:lnTo>
                      <a:pt x="1379" y="710"/>
                    </a:lnTo>
                    <a:lnTo>
                      <a:pt x="1395" y="711"/>
                    </a:lnTo>
                    <a:lnTo>
                      <a:pt x="1397" y="694"/>
                    </a:lnTo>
                    <a:lnTo>
                      <a:pt x="1390" y="688"/>
                    </a:lnTo>
                    <a:lnTo>
                      <a:pt x="1396" y="675"/>
                    </a:lnTo>
                    <a:lnTo>
                      <a:pt x="1410" y="658"/>
                    </a:lnTo>
                    <a:lnTo>
                      <a:pt x="1414" y="622"/>
                    </a:lnTo>
                    <a:lnTo>
                      <a:pt x="1448" y="590"/>
                    </a:lnTo>
                    <a:lnTo>
                      <a:pt x="1430" y="574"/>
                    </a:lnTo>
                    <a:lnTo>
                      <a:pt x="1430" y="551"/>
                    </a:lnTo>
                    <a:lnTo>
                      <a:pt x="1438" y="558"/>
                    </a:lnTo>
                    <a:lnTo>
                      <a:pt x="1446" y="564"/>
                    </a:lnTo>
                    <a:lnTo>
                      <a:pt x="1453" y="569"/>
                    </a:lnTo>
                    <a:lnTo>
                      <a:pt x="1456" y="570"/>
                    </a:lnTo>
                    <a:lnTo>
                      <a:pt x="1459" y="571"/>
                    </a:lnTo>
                    <a:lnTo>
                      <a:pt x="1461" y="570"/>
                    </a:lnTo>
                    <a:lnTo>
                      <a:pt x="1462" y="569"/>
                    </a:lnTo>
                    <a:lnTo>
                      <a:pt x="1466" y="565"/>
                    </a:lnTo>
                    <a:lnTo>
                      <a:pt x="1469" y="560"/>
                    </a:lnTo>
                    <a:lnTo>
                      <a:pt x="1470" y="558"/>
                    </a:lnTo>
                    <a:lnTo>
                      <a:pt x="1470" y="557"/>
                    </a:lnTo>
                    <a:lnTo>
                      <a:pt x="1471" y="553"/>
                    </a:lnTo>
                    <a:lnTo>
                      <a:pt x="1470" y="550"/>
                    </a:lnTo>
                    <a:lnTo>
                      <a:pt x="1468" y="547"/>
                    </a:lnTo>
                    <a:lnTo>
                      <a:pt x="1466" y="544"/>
                    </a:lnTo>
                    <a:lnTo>
                      <a:pt x="1464" y="542"/>
                    </a:lnTo>
                    <a:lnTo>
                      <a:pt x="1461" y="540"/>
                    </a:lnTo>
                    <a:lnTo>
                      <a:pt x="1460" y="539"/>
                    </a:lnTo>
                    <a:lnTo>
                      <a:pt x="1458" y="539"/>
                    </a:lnTo>
                    <a:lnTo>
                      <a:pt x="1456" y="537"/>
                    </a:lnTo>
                    <a:lnTo>
                      <a:pt x="1454" y="536"/>
                    </a:lnTo>
                    <a:lnTo>
                      <a:pt x="1452" y="533"/>
                    </a:lnTo>
                    <a:lnTo>
                      <a:pt x="1450" y="531"/>
                    </a:lnTo>
                    <a:lnTo>
                      <a:pt x="1447" y="528"/>
                    </a:lnTo>
                    <a:lnTo>
                      <a:pt x="1444" y="525"/>
                    </a:lnTo>
                    <a:lnTo>
                      <a:pt x="1440" y="522"/>
                    </a:lnTo>
                    <a:lnTo>
                      <a:pt x="1436" y="518"/>
                    </a:lnTo>
                    <a:lnTo>
                      <a:pt x="1432" y="516"/>
                    </a:lnTo>
                    <a:lnTo>
                      <a:pt x="1432" y="515"/>
                    </a:lnTo>
                    <a:lnTo>
                      <a:pt x="1432" y="514"/>
                    </a:lnTo>
                    <a:lnTo>
                      <a:pt x="1433" y="513"/>
                    </a:lnTo>
                    <a:lnTo>
                      <a:pt x="1434" y="512"/>
                    </a:lnTo>
                    <a:lnTo>
                      <a:pt x="1437" y="510"/>
                    </a:lnTo>
                    <a:lnTo>
                      <a:pt x="1441" y="509"/>
                    </a:lnTo>
                    <a:lnTo>
                      <a:pt x="1445" y="508"/>
                    </a:lnTo>
                    <a:lnTo>
                      <a:pt x="1450" y="508"/>
                    </a:lnTo>
                    <a:lnTo>
                      <a:pt x="1462" y="488"/>
                    </a:lnTo>
                    <a:lnTo>
                      <a:pt x="1485" y="472"/>
                    </a:lnTo>
                    <a:lnTo>
                      <a:pt x="1514" y="447"/>
                    </a:lnTo>
                    <a:lnTo>
                      <a:pt x="1505" y="417"/>
                    </a:lnTo>
                    <a:lnTo>
                      <a:pt x="1453" y="420"/>
                    </a:lnTo>
                    <a:lnTo>
                      <a:pt x="1400" y="385"/>
                    </a:lnTo>
                    <a:lnTo>
                      <a:pt x="1380" y="350"/>
                    </a:lnTo>
                    <a:lnTo>
                      <a:pt x="1372" y="338"/>
                    </a:lnTo>
                    <a:lnTo>
                      <a:pt x="1365" y="326"/>
                    </a:lnTo>
                    <a:lnTo>
                      <a:pt x="1359" y="319"/>
                    </a:lnTo>
                    <a:lnTo>
                      <a:pt x="1357" y="316"/>
                    </a:lnTo>
                    <a:lnTo>
                      <a:pt x="1355" y="316"/>
                    </a:lnTo>
                    <a:lnTo>
                      <a:pt x="1349" y="315"/>
                    </a:lnTo>
                    <a:lnTo>
                      <a:pt x="1342" y="314"/>
                    </a:lnTo>
                    <a:lnTo>
                      <a:pt x="1335" y="313"/>
                    </a:lnTo>
                    <a:lnTo>
                      <a:pt x="1329" y="312"/>
                    </a:lnTo>
                    <a:lnTo>
                      <a:pt x="1327" y="312"/>
                    </a:lnTo>
                    <a:lnTo>
                      <a:pt x="1326" y="311"/>
                    </a:lnTo>
                    <a:lnTo>
                      <a:pt x="1325" y="309"/>
                    </a:lnTo>
                    <a:lnTo>
                      <a:pt x="1324" y="307"/>
                    </a:lnTo>
                    <a:lnTo>
                      <a:pt x="1324" y="304"/>
                    </a:lnTo>
                    <a:lnTo>
                      <a:pt x="1323" y="300"/>
                    </a:lnTo>
                    <a:lnTo>
                      <a:pt x="1322" y="297"/>
                    </a:lnTo>
                    <a:lnTo>
                      <a:pt x="1321" y="295"/>
                    </a:lnTo>
                    <a:lnTo>
                      <a:pt x="1320" y="294"/>
                    </a:lnTo>
                    <a:lnTo>
                      <a:pt x="1282" y="283"/>
                    </a:lnTo>
                    <a:lnTo>
                      <a:pt x="1256" y="274"/>
                    </a:lnTo>
                    <a:lnTo>
                      <a:pt x="1220" y="274"/>
                    </a:lnTo>
                    <a:lnTo>
                      <a:pt x="1220" y="289"/>
                    </a:lnTo>
                    <a:lnTo>
                      <a:pt x="1206" y="292"/>
                    </a:lnTo>
                    <a:lnTo>
                      <a:pt x="1204" y="290"/>
                    </a:lnTo>
                    <a:lnTo>
                      <a:pt x="1202" y="287"/>
                    </a:lnTo>
                    <a:lnTo>
                      <a:pt x="1200" y="283"/>
                    </a:lnTo>
                    <a:lnTo>
                      <a:pt x="1198" y="280"/>
                    </a:lnTo>
                    <a:lnTo>
                      <a:pt x="1197" y="276"/>
                    </a:lnTo>
                    <a:lnTo>
                      <a:pt x="1197" y="274"/>
                    </a:lnTo>
                    <a:lnTo>
                      <a:pt x="1197" y="272"/>
                    </a:lnTo>
                    <a:lnTo>
                      <a:pt x="1198" y="271"/>
                    </a:lnTo>
                    <a:lnTo>
                      <a:pt x="1199" y="269"/>
                    </a:lnTo>
                    <a:lnTo>
                      <a:pt x="1190" y="255"/>
                    </a:lnTo>
                    <a:lnTo>
                      <a:pt x="1169" y="262"/>
                    </a:lnTo>
                    <a:close/>
                  </a:path>
                </a:pathLst>
              </a:custGeom>
              <a:solidFill>
                <a:srgbClr val="FFFF66">
                  <a:alpha val="39999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91" name="Freeform 4101"/>
              <p:cNvSpPr>
                <a:spLocks/>
              </p:cNvSpPr>
              <p:nvPr/>
            </p:nvSpPr>
            <p:spPr bwMode="auto">
              <a:xfrm>
                <a:off x="2501" y="2175"/>
                <a:ext cx="14" cy="28"/>
              </a:xfrm>
              <a:custGeom>
                <a:avLst/>
                <a:gdLst>
                  <a:gd name="T0" fmla="*/ 7 w 14"/>
                  <a:gd name="T1" fmla="*/ 28 h 28"/>
                  <a:gd name="T2" fmla="*/ 14 w 14"/>
                  <a:gd name="T3" fmla="*/ 26 h 28"/>
                  <a:gd name="T4" fmla="*/ 7 w 14"/>
                  <a:gd name="T5" fmla="*/ 0 h 28"/>
                  <a:gd name="T6" fmla="*/ 0 w 14"/>
                  <a:gd name="T7" fmla="*/ 2 h 28"/>
                  <a:gd name="T8" fmla="*/ 7 w 14"/>
                  <a:gd name="T9" fmla="*/ 28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28"/>
                  <a:gd name="T17" fmla="*/ 14 w 14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28">
                    <a:moveTo>
                      <a:pt x="7" y="28"/>
                    </a:moveTo>
                    <a:lnTo>
                      <a:pt x="14" y="26"/>
                    </a:lnTo>
                    <a:lnTo>
                      <a:pt x="7" y="0"/>
                    </a:lnTo>
                    <a:lnTo>
                      <a:pt x="0" y="2"/>
                    </a:lnTo>
                    <a:lnTo>
                      <a:pt x="7" y="2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92" name="Freeform 4102"/>
              <p:cNvSpPr>
                <a:spLocks/>
              </p:cNvSpPr>
              <p:nvPr/>
            </p:nvSpPr>
            <p:spPr bwMode="auto">
              <a:xfrm>
                <a:off x="2479" y="2164"/>
                <a:ext cx="27" cy="16"/>
              </a:xfrm>
              <a:custGeom>
                <a:avLst/>
                <a:gdLst>
                  <a:gd name="T0" fmla="*/ 24 w 27"/>
                  <a:gd name="T1" fmla="*/ 16 h 16"/>
                  <a:gd name="T2" fmla="*/ 27 w 27"/>
                  <a:gd name="T3" fmla="*/ 9 h 16"/>
                  <a:gd name="T4" fmla="*/ 3 w 27"/>
                  <a:gd name="T5" fmla="*/ 0 h 16"/>
                  <a:gd name="T6" fmla="*/ 0 w 27"/>
                  <a:gd name="T7" fmla="*/ 7 h 16"/>
                  <a:gd name="T8" fmla="*/ 24 w 27"/>
                  <a:gd name="T9" fmla="*/ 1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16"/>
                  <a:gd name="T17" fmla="*/ 27 w 27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16">
                    <a:moveTo>
                      <a:pt x="24" y="16"/>
                    </a:moveTo>
                    <a:lnTo>
                      <a:pt x="27" y="9"/>
                    </a:lnTo>
                    <a:lnTo>
                      <a:pt x="3" y="0"/>
                    </a:lnTo>
                    <a:lnTo>
                      <a:pt x="0" y="7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93" name="Freeform 4103"/>
              <p:cNvSpPr>
                <a:spLocks/>
              </p:cNvSpPr>
              <p:nvPr/>
            </p:nvSpPr>
            <p:spPr bwMode="auto">
              <a:xfrm>
                <a:off x="2501" y="2173"/>
                <a:ext cx="7" cy="7"/>
              </a:xfrm>
              <a:custGeom>
                <a:avLst/>
                <a:gdLst>
                  <a:gd name="T0" fmla="*/ 7 w 7"/>
                  <a:gd name="T1" fmla="*/ 2 h 7"/>
                  <a:gd name="T2" fmla="*/ 7 w 7"/>
                  <a:gd name="T3" fmla="*/ 1 h 7"/>
                  <a:gd name="T4" fmla="*/ 5 w 7"/>
                  <a:gd name="T5" fmla="*/ 0 h 7"/>
                  <a:gd name="T6" fmla="*/ 2 w 7"/>
                  <a:gd name="T7" fmla="*/ 7 h 7"/>
                  <a:gd name="T8" fmla="*/ 0 w 7"/>
                  <a:gd name="T9" fmla="*/ 4 h 7"/>
                  <a:gd name="T10" fmla="*/ 7 w 7"/>
                  <a:gd name="T11" fmla="*/ 2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7" y="2"/>
                    </a:moveTo>
                    <a:lnTo>
                      <a:pt x="7" y="1"/>
                    </a:lnTo>
                    <a:lnTo>
                      <a:pt x="5" y="0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94" name="Freeform 4104"/>
              <p:cNvSpPr>
                <a:spLocks/>
              </p:cNvSpPr>
              <p:nvPr/>
            </p:nvSpPr>
            <p:spPr bwMode="auto">
              <a:xfrm>
                <a:off x="2477" y="2148"/>
                <a:ext cx="16" cy="21"/>
              </a:xfrm>
              <a:custGeom>
                <a:avLst/>
                <a:gdLst>
                  <a:gd name="T0" fmla="*/ 0 w 16"/>
                  <a:gd name="T1" fmla="*/ 17 h 21"/>
                  <a:gd name="T2" fmla="*/ 7 w 16"/>
                  <a:gd name="T3" fmla="*/ 21 h 21"/>
                  <a:gd name="T4" fmla="*/ 16 w 16"/>
                  <a:gd name="T5" fmla="*/ 4 h 21"/>
                  <a:gd name="T6" fmla="*/ 9 w 16"/>
                  <a:gd name="T7" fmla="*/ 0 h 21"/>
                  <a:gd name="T8" fmla="*/ 0 w 16"/>
                  <a:gd name="T9" fmla="*/ 17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1"/>
                  <a:gd name="T17" fmla="*/ 16 w 1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1">
                    <a:moveTo>
                      <a:pt x="0" y="17"/>
                    </a:moveTo>
                    <a:lnTo>
                      <a:pt x="7" y="21"/>
                    </a:lnTo>
                    <a:lnTo>
                      <a:pt x="16" y="4"/>
                    </a:lnTo>
                    <a:lnTo>
                      <a:pt x="9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95" name="Freeform 4105"/>
              <p:cNvSpPr>
                <a:spLocks/>
              </p:cNvSpPr>
              <p:nvPr/>
            </p:nvSpPr>
            <p:spPr bwMode="auto">
              <a:xfrm>
                <a:off x="2475" y="2164"/>
                <a:ext cx="9" cy="7"/>
              </a:xfrm>
              <a:custGeom>
                <a:avLst/>
                <a:gdLst>
                  <a:gd name="T0" fmla="*/ 4 w 9"/>
                  <a:gd name="T1" fmla="*/ 7 h 7"/>
                  <a:gd name="T2" fmla="*/ 0 w 9"/>
                  <a:gd name="T3" fmla="*/ 5 h 7"/>
                  <a:gd name="T4" fmla="*/ 2 w 9"/>
                  <a:gd name="T5" fmla="*/ 1 h 7"/>
                  <a:gd name="T6" fmla="*/ 9 w 9"/>
                  <a:gd name="T7" fmla="*/ 5 h 7"/>
                  <a:gd name="T8" fmla="*/ 7 w 9"/>
                  <a:gd name="T9" fmla="*/ 0 h 7"/>
                  <a:gd name="T10" fmla="*/ 4 w 9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7"/>
                  <a:gd name="T20" fmla="*/ 9 w 9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7">
                    <a:moveTo>
                      <a:pt x="4" y="7"/>
                    </a:moveTo>
                    <a:lnTo>
                      <a:pt x="0" y="5"/>
                    </a:lnTo>
                    <a:lnTo>
                      <a:pt x="2" y="1"/>
                    </a:lnTo>
                    <a:lnTo>
                      <a:pt x="9" y="5"/>
                    </a:lnTo>
                    <a:lnTo>
                      <a:pt x="7" y="0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96" name="Freeform 4106"/>
              <p:cNvSpPr>
                <a:spLocks/>
              </p:cNvSpPr>
              <p:nvPr/>
            </p:nvSpPr>
            <p:spPr bwMode="auto">
              <a:xfrm>
                <a:off x="2460" y="2146"/>
                <a:ext cx="30" cy="8"/>
              </a:xfrm>
              <a:custGeom>
                <a:avLst/>
                <a:gdLst>
                  <a:gd name="T0" fmla="*/ 30 w 30"/>
                  <a:gd name="T1" fmla="*/ 8 h 8"/>
                  <a:gd name="T2" fmla="*/ 30 w 30"/>
                  <a:gd name="T3" fmla="*/ 1 h 8"/>
                  <a:gd name="T4" fmla="*/ 0 w 30"/>
                  <a:gd name="T5" fmla="*/ 0 h 8"/>
                  <a:gd name="T6" fmla="*/ 0 w 30"/>
                  <a:gd name="T7" fmla="*/ 7 h 8"/>
                  <a:gd name="T8" fmla="*/ 30 w 30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8"/>
                  <a:gd name="T17" fmla="*/ 30 w 30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8">
                    <a:moveTo>
                      <a:pt x="30" y="8"/>
                    </a:moveTo>
                    <a:lnTo>
                      <a:pt x="30" y="1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30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97" name="Freeform 4107"/>
              <p:cNvSpPr>
                <a:spLocks/>
              </p:cNvSpPr>
              <p:nvPr/>
            </p:nvSpPr>
            <p:spPr bwMode="auto">
              <a:xfrm>
                <a:off x="2486" y="2147"/>
                <a:ext cx="10" cy="7"/>
              </a:xfrm>
              <a:custGeom>
                <a:avLst/>
                <a:gdLst>
                  <a:gd name="T0" fmla="*/ 7 w 10"/>
                  <a:gd name="T1" fmla="*/ 5 h 7"/>
                  <a:gd name="T2" fmla="*/ 10 w 10"/>
                  <a:gd name="T3" fmla="*/ 0 h 7"/>
                  <a:gd name="T4" fmla="*/ 4 w 10"/>
                  <a:gd name="T5" fmla="*/ 0 h 7"/>
                  <a:gd name="T6" fmla="*/ 4 w 10"/>
                  <a:gd name="T7" fmla="*/ 7 h 7"/>
                  <a:gd name="T8" fmla="*/ 0 w 10"/>
                  <a:gd name="T9" fmla="*/ 1 h 7"/>
                  <a:gd name="T10" fmla="*/ 7 w 10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7"/>
                  <a:gd name="T20" fmla="*/ 10 w 10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7">
                    <a:moveTo>
                      <a:pt x="7" y="5"/>
                    </a:moveTo>
                    <a:lnTo>
                      <a:pt x="10" y="0"/>
                    </a:lnTo>
                    <a:lnTo>
                      <a:pt x="4" y="0"/>
                    </a:lnTo>
                    <a:lnTo>
                      <a:pt x="4" y="7"/>
                    </a:lnTo>
                    <a:lnTo>
                      <a:pt x="0" y="1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98" name="Freeform 4108"/>
              <p:cNvSpPr>
                <a:spLocks/>
              </p:cNvSpPr>
              <p:nvPr/>
            </p:nvSpPr>
            <p:spPr bwMode="auto">
              <a:xfrm>
                <a:off x="2431" y="2124"/>
                <a:ext cx="31" cy="28"/>
              </a:xfrm>
              <a:custGeom>
                <a:avLst/>
                <a:gdLst>
                  <a:gd name="T0" fmla="*/ 26 w 31"/>
                  <a:gd name="T1" fmla="*/ 28 h 28"/>
                  <a:gd name="T2" fmla="*/ 31 w 31"/>
                  <a:gd name="T3" fmla="*/ 22 h 28"/>
                  <a:gd name="T4" fmla="*/ 5 w 31"/>
                  <a:gd name="T5" fmla="*/ 0 h 28"/>
                  <a:gd name="T6" fmla="*/ 0 w 31"/>
                  <a:gd name="T7" fmla="*/ 6 h 28"/>
                  <a:gd name="T8" fmla="*/ 26 w 31"/>
                  <a:gd name="T9" fmla="*/ 28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28"/>
                  <a:gd name="T17" fmla="*/ 31 w 31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28">
                    <a:moveTo>
                      <a:pt x="26" y="28"/>
                    </a:moveTo>
                    <a:lnTo>
                      <a:pt x="31" y="22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26" y="2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99" name="Freeform 4109"/>
              <p:cNvSpPr>
                <a:spLocks/>
              </p:cNvSpPr>
              <p:nvPr/>
            </p:nvSpPr>
            <p:spPr bwMode="auto">
              <a:xfrm>
                <a:off x="2457" y="2146"/>
                <a:ext cx="5" cy="7"/>
              </a:xfrm>
              <a:custGeom>
                <a:avLst/>
                <a:gdLst>
                  <a:gd name="T0" fmla="*/ 3 w 5"/>
                  <a:gd name="T1" fmla="*/ 7 h 7"/>
                  <a:gd name="T2" fmla="*/ 1 w 5"/>
                  <a:gd name="T3" fmla="*/ 7 h 7"/>
                  <a:gd name="T4" fmla="*/ 0 w 5"/>
                  <a:gd name="T5" fmla="*/ 6 h 7"/>
                  <a:gd name="T6" fmla="*/ 5 w 5"/>
                  <a:gd name="T7" fmla="*/ 0 h 7"/>
                  <a:gd name="T8" fmla="*/ 3 w 5"/>
                  <a:gd name="T9" fmla="*/ 0 h 7"/>
                  <a:gd name="T10" fmla="*/ 3 w 5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7"/>
                  <a:gd name="T20" fmla="*/ 5 w 5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7">
                    <a:moveTo>
                      <a:pt x="3" y="7"/>
                    </a:moveTo>
                    <a:lnTo>
                      <a:pt x="1" y="7"/>
                    </a:lnTo>
                    <a:lnTo>
                      <a:pt x="0" y="6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00" name="Rectangle 4110"/>
              <p:cNvSpPr>
                <a:spLocks noChangeArrowheads="1"/>
              </p:cNvSpPr>
              <p:nvPr/>
            </p:nvSpPr>
            <p:spPr bwMode="auto">
              <a:xfrm>
                <a:off x="2403" y="2123"/>
                <a:ext cx="31" cy="8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01" name="Freeform 4111"/>
              <p:cNvSpPr>
                <a:spLocks/>
              </p:cNvSpPr>
              <p:nvPr/>
            </p:nvSpPr>
            <p:spPr bwMode="auto">
              <a:xfrm>
                <a:off x="2431" y="2123"/>
                <a:ext cx="5" cy="8"/>
              </a:xfrm>
              <a:custGeom>
                <a:avLst/>
                <a:gdLst>
                  <a:gd name="T0" fmla="*/ 5 w 5"/>
                  <a:gd name="T1" fmla="*/ 1 h 8"/>
                  <a:gd name="T2" fmla="*/ 4 w 5"/>
                  <a:gd name="T3" fmla="*/ 0 h 8"/>
                  <a:gd name="T4" fmla="*/ 3 w 5"/>
                  <a:gd name="T5" fmla="*/ 0 h 8"/>
                  <a:gd name="T6" fmla="*/ 3 w 5"/>
                  <a:gd name="T7" fmla="*/ 8 h 8"/>
                  <a:gd name="T8" fmla="*/ 0 w 5"/>
                  <a:gd name="T9" fmla="*/ 7 h 8"/>
                  <a:gd name="T10" fmla="*/ 5 w 5"/>
                  <a:gd name="T11" fmla="*/ 1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8"/>
                  <a:gd name="T20" fmla="*/ 5 w 5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8">
                    <a:moveTo>
                      <a:pt x="5" y="1"/>
                    </a:moveTo>
                    <a:lnTo>
                      <a:pt x="4" y="0"/>
                    </a:lnTo>
                    <a:lnTo>
                      <a:pt x="3" y="0"/>
                    </a:lnTo>
                    <a:lnTo>
                      <a:pt x="3" y="8"/>
                    </a:lnTo>
                    <a:lnTo>
                      <a:pt x="0" y="7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02" name="Freeform 4112"/>
              <p:cNvSpPr>
                <a:spLocks/>
              </p:cNvSpPr>
              <p:nvPr/>
            </p:nvSpPr>
            <p:spPr bwMode="auto">
              <a:xfrm>
                <a:off x="2393" y="2105"/>
                <a:ext cx="13" cy="24"/>
              </a:xfrm>
              <a:custGeom>
                <a:avLst/>
                <a:gdLst>
                  <a:gd name="T0" fmla="*/ 6 w 13"/>
                  <a:gd name="T1" fmla="*/ 24 h 24"/>
                  <a:gd name="T2" fmla="*/ 13 w 13"/>
                  <a:gd name="T3" fmla="*/ 21 h 24"/>
                  <a:gd name="T4" fmla="*/ 7 w 13"/>
                  <a:gd name="T5" fmla="*/ 0 h 24"/>
                  <a:gd name="T6" fmla="*/ 0 w 13"/>
                  <a:gd name="T7" fmla="*/ 3 h 24"/>
                  <a:gd name="T8" fmla="*/ 6 w 13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24"/>
                  <a:gd name="T17" fmla="*/ 13 w 1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24">
                    <a:moveTo>
                      <a:pt x="6" y="24"/>
                    </a:moveTo>
                    <a:lnTo>
                      <a:pt x="13" y="21"/>
                    </a:lnTo>
                    <a:lnTo>
                      <a:pt x="7" y="0"/>
                    </a:lnTo>
                    <a:lnTo>
                      <a:pt x="0" y="3"/>
                    </a:ln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03" name="Freeform 4113"/>
              <p:cNvSpPr>
                <a:spLocks/>
              </p:cNvSpPr>
              <p:nvPr/>
            </p:nvSpPr>
            <p:spPr bwMode="auto">
              <a:xfrm>
                <a:off x="2399" y="2123"/>
                <a:ext cx="7" cy="8"/>
              </a:xfrm>
              <a:custGeom>
                <a:avLst/>
                <a:gdLst>
                  <a:gd name="T0" fmla="*/ 4 w 7"/>
                  <a:gd name="T1" fmla="*/ 8 h 8"/>
                  <a:gd name="T2" fmla="*/ 1 w 7"/>
                  <a:gd name="T3" fmla="*/ 8 h 8"/>
                  <a:gd name="T4" fmla="*/ 0 w 7"/>
                  <a:gd name="T5" fmla="*/ 6 h 8"/>
                  <a:gd name="T6" fmla="*/ 7 w 7"/>
                  <a:gd name="T7" fmla="*/ 3 h 8"/>
                  <a:gd name="T8" fmla="*/ 4 w 7"/>
                  <a:gd name="T9" fmla="*/ 0 h 8"/>
                  <a:gd name="T10" fmla="*/ 4 w 7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4" y="8"/>
                    </a:moveTo>
                    <a:lnTo>
                      <a:pt x="1" y="8"/>
                    </a:lnTo>
                    <a:lnTo>
                      <a:pt x="0" y="6"/>
                    </a:lnTo>
                    <a:lnTo>
                      <a:pt x="7" y="3"/>
                    </a:lnTo>
                    <a:lnTo>
                      <a:pt x="4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04" name="Freeform 4114"/>
              <p:cNvSpPr>
                <a:spLocks/>
              </p:cNvSpPr>
              <p:nvPr/>
            </p:nvSpPr>
            <p:spPr bwMode="auto">
              <a:xfrm>
                <a:off x="2361" y="2095"/>
                <a:ext cx="37" cy="15"/>
              </a:xfrm>
              <a:custGeom>
                <a:avLst/>
                <a:gdLst>
                  <a:gd name="T0" fmla="*/ 35 w 37"/>
                  <a:gd name="T1" fmla="*/ 15 h 15"/>
                  <a:gd name="T2" fmla="*/ 37 w 37"/>
                  <a:gd name="T3" fmla="*/ 8 h 15"/>
                  <a:gd name="T4" fmla="*/ 2 w 37"/>
                  <a:gd name="T5" fmla="*/ 0 h 15"/>
                  <a:gd name="T6" fmla="*/ 0 w 37"/>
                  <a:gd name="T7" fmla="*/ 7 h 15"/>
                  <a:gd name="T8" fmla="*/ 35 w 37"/>
                  <a:gd name="T9" fmla="*/ 15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15"/>
                  <a:gd name="T17" fmla="*/ 37 w 37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15">
                    <a:moveTo>
                      <a:pt x="35" y="15"/>
                    </a:moveTo>
                    <a:lnTo>
                      <a:pt x="37" y="8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35" y="1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05" name="Freeform 4115"/>
              <p:cNvSpPr>
                <a:spLocks/>
              </p:cNvSpPr>
              <p:nvPr/>
            </p:nvSpPr>
            <p:spPr bwMode="auto">
              <a:xfrm>
                <a:off x="2393" y="2103"/>
                <a:ext cx="7" cy="7"/>
              </a:xfrm>
              <a:custGeom>
                <a:avLst/>
                <a:gdLst>
                  <a:gd name="T0" fmla="*/ 7 w 7"/>
                  <a:gd name="T1" fmla="*/ 2 h 7"/>
                  <a:gd name="T2" fmla="*/ 7 w 7"/>
                  <a:gd name="T3" fmla="*/ 0 h 7"/>
                  <a:gd name="T4" fmla="*/ 5 w 7"/>
                  <a:gd name="T5" fmla="*/ 0 h 7"/>
                  <a:gd name="T6" fmla="*/ 3 w 7"/>
                  <a:gd name="T7" fmla="*/ 7 h 7"/>
                  <a:gd name="T8" fmla="*/ 0 w 7"/>
                  <a:gd name="T9" fmla="*/ 5 h 7"/>
                  <a:gd name="T10" fmla="*/ 7 w 7"/>
                  <a:gd name="T11" fmla="*/ 2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7" y="2"/>
                    </a:moveTo>
                    <a:lnTo>
                      <a:pt x="7" y="0"/>
                    </a:lnTo>
                    <a:lnTo>
                      <a:pt x="5" y="0"/>
                    </a:lnTo>
                    <a:lnTo>
                      <a:pt x="3" y="7"/>
                    </a:lnTo>
                    <a:lnTo>
                      <a:pt x="0" y="5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06" name="Freeform 4116"/>
              <p:cNvSpPr>
                <a:spLocks/>
              </p:cNvSpPr>
              <p:nvPr/>
            </p:nvSpPr>
            <p:spPr bwMode="auto">
              <a:xfrm>
                <a:off x="2359" y="2084"/>
                <a:ext cx="17" cy="17"/>
              </a:xfrm>
              <a:custGeom>
                <a:avLst/>
                <a:gdLst>
                  <a:gd name="T0" fmla="*/ 0 w 17"/>
                  <a:gd name="T1" fmla="*/ 12 h 17"/>
                  <a:gd name="T2" fmla="*/ 6 w 17"/>
                  <a:gd name="T3" fmla="*/ 17 h 17"/>
                  <a:gd name="T4" fmla="*/ 17 w 17"/>
                  <a:gd name="T5" fmla="*/ 5 h 17"/>
                  <a:gd name="T6" fmla="*/ 11 w 17"/>
                  <a:gd name="T7" fmla="*/ 0 h 17"/>
                  <a:gd name="T8" fmla="*/ 0 w 17"/>
                  <a:gd name="T9" fmla="*/ 12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12"/>
                    </a:moveTo>
                    <a:lnTo>
                      <a:pt x="6" y="17"/>
                    </a:lnTo>
                    <a:lnTo>
                      <a:pt x="17" y="5"/>
                    </a:lnTo>
                    <a:lnTo>
                      <a:pt x="1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07" name="Freeform 4117"/>
              <p:cNvSpPr>
                <a:spLocks/>
              </p:cNvSpPr>
              <p:nvPr/>
            </p:nvSpPr>
            <p:spPr bwMode="auto">
              <a:xfrm>
                <a:off x="2355" y="2095"/>
                <a:ext cx="10" cy="7"/>
              </a:xfrm>
              <a:custGeom>
                <a:avLst/>
                <a:gdLst>
                  <a:gd name="T0" fmla="*/ 6 w 10"/>
                  <a:gd name="T1" fmla="*/ 7 h 7"/>
                  <a:gd name="T2" fmla="*/ 0 w 10"/>
                  <a:gd name="T3" fmla="*/ 6 h 7"/>
                  <a:gd name="T4" fmla="*/ 4 w 10"/>
                  <a:gd name="T5" fmla="*/ 1 h 7"/>
                  <a:gd name="T6" fmla="*/ 10 w 10"/>
                  <a:gd name="T7" fmla="*/ 6 h 7"/>
                  <a:gd name="T8" fmla="*/ 8 w 10"/>
                  <a:gd name="T9" fmla="*/ 0 h 7"/>
                  <a:gd name="T10" fmla="*/ 6 w 10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7"/>
                  <a:gd name="T20" fmla="*/ 10 w 10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7">
                    <a:moveTo>
                      <a:pt x="6" y="7"/>
                    </a:moveTo>
                    <a:lnTo>
                      <a:pt x="0" y="6"/>
                    </a:lnTo>
                    <a:lnTo>
                      <a:pt x="4" y="1"/>
                    </a:lnTo>
                    <a:lnTo>
                      <a:pt x="10" y="6"/>
                    </a:lnTo>
                    <a:lnTo>
                      <a:pt x="8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08" name="Freeform 4118"/>
              <p:cNvSpPr>
                <a:spLocks/>
              </p:cNvSpPr>
              <p:nvPr/>
            </p:nvSpPr>
            <p:spPr bwMode="auto">
              <a:xfrm>
                <a:off x="2359" y="2066"/>
                <a:ext cx="17" cy="23"/>
              </a:xfrm>
              <a:custGeom>
                <a:avLst/>
                <a:gdLst>
                  <a:gd name="T0" fmla="*/ 11 w 17"/>
                  <a:gd name="T1" fmla="*/ 23 h 23"/>
                  <a:gd name="T2" fmla="*/ 17 w 17"/>
                  <a:gd name="T3" fmla="*/ 18 h 23"/>
                  <a:gd name="T4" fmla="*/ 6 w 17"/>
                  <a:gd name="T5" fmla="*/ 0 h 23"/>
                  <a:gd name="T6" fmla="*/ 0 w 17"/>
                  <a:gd name="T7" fmla="*/ 5 h 23"/>
                  <a:gd name="T8" fmla="*/ 11 w 17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3"/>
                  <a:gd name="T17" fmla="*/ 17 w 17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3">
                    <a:moveTo>
                      <a:pt x="11" y="23"/>
                    </a:moveTo>
                    <a:lnTo>
                      <a:pt x="17" y="18"/>
                    </a:lnTo>
                    <a:lnTo>
                      <a:pt x="6" y="0"/>
                    </a:lnTo>
                    <a:lnTo>
                      <a:pt x="0" y="5"/>
                    </a:lnTo>
                    <a:lnTo>
                      <a:pt x="11" y="2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09" name="Freeform 4119"/>
              <p:cNvSpPr>
                <a:spLocks/>
              </p:cNvSpPr>
              <p:nvPr/>
            </p:nvSpPr>
            <p:spPr bwMode="auto">
              <a:xfrm>
                <a:off x="2370" y="2084"/>
                <a:ext cx="8" cy="5"/>
              </a:xfrm>
              <a:custGeom>
                <a:avLst/>
                <a:gdLst>
                  <a:gd name="T0" fmla="*/ 6 w 8"/>
                  <a:gd name="T1" fmla="*/ 5 h 5"/>
                  <a:gd name="T2" fmla="*/ 8 w 8"/>
                  <a:gd name="T3" fmla="*/ 3 h 5"/>
                  <a:gd name="T4" fmla="*/ 6 w 8"/>
                  <a:gd name="T5" fmla="*/ 0 h 5"/>
                  <a:gd name="T6" fmla="*/ 0 w 8"/>
                  <a:gd name="T7" fmla="*/ 5 h 5"/>
                  <a:gd name="T8" fmla="*/ 0 w 8"/>
                  <a:gd name="T9" fmla="*/ 0 h 5"/>
                  <a:gd name="T10" fmla="*/ 6 w 8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6" y="5"/>
                    </a:moveTo>
                    <a:lnTo>
                      <a:pt x="8" y="3"/>
                    </a:lnTo>
                    <a:lnTo>
                      <a:pt x="6" y="0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10" name="Freeform 4120"/>
              <p:cNvSpPr>
                <a:spLocks/>
              </p:cNvSpPr>
              <p:nvPr/>
            </p:nvSpPr>
            <p:spPr bwMode="auto">
              <a:xfrm>
                <a:off x="2358" y="2051"/>
                <a:ext cx="10" cy="19"/>
              </a:xfrm>
              <a:custGeom>
                <a:avLst/>
                <a:gdLst>
                  <a:gd name="T0" fmla="*/ 0 w 10"/>
                  <a:gd name="T1" fmla="*/ 16 h 19"/>
                  <a:gd name="T2" fmla="*/ 7 w 10"/>
                  <a:gd name="T3" fmla="*/ 19 h 19"/>
                  <a:gd name="T4" fmla="*/ 10 w 10"/>
                  <a:gd name="T5" fmla="*/ 3 h 19"/>
                  <a:gd name="T6" fmla="*/ 3 w 10"/>
                  <a:gd name="T7" fmla="*/ 0 h 19"/>
                  <a:gd name="T8" fmla="*/ 0 w 10"/>
                  <a:gd name="T9" fmla="*/ 16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9"/>
                  <a:gd name="T17" fmla="*/ 10 w 10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9">
                    <a:moveTo>
                      <a:pt x="0" y="16"/>
                    </a:moveTo>
                    <a:lnTo>
                      <a:pt x="7" y="19"/>
                    </a:lnTo>
                    <a:lnTo>
                      <a:pt x="10" y="3"/>
                    </a:lnTo>
                    <a:lnTo>
                      <a:pt x="3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11" name="Freeform 4121"/>
              <p:cNvSpPr>
                <a:spLocks/>
              </p:cNvSpPr>
              <p:nvPr/>
            </p:nvSpPr>
            <p:spPr bwMode="auto">
              <a:xfrm>
                <a:off x="2358" y="2066"/>
                <a:ext cx="7" cy="5"/>
              </a:xfrm>
              <a:custGeom>
                <a:avLst/>
                <a:gdLst>
                  <a:gd name="T0" fmla="*/ 1 w 7"/>
                  <a:gd name="T1" fmla="*/ 5 h 5"/>
                  <a:gd name="T2" fmla="*/ 0 w 7"/>
                  <a:gd name="T3" fmla="*/ 3 h 5"/>
                  <a:gd name="T4" fmla="*/ 0 w 7"/>
                  <a:gd name="T5" fmla="*/ 1 h 5"/>
                  <a:gd name="T6" fmla="*/ 7 w 7"/>
                  <a:gd name="T7" fmla="*/ 4 h 5"/>
                  <a:gd name="T8" fmla="*/ 7 w 7"/>
                  <a:gd name="T9" fmla="*/ 0 h 5"/>
                  <a:gd name="T10" fmla="*/ 1 w 7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5"/>
                  <a:gd name="T20" fmla="*/ 7 w 7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5">
                    <a:moveTo>
                      <a:pt x="1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7" y="4"/>
                    </a:lnTo>
                    <a:lnTo>
                      <a:pt x="7" y="0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12" name="Freeform 4122"/>
              <p:cNvSpPr>
                <a:spLocks/>
              </p:cNvSpPr>
              <p:nvPr/>
            </p:nvSpPr>
            <p:spPr bwMode="auto">
              <a:xfrm>
                <a:off x="2351" y="2043"/>
                <a:ext cx="16" cy="13"/>
              </a:xfrm>
              <a:custGeom>
                <a:avLst/>
                <a:gdLst>
                  <a:gd name="T0" fmla="*/ 12 w 16"/>
                  <a:gd name="T1" fmla="*/ 13 h 13"/>
                  <a:gd name="T2" fmla="*/ 16 w 16"/>
                  <a:gd name="T3" fmla="*/ 6 h 13"/>
                  <a:gd name="T4" fmla="*/ 4 w 16"/>
                  <a:gd name="T5" fmla="*/ 0 h 13"/>
                  <a:gd name="T6" fmla="*/ 0 w 16"/>
                  <a:gd name="T7" fmla="*/ 7 h 13"/>
                  <a:gd name="T8" fmla="*/ 12 w 16"/>
                  <a:gd name="T9" fmla="*/ 13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3"/>
                  <a:gd name="T17" fmla="*/ 16 w 1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3">
                    <a:moveTo>
                      <a:pt x="12" y="13"/>
                    </a:moveTo>
                    <a:lnTo>
                      <a:pt x="16" y="6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13" name="Freeform 4123"/>
              <p:cNvSpPr>
                <a:spLocks/>
              </p:cNvSpPr>
              <p:nvPr/>
            </p:nvSpPr>
            <p:spPr bwMode="auto">
              <a:xfrm>
                <a:off x="2361" y="2049"/>
                <a:ext cx="8" cy="7"/>
              </a:xfrm>
              <a:custGeom>
                <a:avLst/>
                <a:gdLst>
                  <a:gd name="T0" fmla="*/ 7 w 8"/>
                  <a:gd name="T1" fmla="*/ 5 h 7"/>
                  <a:gd name="T2" fmla="*/ 8 w 8"/>
                  <a:gd name="T3" fmla="*/ 1 h 7"/>
                  <a:gd name="T4" fmla="*/ 6 w 8"/>
                  <a:gd name="T5" fmla="*/ 0 h 7"/>
                  <a:gd name="T6" fmla="*/ 2 w 8"/>
                  <a:gd name="T7" fmla="*/ 7 h 7"/>
                  <a:gd name="T8" fmla="*/ 0 w 8"/>
                  <a:gd name="T9" fmla="*/ 2 h 7"/>
                  <a:gd name="T10" fmla="*/ 7 w 8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7" y="5"/>
                    </a:moveTo>
                    <a:lnTo>
                      <a:pt x="8" y="1"/>
                    </a:lnTo>
                    <a:lnTo>
                      <a:pt x="6" y="0"/>
                    </a:lnTo>
                    <a:lnTo>
                      <a:pt x="2" y="7"/>
                    </a:lnTo>
                    <a:lnTo>
                      <a:pt x="0" y="2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14" name="Freeform 4124"/>
              <p:cNvSpPr>
                <a:spLocks/>
              </p:cNvSpPr>
              <p:nvPr/>
            </p:nvSpPr>
            <p:spPr bwMode="auto">
              <a:xfrm>
                <a:off x="2321" y="2044"/>
                <a:ext cx="35" cy="44"/>
              </a:xfrm>
              <a:custGeom>
                <a:avLst/>
                <a:gdLst>
                  <a:gd name="T0" fmla="*/ 35 w 35"/>
                  <a:gd name="T1" fmla="*/ 5 h 44"/>
                  <a:gd name="T2" fmla="*/ 29 w 35"/>
                  <a:gd name="T3" fmla="*/ 0 h 44"/>
                  <a:gd name="T4" fmla="*/ 0 w 35"/>
                  <a:gd name="T5" fmla="*/ 39 h 44"/>
                  <a:gd name="T6" fmla="*/ 6 w 35"/>
                  <a:gd name="T7" fmla="*/ 44 h 44"/>
                  <a:gd name="T8" fmla="*/ 35 w 35"/>
                  <a:gd name="T9" fmla="*/ 5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4"/>
                  <a:gd name="T17" fmla="*/ 35 w 35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4">
                    <a:moveTo>
                      <a:pt x="35" y="5"/>
                    </a:moveTo>
                    <a:lnTo>
                      <a:pt x="29" y="0"/>
                    </a:lnTo>
                    <a:lnTo>
                      <a:pt x="0" y="39"/>
                    </a:lnTo>
                    <a:lnTo>
                      <a:pt x="6" y="44"/>
                    </a:lnTo>
                    <a:lnTo>
                      <a:pt x="35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15" name="Freeform 4125"/>
              <p:cNvSpPr>
                <a:spLocks/>
              </p:cNvSpPr>
              <p:nvPr/>
            </p:nvSpPr>
            <p:spPr bwMode="auto">
              <a:xfrm>
                <a:off x="2350" y="2041"/>
                <a:ext cx="6" cy="9"/>
              </a:xfrm>
              <a:custGeom>
                <a:avLst/>
                <a:gdLst>
                  <a:gd name="T0" fmla="*/ 5 w 6"/>
                  <a:gd name="T1" fmla="*/ 2 h 9"/>
                  <a:gd name="T2" fmla="*/ 2 w 6"/>
                  <a:gd name="T3" fmla="*/ 0 h 9"/>
                  <a:gd name="T4" fmla="*/ 0 w 6"/>
                  <a:gd name="T5" fmla="*/ 3 h 9"/>
                  <a:gd name="T6" fmla="*/ 6 w 6"/>
                  <a:gd name="T7" fmla="*/ 8 h 9"/>
                  <a:gd name="T8" fmla="*/ 1 w 6"/>
                  <a:gd name="T9" fmla="*/ 9 h 9"/>
                  <a:gd name="T10" fmla="*/ 5 w 6"/>
                  <a:gd name="T11" fmla="*/ 2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2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6" y="8"/>
                    </a:lnTo>
                    <a:lnTo>
                      <a:pt x="1" y="9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16" name="Freeform 4126"/>
              <p:cNvSpPr>
                <a:spLocks/>
              </p:cNvSpPr>
              <p:nvPr/>
            </p:nvSpPr>
            <p:spPr bwMode="auto">
              <a:xfrm>
                <a:off x="2308" y="2074"/>
                <a:ext cx="18" cy="15"/>
              </a:xfrm>
              <a:custGeom>
                <a:avLst/>
                <a:gdLst>
                  <a:gd name="T0" fmla="*/ 14 w 18"/>
                  <a:gd name="T1" fmla="*/ 15 h 15"/>
                  <a:gd name="T2" fmla="*/ 18 w 18"/>
                  <a:gd name="T3" fmla="*/ 8 h 15"/>
                  <a:gd name="T4" fmla="*/ 4 w 18"/>
                  <a:gd name="T5" fmla="*/ 0 h 15"/>
                  <a:gd name="T6" fmla="*/ 0 w 18"/>
                  <a:gd name="T7" fmla="*/ 7 h 15"/>
                  <a:gd name="T8" fmla="*/ 14 w 18"/>
                  <a:gd name="T9" fmla="*/ 15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5"/>
                  <a:gd name="T17" fmla="*/ 18 w 18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5">
                    <a:moveTo>
                      <a:pt x="14" y="15"/>
                    </a:moveTo>
                    <a:lnTo>
                      <a:pt x="18" y="8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17" name="Freeform 4127"/>
              <p:cNvSpPr>
                <a:spLocks/>
              </p:cNvSpPr>
              <p:nvPr/>
            </p:nvSpPr>
            <p:spPr bwMode="auto">
              <a:xfrm>
                <a:off x="2321" y="2082"/>
                <a:ext cx="6" cy="9"/>
              </a:xfrm>
              <a:custGeom>
                <a:avLst/>
                <a:gdLst>
                  <a:gd name="T0" fmla="*/ 6 w 6"/>
                  <a:gd name="T1" fmla="*/ 6 h 9"/>
                  <a:gd name="T2" fmla="*/ 4 w 6"/>
                  <a:gd name="T3" fmla="*/ 9 h 9"/>
                  <a:gd name="T4" fmla="*/ 1 w 6"/>
                  <a:gd name="T5" fmla="*/ 7 h 9"/>
                  <a:gd name="T6" fmla="*/ 5 w 6"/>
                  <a:gd name="T7" fmla="*/ 0 h 9"/>
                  <a:gd name="T8" fmla="*/ 0 w 6"/>
                  <a:gd name="T9" fmla="*/ 1 h 9"/>
                  <a:gd name="T10" fmla="*/ 6 w 6"/>
                  <a:gd name="T11" fmla="*/ 6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6" y="6"/>
                    </a:moveTo>
                    <a:lnTo>
                      <a:pt x="4" y="9"/>
                    </a:lnTo>
                    <a:lnTo>
                      <a:pt x="1" y="7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18" name="Rectangle 4128"/>
              <p:cNvSpPr>
                <a:spLocks noChangeArrowheads="1"/>
              </p:cNvSpPr>
              <p:nvPr/>
            </p:nvSpPr>
            <p:spPr bwMode="auto">
              <a:xfrm>
                <a:off x="2296" y="2073"/>
                <a:ext cx="14" cy="8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19" name="Freeform 4129"/>
              <p:cNvSpPr>
                <a:spLocks/>
              </p:cNvSpPr>
              <p:nvPr/>
            </p:nvSpPr>
            <p:spPr bwMode="auto">
              <a:xfrm>
                <a:off x="2308" y="2073"/>
                <a:ext cx="4" cy="8"/>
              </a:xfrm>
              <a:custGeom>
                <a:avLst/>
                <a:gdLst>
                  <a:gd name="T0" fmla="*/ 4 w 4"/>
                  <a:gd name="T1" fmla="*/ 1 h 8"/>
                  <a:gd name="T2" fmla="*/ 3 w 4"/>
                  <a:gd name="T3" fmla="*/ 0 h 8"/>
                  <a:gd name="T4" fmla="*/ 2 w 4"/>
                  <a:gd name="T5" fmla="*/ 0 h 8"/>
                  <a:gd name="T6" fmla="*/ 2 w 4"/>
                  <a:gd name="T7" fmla="*/ 8 h 8"/>
                  <a:gd name="T8" fmla="*/ 0 w 4"/>
                  <a:gd name="T9" fmla="*/ 8 h 8"/>
                  <a:gd name="T10" fmla="*/ 4 w 4"/>
                  <a:gd name="T11" fmla="*/ 1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1"/>
                    </a:moveTo>
                    <a:lnTo>
                      <a:pt x="3" y="0"/>
                    </a:lnTo>
                    <a:lnTo>
                      <a:pt x="2" y="0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20" name="Freeform 4130"/>
              <p:cNvSpPr>
                <a:spLocks/>
              </p:cNvSpPr>
              <p:nvPr/>
            </p:nvSpPr>
            <p:spPr bwMode="auto">
              <a:xfrm>
                <a:off x="2288" y="2076"/>
                <a:ext cx="12" cy="24"/>
              </a:xfrm>
              <a:custGeom>
                <a:avLst/>
                <a:gdLst>
                  <a:gd name="T0" fmla="*/ 12 w 12"/>
                  <a:gd name="T1" fmla="*/ 1 h 24"/>
                  <a:gd name="T2" fmla="*/ 4 w 12"/>
                  <a:gd name="T3" fmla="*/ 0 h 24"/>
                  <a:gd name="T4" fmla="*/ 0 w 12"/>
                  <a:gd name="T5" fmla="*/ 23 h 24"/>
                  <a:gd name="T6" fmla="*/ 8 w 12"/>
                  <a:gd name="T7" fmla="*/ 24 h 24"/>
                  <a:gd name="T8" fmla="*/ 12 w 12"/>
                  <a:gd name="T9" fmla="*/ 1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24"/>
                  <a:gd name="T17" fmla="*/ 12 w 1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24">
                    <a:moveTo>
                      <a:pt x="12" y="1"/>
                    </a:moveTo>
                    <a:lnTo>
                      <a:pt x="4" y="0"/>
                    </a:lnTo>
                    <a:lnTo>
                      <a:pt x="0" y="23"/>
                    </a:lnTo>
                    <a:lnTo>
                      <a:pt x="8" y="24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21" name="Freeform 4131"/>
              <p:cNvSpPr>
                <a:spLocks/>
              </p:cNvSpPr>
              <p:nvPr/>
            </p:nvSpPr>
            <p:spPr bwMode="auto">
              <a:xfrm>
                <a:off x="2292" y="2073"/>
                <a:ext cx="8" cy="8"/>
              </a:xfrm>
              <a:custGeom>
                <a:avLst/>
                <a:gdLst>
                  <a:gd name="T0" fmla="*/ 4 w 8"/>
                  <a:gd name="T1" fmla="*/ 0 h 8"/>
                  <a:gd name="T2" fmla="*/ 1 w 8"/>
                  <a:gd name="T3" fmla="*/ 0 h 8"/>
                  <a:gd name="T4" fmla="*/ 0 w 8"/>
                  <a:gd name="T5" fmla="*/ 3 h 8"/>
                  <a:gd name="T6" fmla="*/ 8 w 8"/>
                  <a:gd name="T7" fmla="*/ 4 h 8"/>
                  <a:gd name="T8" fmla="*/ 4 w 8"/>
                  <a:gd name="T9" fmla="*/ 8 h 8"/>
                  <a:gd name="T10" fmla="*/ 4 w 8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4" y="0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22" name="Freeform 4132"/>
              <p:cNvSpPr>
                <a:spLocks/>
              </p:cNvSpPr>
              <p:nvPr/>
            </p:nvSpPr>
            <p:spPr bwMode="auto">
              <a:xfrm>
                <a:off x="2247" y="2088"/>
                <a:ext cx="45" cy="16"/>
              </a:xfrm>
              <a:custGeom>
                <a:avLst/>
                <a:gdLst>
                  <a:gd name="T0" fmla="*/ 45 w 45"/>
                  <a:gd name="T1" fmla="*/ 16 h 16"/>
                  <a:gd name="T2" fmla="*/ 26 w 45"/>
                  <a:gd name="T3" fmla="*/ 15 h 16"/>
                  <a:gd name="T4" fmla="*/ 10 w 45"/>
                  <a:gd name="T5" fmla="*/ 12 h 16"/>
                  <a:gd name="T6" fmla="*/ 0 w 45"/>
                  <a:gd name="T7" fmla="*/ 7 h 16"/>
                  <a:gd name="T8" fmla="*/ 4 w 45"/>
                  <a:gd name="T9" fmla="*/ 0 h 16"/>
                  <a:gd name="T10" fmla="*/ 13 w 45"/>
                  <a:gd name="T11" fmla="*/ 5 h 16"/>
                  <a:gd name="T12" fmla="*/ 26 w 45"/>
                  <a:gd name="T13" fmla="*/ 8 h 16"/>
                  <a:gd name="T14" fmla="*/ 45 w 45"/>
                  <a:gd name="T15" fmla="*/ 9 h 16"/>
                  <a:gd name="T16" fmla="*/ 45 w 45"/>
                  <a:gd name="T17" fmla="*/ 16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5"/>
                  <a:gd name="T28" fmla="*/ 0 h 16"/>
                  <a:gd name="T29" fmla="*/ 45 w 45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5" h="16">
                    <a:moveTo>
                      <a:pt x="45" y="16"/>
                    </a:moveTo>
                    <a:lnTo>
                      <a:pt x="26" y="15"/>
                    </a:lnTo>
                    <a:lnTo>
                      <a:pt x="10" y="12"/>
                    </a:lnTo>
                    <a:lnTo>
                      <a:pt x="0" y="7"/>
                    </a:lnTo>
                    <a:lnTo>
                      <a:pt x="4" y="0"/>
                    </a:lnTo>
                    <a:lnTo>
                      <a:pt x="13" y="5"/>
                    </a:lnTo>
                    <a:lnTo>
                      <a:pt x="26" y="8"/>
                    </a:lnTo>
                    <a:lnTo>
                      <a:pt x="45" y="9"/>
                    </a:lnTo>
                    <a:lnTo>
                      <a:pt x="45" y="1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23" name="Freeform 4133"/>
              <p:cNvSpPr>
                <a:spLocks/>
              </p:cNvSpPr>
              <p:nvPr/>
            </p:nvSpPr>
            <p:spPr bwMode="auto">
              <a:xfrm>
                <a:off x="2288" y="2097"/>
                <a:ext cx="8" cy="7"/>
              </a:xfrm>
              <a:custGeom>
                <a:avLst/>
                <a:gdLst>
                  <a:gd name="T0" fmla="*/ 8 w 8"/>
                  <a:gd name="T1" fmla="*/ 3 h 7"/>
                  <a:gd name="T2" fmla="*/ 7 w 8"/>
                  <a:gd name="T3" fmla="*/ 7 h 7"/>
                  <a:gd name="T4" fmla="*/ 4 w 8"/>
                  <a:gd name="T5" fmla="*/ 7 h 7"/>
                  <a:gd name="T6" fmla="*/ 4 w 8"/>
                  <a:gd name="T7" fmla="*/ 0 h 7"/>
                  <a:gd name="T8" fmla="*/ 0 w 8"/>
                  <a:gd name="T9" fmla="*/ 2 h 7"/>
                  <a:gd name="T10" fmla="*/ 8 w 8"/>
                  <a:gd name="T11" fmla="*/ 3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8" y="3"/>
                    </a:moveTo>
                    <a:lnTo>
                      <a:pt x="7" y="7"/>
                    </a:lnTo>
                    <a:lnTo>
                      <a:pt x="4" y="7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24" name="Freeform 4134"/>
              <p:cNvSpPr>
                <a:spLocks/>
              </p:cNvSpPr>
              <p:nvPr/>
            </p:nvSpPr>
            <p:spPr bwMode="auto">
              <a:xfrm>
                <a:off x="2240" y="2071"/>
                <a:ext cx="12" cy="23"/>
              </a:xfrm>
              <a:custGeom>
                <a:avLst/>
                <a:gdLst>
                  <a:gd name="T0" fmla="*/ 6 w 12"/>
                  <a:gd name="T1" fmla="*/ 23 h 23"/>
                  <a:gd name="T2" fmla="*/ 1 w 12"/>
                  <a:gd name="T3" fmla="*/ 16 h 23"/>
                  <a:gd name="T4" fmla="*/ 0 w 12"/>
                  <a:gd name="T5" fmla="*/ 9 h 23"/>
                  <a:gd name="T6" fmla="*/ 2 w 12"/>
                  <a:gd name="T7" fmla="*/ 4 h 23"/>
                  <a:gd name="T8" fmla="*/ 5 w 12"/>
                  <a:gd name="T9" fmla="*/ 0 h 23"/>
                  <a:gd name="T10" fmla="*/ 10 w 12"/>
                  <a:gd name="T11" fmla="*/ 6 h 23"/>
                  <a:gd name="T12" fmla="*/ 8 w 12"/>
                  <a:gd name="T13" fmla="*/ 9 h 23"/>
                  <a:gd name="T14" fmla="*/ 7 w 12"/>
                  <a:gd name="T15" fmla="*/ 9 h 23"/>
                  <a:gd name="T16" fmla="*/ 8 w 12"/>
                  <a:gd name="T17" fmla="*/ 12 h 23"/>
                  <a:gd name="T18" fmla="*/ 12 w 12"/>
                  <a:gd name="T19" fmla="*/ 18 h 23"/>
                  <a:gd name="T20" fmla="*/ 6 w 12"/>
                  <a:gd name="T21" fmla="*/ 23 h 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2"/>
                  <a:gd name="T34" fmla="*/ 0 h 23"/>
                  <a:gd name="T35" fmla="*/ 12 w 12"/>
                  <a:gd name="T36" fmla="*/ 23 h 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2" h="23">
                    <a:moveTo>
                      <a:pt x="6" y="23"/>
                    </a:moveTo>
                    <a:lnTo>
                      <a:pt x="1" y="16"/>
                    </a:lnTo>
                    <a:lnTo>
                      <a:pt x="0" y="9"/>
                    </a:lnTo>
                    <a:lnTo>
                      <a:pt x="2" y="4"/>
                    </a:lnTo>
                    <a:lnTo>
                      <a:pt x="5" y="0"/>
                    </a:lnTo>
                    <a:lnTo>
                      <a:pt x="10" y="6"/>
                    </a:lnTo>
                    <a:lnTo>
                      <a:pt x="8" y="9"/>
                    </a:lnTo>
                    <a:lnTo>
                      <a:pt x="7" y="9"/>
                    </a:lnTo>
                    <a:lnTo>
                      <a:pt x="8" y="12"/>
                    </a:lnTo>
                    <a:lnTo>
                      <a:pt x="12" y="18"/>
                    </a:lnTo>
                    <a:lnTo>
                      <a:pt x="6" y="2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25" name="Freeform 4135"/>
              <p:cNvSpPr>
                <a:spLocks/>
              </p:cNvSpPr>
              <p:nvPr/>
            </p:nvSpPr>
            <p:spPr bwMode="auto">
              <a:xfrm>
                <a:off x="2246" y="2088"/>
                <a:ext cx="6" cy="7"/>
              </a:xfrm>
              <a:custGeom>
                <a:avLst/>
                <a:gdLst>
                  <a:gd name="T0" fmla="*/ 1 w 6"/>
                  <a:gd name="T1" fmla="*/ 7 h 7"/>
                  <a:gd name="T2" fmla="*/ 0 w 6"/>
                  <a:gd name="T3" fmla="*/ 6 h 7"/>
                  <a:gd name="T4" fmla="*/ 6 w 6"/>
                  <a:gd name="T5" fmla="*/ 1 h 7"/>
                  <a:gd name="T6" fmla="*/ 5 w 6"/>
                  <a:gd name="T7" fmla="*/ 0 h 7"/>
                  <a:gd name="T8" fmla="*/ 1 w 6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"/>
                  <a:gd name="T17" fmla="*/ 6 w 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">
                    <a:moveTo>
                      <a:pt x="1" y="7"/>
                    </a:moveTo>
                    <a:lnTo>
                      <a:pt x="0" y="6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26" name="Freeform 4136"/>
              <p:cNvSpPr>
                <a:spLocks/>
              </p:cNvSpPr>
              <p:nvPr/>
            </p:nvSpPr>
            <p:spPr bwMode="auto">
              <a:xfrm>
                <a:off x="2246" y="2059"/>
                <a:ext cx="27" cy="19"/>
              </a:xfrm>
              <a:custGeom>
                <a:avLst/>
                <a:gdLst>
                  <a:gd name="T0" fmla="*/ 0 w 27"/>
                  <a:gd name="T1" fmla="*/ 12 h 19"/>
                  <a:gd name="T2" fmla="*/ 23 w 27"/>
                  <a:gd name="T3" fmla="*/ 0 h 19"/>
                  <a:gd name="T4" fmla="*/ 27 w 27"/>
                  <a:gd name="T5" fmla="*/ 7 h 19"/>
                  <a:gd name="T6" fmla="*/ 4 w 27"/>
                  <a:gd name="T7" fmla="*/ 19 h 19"/>
                  <a:gd name="T8" fmla="*/ 0 w 27"/>
                  <a:gd name="T9" fmla="*/ 12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19"/>
                  <a:gd name="T17" fmla="*/ 27 w 27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19">
                    <a:moveTo>
                      <a:pt x="0" y="12"/>
                    </a:moveTo>
                    <a:lnTo>
                      <a:pt x="23" y="0"/>
                    </a:lnTo>
                    <a:lnTo>
                      <a:pt x="27" y="7"/>
                    </a:lnTo>
                    <a:lnTo>
                      <a:pt x="4" y="19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27" name="Freeform 4137"/>
              <p:cNvSpPr>
                <a:spLocks/>
              </p:cNvSpPr>
              <p:nvPr/>
            </p:nvSpPr>
            <p:spPr bwMode="auto">
              <a:xfrm>
                <a:off x="2245" y="2071"/>
                <a:ext cx="5" cy="7"/>
              </a:xfrm>
              <a:custGeom>
                <a:avLst/>
                <a:gdLst>
                  <a:gd name="T0" fmla="*/ 0 w 5"/>
                  <a:gd name="T1" fmla="*/ 0 h 7"/>
                  <a:gd name="T2" fmla="*/ 1 w 5"/>
                  <a:gd name="T3" fmla="*/ 0 h 7"/>
                  <a:gd name="T4" fmla="*/ 5 w 5"/>
                  <a:gd name="T5" fmla="*/ 7 h 7"/>
                  <a:gd name="T6" fmla="*/ 5 w 5"/>
                  <a:gd name="T7" fmla="*/ 6 h 7"/>
                  <a:gd name="T8" fmla="*/ 0 w 5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7"/>
                  <a:gd name="T17" fmla="*/ 5 w 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7">
                    <a:moveTo>
                      <a:pt x="0" y="0"/>
                    </a:moveTo>
                    <a:lnTo>
                      <a:pt x="1" y="0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28" name="Freeform 4138"/>
              <p:cNvSpPr>
                <a:spLocks/>
              </p:cNvSpPr>
              <p:nvPr/>
            </p:nvSpPr>
            <p:spPr bwMode="auto">
              <a:xfrm>
                <a:off x="2247" y="2006"/>
                <a:ext cx="27" cy="58"/>
              </a:xfrm>
              <a:custGeom>
                <a:avLst/>
                <a:gdLst>
                  <a:gd name="T0" fmla="*/ 20 w 27"/>
                  <a:gd name="T1" fmla="*/ 58 h 58"/>
                  <a:gd name="T2" fmla="*/ 27 w 27"/>
                  <a:gd name="T3" fmla="*/ 55 h 58"/>
                  <a:gd name="T4" fmla="*/ 7 w 27"/>
                  <a:gd name="T5" fmla="*/ 0 h 58"/>
                  <a:gd name="T6" fmla="*/ 0 w 27"/>
                  <a:gd name="T7" fmla="*/ 3 h 58"/>
                  <a:gd name="T8" fmla="*/ 20 w 27"/>
                  <a:gd name="T9" fmla="*/ 58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58"/>
                  <a:gd name="T17" fmla="*/ 27 w 27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58">
                    <a:moveTo>
                      <a:pt x="20" y="58"/>
                    </a:moveTo>
                    <a:lnTo>
                      <a:pt x="27" y="55"/>
                    </a:lnTo>
                    <a:lnTo>
                      <a:pt x="7" y="0"/>
                    </a:lnTo>
                    <a:lnTo>
                      <a:pt x="0" y="3"/>
                    </a:lnTo>
                    <a:lnTo>
                      <a:pt x="20" y="5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29" name="Freeform 4139"/>
              <p:cNvSpPr>
                <a:spLocks/>
              </p:cNvSpPr>
              <p:nvPr/>
            </p:nvSpPr>
            <p:spPr bwMode="auto">
              <a:xfrm>
                <a:off x="2267" y="2059"/>
                <a:ext cx="8" cy="7"/>
              </a:xfrm>
              <a:custGeom>
                <a:avLst/>
                <a:gdLst>
                  <a:gd name="T0" fmla="*/ 6 w 8"/>
                  <a:gd name="T1" fmla="*/ 7 h 7"/>
                  <a:gd name="T2" fmla="*/ 8 w 8"/>
                  <a:gd name="T3" fmla="*/ 6 h 7"/>
                  <a:gd name="T4" fmla="*/ 7 w 8"/>
                  <a:gd name="T5" fmla="*/ 2 h 7"/>
                  <a:gd name="T6" fmla="*/ 0 w 8"/>
                  <a:gd name="T7" fmla="*/ 5 h 7"/>
                  <a:gd name="T8" fmla="*/ 2 w 8"/>
                  <a:gd name="T9" fmla="*/ 0 h 7"/>
                  <a:gd name="T10" fmla="*/ 6 w 8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6" y="7"/>
                    </a:moveTo>
                    <a:lnTo>
                      <a:pt x="8" y="6"/>
                    </a:lnTo>
                    <a:lnTo>
                      <a:pt x="7" y="2"/>
                    </a:lnTo>
                    <a:lnTo>
                      <a:pt x="0" y="5"/>
                    </a:lnTo>
                    <a:lnTo>
                      <a:pt x="2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30" name="Freeform 4140"/>
              <p:cNvSpPr>
                <a:spLocks/>
              </p:cNvSpPr>
              <p:nvPr/>
            </p:nvSpPr>
            <p:spPr bwMode="auto">
              <a:xfrm>
                <a:off x="2213" y="1994"/>
                <a:ext cx="38" cy="17"/>
              </a:xfrm>
              <a:custGeom>
                <a:avLst/>
                <a:gdLst>
                  <a:gd name="T0" fmla="*/ 38 w 38"/>
                  <a:gd name="T1" fmla="*/ 17 h 17"/>
                  <a:gd name="T2" fmla="*/ 19 w 38"/>
                  <a:gd name="T3" fmla="*/ 17 h 17"/>
                  <a:gd name="T4" fmla="*/ 7 w 38"/>
                  <a:gd name="T5" fmla="*/ 13 h 17"/>
                  <a:gd name="T6" fmla="*/ 1 w 38"/>
                  <a:gd name="T7" fmla="*/ 8 h 17"/>
                  <a:gd name="T8" fmla="*/ 0 w 38"/>
                  <a:gd name="T9" fmla="*/ 2 h 17"/>
                  <a:gd name="T10" fmla="*/ 7 w 38"/>
                  <a:gd name="T11" fmla="*/ 0 h 17"/>
                  <a:gd name="T12" fmla="*/ 8 w 38"/>
                  <a:gd name="T13" fmla="*/ 5 h 17"/>
                  <a:gd name="T14" fmla="*/ 11 w 38"/>
                  <a:gd name="T15" fmla="*/ 6 h 17"/>
                  <a:gd name="T16" fmla="*/ 21 w 38"/>
                  <a:gd name="T17" fmla="*/ 10 h 17"/>
                  <a:gd name="T18" fmla="*/ 38 w 38"/>
                  <a:gd name="T19" fmla="*/ 10 h 17"/>
                  <a:gd name="T20" fmla="*/ 38 w 38"/>
                  <a:gd name="T21" fmla="*/ 17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8"/>
                  <a:gd name="T34" fmla="*/ 0 h 17"/>
                  <a:gd name="T35" fmla="*/ 38 w 38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8" h="17">
                    <a:moveTo>
                      <a:pt x="38" y="17"/>
                    </a:moveTo>
                    <a:lnTo>
                      <a:pt x="19" y="17"/>
                    </a:lnTo>
                    <a:lnTo>
                      <a:pt x="7" y="13"/>
                    </a:lnTo>
                    <a:lnTo>
                      <a:pt x="1" y="8"/>
                    </a:lnTo>
                    <a:lnTo>
                      <a:pt x="0" y="2"/>
                    </a:lnTo>
                    <a:lnTo>
                      <a:pt x="7" y="0"/>
                    </a:lnTo>
                    <a:lnTo>
                      <a:pt x="8" y="5"/>
                    </a:lnTo>
                    <a:lnTo>
                      <a:pt x="11" y="6"/>
                    </a:lnTo>
                    <a:lnTo>
                      <a:pt x="21" y="10"/>
                    </a:lnTo>
                    <a:lnTo>
                      <a:pt x="38" y="10"/>
                    </a:lnTo>
                    <a:lnTo>
                      <a:pt x="38" y="1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31" name="Freeform 4141"/>
              <p:cNvSpPr>
                <a:spLocks/>
              </p:cNvSpPr>
              <p:nvPr/>
            </p:nvSpPr>
            <p:spPr bwMode="auto">
              <a:xfrm>
                <a:off x="2247" y="2004"/>
                <a:ext cx="7" cy="7"/>
              </a:xfrm>
              <a:custGeom>
                <a:avLst/>
                <a:gdLst>
                  <a:gd name="T0" fmla="*/ 7 w 7"/>
                  <a:gd name="T1" fmla="*/ 2 h 7"/>
                  <a:gd name="T2" fmla="*/ 6 w 7"/>
                  <a:gd name="T3" fmla="*/ 0 h 7"/>
                  <a:gd name="T4" fmla="*/ 4 w 7"/>
                  <a:gd name="T5" fmla="*/ 0 h 7"/>
                  <a:gd name="T6" fmla="*/ 4 w 7"/>
                  <a:gd name="T7" fmla="*/ 7 h 7"/>
                  <a:gd name="T8" fmla="*/ 0 w 7"/>
                  <a:gd name="T9" fmla="*/ 5 h 7"/>
                  <a:gd name="T10" fmla="*/ 7 w 7"/>
                  <a:gd name="T11" fmla="*/ 2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7" y="2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32" name="Freeform 4142"/>
              <p:cNvSpPr>
                <a:spLocks/>
              </p:cNvSpPr>
              <p:nvPr/>
            </p:nvSpPr>
            <p:spPr bwMode="auto">
              <a:xfrm>
                <a:off x="2213" y="1965"/>
                <a:ext cx="12" cy="31"/>
              </a:xfrm>
              <a:custGeom>
                <a:avLst/>
                <a:gdLst>
                  <a:gd name="T0" fmla="*/ 0 w 12"/>
                  <a:gd name="T1" fmla="*/ 29 h 31"/>
                  <a:gd name="T2" fmla="*/ 5 w 12"/>
                  <a:gd name="T3" fmla="*/ 0 h 31"/>
                  <a:gd name="T4" fmla="*/ 12 w 12"/>
                  <a:gd name="T5" fmla="*/ 2 h 31"/>
                  <a:gd name="T6" fmla="*/ 7 w 12"/>
                  <a:gd name="T7" fmla="*/ 31 h 31"/>
                  <a:gd name="T8" fmla="*/ 0 w 12"/>
                  <a:gd name="T9" fmla="*/ 2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31"/>
                  <a:gd name="T17" fmla="*/ 12 w 12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31">
                    <a:moveTo>
                      <a:pt x="0" y="29"/>
                    </a:moveTo>
                    <a:lnTo>
                      <a:pt x="5" y="0"/>
                    </a:lnTo>
                    <a:lnTo>
                      <a:pt x="12" y="2"/>
                    </a:lnTo>
                    <a:lnTo>
                      <a:pt x="7" y="31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33" name="Freeform 4143"/>
              <p:cNvSpPr>
                <a:spLocks/>
              </p:cNvSpPr>
              <p:nvPr/>
            </p:nvSpPr>
            <p:spPr bwMode="auto">
              <a:xfrm>
                <a:off x="2213" y="1994"/>
                <a:ext cx="7" cy="2"/>
              </a:xfrm>
              <a:custGeom>
                <a:avLst/>
                <a:gdLst>
                  <a:gd name="T0" fmla="*/ 0 w 7"/>
                  <a:gd name="T1" fmla="*/ 2 h 2"/>
                  <a:gd name="T2" fmla="*/ 0 w 7"/>
                  <a:gd name="T3" fmla="*/ 1 h 2"/>
                  <a:gd name="T4" fmla="*/ 0 w 7"/>
                  <a:gd name="T5" fmla="*/ 0 h 2"/>
                  <a:gd name="T6" fmla="*/ 7 w 7"/>
                  <a:gd name="T7" fmla="*/ 2 h 2"/>
                  <a:gd name="T8" fmla="*/ 7 w 7"/>
                  <a:gd name="T9" fmla="*/ 0 h 2"/>
                  <a:gd name="T10" fmla="*/ 0 w 7"/>
                  <a:gd name="T11" fmla="*/ 2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2"/>
                  <a:gd name="T20" fmla="*/ 7 w 7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34" name="Rectangle 4144"/>
              <p:cNvSpPr>
                <a:spLocks noChangeArrowheads="1"/>
              </p:cNvSpPr>
              <p:nvPr/>
            </p:nvSpPr>
            <p:spPr bwMode="auto">
              <a:xfrm>
                <a:off x="2202" y="1962"/>
                <a:ext cx="20" cy="8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35" name="Freeform 4145"/>
              <p:cNvSpPr>
                <a:spLocks/>
              </p:cNvSpPr>
              <p:nvPr/>
            </p:nvSpPr>
            <p:spPr bwMode="auto">
              <a:xfrm>
                <a:off x="2218" y="1962"/>
                <a:ext cx="8" cy="8"/>
              </a:xfrm>
              <a:custGeom>
                <a:avLst/>
                <a:gdLst>
                  <a:gd name="T0" fmla="*/ 7 w 8"/>
                  <a:gd name="T1" fmla="*/ 5 h 8"/>
                  <a:gd name="T2" fmla="*/ 8 w 8"/>
                  <a:gd name="T3" fmla="*/ 0 h 8"/>
                  <a:gd name="T4" fmla="*/ 4 w 8"/>
                  <a:gd name="T5" fmla="*/ 0 h 8"/>
                  <a:gd name="T6" fmla="*/ 4 w 8"/>
                  <a:gd name="T7" fmla="*/ 8 h 8"/>
                  <a:gd name="T8" fmla="*/ 0 w 8"/>
                  <a:gd name="T9" fmla="*/ 3 h 8"/>
                  <a:gd name="T10" fmla="*/ 7 w 8"/>
                  <a:gd name="T11" fmla="*/ 5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7" y="5"/>
                    </a:moveTo>
                    <a:lnTo>
                      <a:pt x="8" y="0"/>
                    </a:lnTo>
                    <a:lnTo>
                      <a:pt x="4" y="0"/>
                    </a:lnTo>
                    <a:lnTo>
                      <a:pt x="4" y="8"/>
                    </a:lnTo>
                    <a:lnTo>
                      <a:pt x="0" y="3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36" name="Freeform 4146"/>
              <p:cNvSpPr>
                <a:spLocks/>
              </p:cNvSpPr>
              <p:nvPr/>
            </p:nvSpPr>
            <p:spPr bwMode="auto">
              <a:xfrm>
                <a:off x="2176" y="1938"/>
                <a:ext cx="28" cy="31"/>
              </a:xfrm>
              <a:custGeom>
                <a:avLst/>
                <a:gdLst>
                  <a:gd name="T0" fmla="*/ 23 w 28"/>
                  <a:gd name="T1" fmla="*/ 31 h 31"/>
                  <a:gd name="T2" fmla="*/ 28 w 28"/>
                  <a:gd name="T3" fmla="*/ 25 h 31"/>
                  <a:gd name="T4" fmla="*/ 5 w 28"/>
                  <a:gd name="T5" fmla="*/ 0 h 31"/>
                  <a:gd name="T6" fmla="*/ 0 w 28"/>
                  <a:gd name="T7" fmla="*/ 6 h 31"/>
                  <a:gd name="T8" fmla="*/ 23 w 28"/>
                  <a:gd name="T9" fmla="*/ 31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31"/>
                  <a:gd name="T17" fmla="*/ 28 w 28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31">
                    <a:moveTo>
                      <a:pt x="23" y="31"/>
                    </a:moveTo>
                    <a:lnTo>
                      <a:pt x="28" y="25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23" y="3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37" name="Freeform 4147"/>
              <p:cNvSpPr>
                <a:spLocks/>
              </p:cNvSpPr>
              <p:nvPr/>
            </p:nvSpPr>
            <p:spPr bwMode="auto">
              <a:xfrm>
                <a:off x="2199" y="1962"/>
                <a:ext cx="5" cy="8"/>
              </a:xfrm>
              <a:custGeom>
                <a:avLst/>
                <a:gdLst>
                  <a:gd name="T0" fmla="*/ 3 w 5"/>
                  <a:gd name="T1" fmla="*/ 8 h 8"/>
                  <a:gd name="T2" fmla="*/ 1 w 5"/>
                  <a:gd name="T3" fmla="*/ 8 h 8"/>
                  <a:gd name="T4" fmla="*/ 0 w 5"/>
                  <a:gd name="T5" fmla="*/ 7 h 8"/>
                  <a:gd name="T6" fmla="*/ 5 w 5"/>
                  <a:gd name="T7" fmla="*/ 1 h 8"/>
                  <a:gd name="T8" fmla="*/ 3 w 5"/>
                  <a:gd name="T9" fmla="*/ 0 h 8"/>
                  <a:gd name="T10" fmla="*/ 3 w 5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8"/>
                  <a:gd name="T20" fmla="*/ 5 w 5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8">
                    <a:moveTo>
                      <a:pt x="3" y="8"/>
                    </a:moveTo>
                    <a:lnTo>
                      <a:pt x="1" y="8"/>
                    </a:lnTo>
                    <a:lnTo>
                      <a:pt x="0" y="7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3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38" name="Freeform 4148"/>
              <p:cNvSpPr>
                <a:spLocks/>
              </p:cNvSpPr>
              <p:nvPr/>
            </p:nvSpPr>
            <p:spPr bwMode="auto">
              <a:xfrm>
                <a:off x="2150" y="1936"/>
                <a:ext cx="29" cy="14"/>
              </a:xfrm>
              <a:custGeom>
                <a:avLst/>
                <a:gdLst>
                  <a:gd name="T0" fmla="*/ 29 w 29"/>
                  <a:gd name="T1" fmla="*/ 9 h 14"/>
                  <a:gd name="T2" fmla="*/ 20 w 29"/>
                  <a:gd name="T3" fmla="*/ 8 h 14"/>
                  <a:gd name="T4" fmla="*/ 12 w 29"/>
                  <a:gd name="T5" fmla="*/ 9 h 14"/>
                  <a:gd name="T6" fmla="*/ 4 w 29"/>
                  <a:gd name="T7" fmla="*/ 14 h 14"/>
                  <a:gd name="T8" fmla="*/ 0 w 29"/>
                  <a:gd name="T9" fmla="*/ 7 h 14"/>
                  <a:gd name="T10" fmla="*/ 9 w 29"/>
                  <a:gd name="T11" fmla="*/ 2 h 14"/>
                  <a:gd name="T12" fmla="*/ 20 w 29"/>
                  <a:gd name="T13" fmla="*/ 0 h 14"/>
                  <a:gd name="T14" fmla="*/ 29 w 29"/>
                  <a:gd name="T15" fmla="*/ 2 h 14"/>
                  <a:gd name="T16" fmla="*/ 29 w 29"/>
                  <a:gd name="T17" fmla="*/ 9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14"/>
                  <a:gd name="T29" fmla="*/ 29 w 29"/>
                  <a:gd name="T30" fmla="*/ 14 h 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14">
                    <a:moveTo>
                      <a:pt x="29" y="9"/>
                    </a:moveTo>
                    <a:lnTo>
                      <a:pt x="20" y="8"/>
                    </a:lnTo>
                    <a:lnTo>
                      <a:pt x="12" y="9"/>
                    </a:lnTo>
                    <a:lnTo>
                      <a:pt x="4" y="14"/>
                    </a:lnTo>
                    <a:lnTo>
                      <a:pt x="0" y="7"/>
                    </a:lnTo>
                    <a:lnTo>
                      <a:pt x="9" y="2"/>
                    </a:lnTo>
                    <a:lnTo>
                      <a:pt x="20" y="0"/>
                    </a:lnTo>
                    <a:lnTo>
                      <a:pt x="29" y="2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39" name="Freeform 4149"/>
              <p:cNvSpPr>
                <a:spLocks/>
              </p:cNvSpPr>
              <p:nvPr/>
            </p:nvSpPr>
            <p:spPr bwMode="auto">
              <a:xfrm>
                <a:off x="2176" y="1938"/>
                <a:ext cx="5" cy="7"/>
              </a:xfrm>
              <a:custGeom>
                <a:avLst/>
                <a:gdLst>
                  <a:gd name="T0" fmla="*/ 5 w 5"/>
                  <a:gd name="T1" fmla="*/ 0 h 7"/>
                  <a:gd name="T2" fmla="*/ 3 w 5"/>
                  <a:gd name="T3" fmla="*/ 0 h 7"/>
                  <a:gd name="T4" fmla="*/ 3 w 5"/>
                  <a:gd name="T5" fmla="*/ 7 h 7"/>
                  <a:gd name="T6" fmla="*/ 0 w 5"/>
                  <a:gd name="T7" fmla="*/ 6 h 7"/>
                  <a:gd name="T8" fmla="*/ 5 w 5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7"/>
                  <a:gd name="T17" fmla="*/ 5 w 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7">
                    <a:moveTo>
                      <a:pt x="5" y="0"/>
                    </a:moveTo>
                    <a:lnTo>
                      <a:pt x="3" y="0"/>
                    </a:lnTo>
                    <a:lnTo>
                      <a:pt x="3" y="7"/>
                    </a:lnTo>
                    <a:lnTo>
                      <a:pt x="0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40" name="Freeform 4150"/>
              <p:cNvSpPr>
                <a:spLocks/>
              </p:cNvSpPr>
              <p:nvPr/>
            </p:nvSpPr>
            <p:spPr bwMode="auto">
              <a:xfrm>
                <a:off x="2142" y="1944"/>
                <a:ext cx="13" cy="35"/>
              </a:xfrm>
              <a:custGeom>
                <a:avLst/>
                <a:gdLst>
                  <a:gd name="T0" fmla="*/ 13 w 13"/>
                  <a:gd name="T1" fmla="*/ 5 h 35"/>
                  <a:gd name="T2" fmla="*/ 9 w 13"/>
                  <a:gd name="T3" fmla="*/ 8 h 35"/>
                  <a:gd name="T4" fmla="*/ 8 w 13"/>
                  <a:gd name="T5" fmla="*/ 11 h 35"/>
                  <a:gd name="T6" fmla="*/ 8 w 13"/>
                  <a:gd name="T7" fmla="*/ 21 h 35"/>
                  <a:gd name="T8" fmla="*/ 12 w 13"/>
                  <a:gd name="T9" fmla="*/ 33 h 35"/>
                  <a:gd name="T10" fmla="*/ 4 w 13"/>
                  <a:gd name="T11" fmla="*/ 35 h 35"/>
                  <a:gd name="T12" fmla="*/ 0 w 13"/>
                  <a:gd name="T13" fmla="*/ 22 h 35"/>
                  <a:gd name="T14" fmla="*/ 0 w 13"/>
                  <a:gd name="T15" fmla="*/ 11 h 35"/>
                  <a:gd name="T16" fmla="*/ 2 w 13"/>
                  <a:gd name="T17" fmla="*/ 4 h 35"/>
                  <a:gd name="T18" fmla="*/ 7 w 13"/>
                  <a:gd name="T19" fmla="*/ 0 h 35"/>
                  <a:gd name="T20" fmla="*/ 13 w 13"/>
                  <a:gd name="T21" fmla="*/ 5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"/>
                  <a:gd name="T34" fmla="*/ 0 h 35"/>
                  <a:gd name="T35" fmla="*/ 13 w 13"/>
                  <a:gd name="T36" fmla="*/ 35 h 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" h="35">
                    <a:moveTo>
                      <a:pt x="13" y="5"/>
                    </a:moveTo>
                    <a:lnTo>
                      <a:pt x="9" y="8"/>
                    </a:lnTo>
                    <a:lnTo>
                      <a:pt x="8" y="11"/>
                    </a:lnTo>
                    <a:lnTo>
                      <a:pt x="8" y="21"/>
                    </a:lnTo>
                    <a:lnTo>
                      <a:pt x="12" y="33"/>
                    </a:lnTo>
                    <a:lnTo>
                      <a:pt x="4" y="35"/>
                    </a:lnTo>
                    <a:lnTo>
                      <a:pt x="0" y="22"/>
                    </a:lnTo>
                    <a:lnTo>
                      <a:pt x="0" y="11"/>
                    </a:lnTo>
                    <a:lnTo>
                      <a:pt x="2" y="4"/>
                    </a:lnTo>
                    <a:lnTo>
                      <a:pt x="7" y="0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41" name="Freeform 4151"/>
              <p:cNvSpPr>
                <a:spLocks/>
              </p:cNvSpPr>
              <p:nvPr/>
            </p:nvSpPr>
            <p:spPr bwMode="auto">
              <a:xfrm>
                <a:off x="2149" y="1943"/>
                <a:ext cx="6" cy="7"/>
              </a:xfrm>
              <a:custGeom>
                <a:avLst/>
                <a:gdLst>
                  <a:gd name="T0" fmla="*/ 1 w 6"/>
                  <a:gd name="T1" fmla="*/ 0 h 7"/>
                  <a:gd name="T2" fmla="*/ 0 w 6"/>
                  <a:gd name="T3" fmla="*/ 1 h 7"/>
                  <a:gd name="T4" fmla="*/ 6 w 6"/>
                  <a:gd name="T5" fmla="*/ 6 h 7"/>
                  <a:gd name="T6" fmla="*/ 5 w 6"/>
                  <a:gd name="T7" fmla="*/ 7 h 7"/>
                  <a:gd name="T8" fmla="*/ 1 w 6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"/>
                  <a:gd name="T17" fmla="*/ 6 w 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">
                    <a:moveTo>
                      <a:pt x="1" y="0"/>
                    </a:moveTo>
                    <a:lnTo>
                      <a:pt x="0" y="1"/>
                    </a:lnTo>
                    <a:lnTo>
                      <a:pt x="6" y="6"/>
                    </a:lnTo>
                    <a:lnTo>
                      <a:pt x="5" y="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42" name="Rectangle 4152"/>
              <p:cNvSpPr>
                <a:spLocks noChangeArrowheads="1"/>
              </p:cNvSpPr>
              <p:nvPr/>
            </p:nvSpPr>
            <p:spPr bwMode="auto">
              <a:xfrm>
                <a:off x="2137" y="1974"/>
                <a:ext cx="13" cy="8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43" name="Freeform 4153"/>
              <p:cNvSpPr>
                <a:spLocks/>
              </p:cNvSpPr>
              <p:nvPr/>
            </p:nvSpPr>
            <p:spPr bwMode="auto">
              <a:xfrm>
                <a:off x="2146" y="1974"/>
                <a:ext cx="10" cy="8"/>
              </a:xfrm>
              <a:custGeom>
                <a:avLst/>
                <a:gdLst>
                  <a:gd name="T0" fmla="*/ 8 w 10"/>
                  <a:gd name="T1" fmla="*/ 3 h 8"/>
                  <a:gd name="T2" fmla="*/ 10 w 10"/>
                  <a:gd name="T3" fmla="*/ 8 h 8"/>
                  <a:gd name="T4" fmla="*/ 4 w 10"/>
                  <a:gd name="T5" fmla="*/ 8 h 8"/>
                  <a:gd name="T6" fmla="*/ 4 w 10"/>
                  <a:gd name="T7" fmla="*/ 0 h 8"/>
                  <a:gd name="T8" fmla="*/ 0 w 10"/>
                  <a:gd name="T9" fmla="*/ 5 h 8"/>
                  <a:gd name="T10" fmla="*/ 8 w 10"/>
                  <a:gd name="T11" fmla="*/ 3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8"/>
                  <a:gd name="T20" fmla="*/ 10 w 10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8">
                    <a:moveTo>
                      <a:pt x="8" y="3"/>
                    </a:moveTo>
                    <a:lnTo>
                      <a:pt x="10" y="8"/>
                    </a:lnTo>
                    <a:lnTo>
                      <a:pt x="4" y="8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44" name="Freeform 4154"/>
              <p:cNvSpPr>
                <a:spLocks/>
              </p:cNvSpPr>
              <p:nvPr/>
            </p:nvSpPr>
            <p:spPr bwMode="auto">
              <a:xfrm>
                <a:off x="2124" y="1967"/>
                <a:ext cx="15" cy="14"/>
              </a:xfrm>
              <a:custGeom>
                <a:avLst/>
                <a:gdLst>
                  <a:gd name="T0" fmla="*/ 10 w 15"/>
                  <a:gd name="T1" fmla="*/ 14 h 14"/>
                  <a:gd name="T2" fmla="*/ 15 w 15"/>
                  <a:gd name="T3" fmla="*/ 8 h 14"/>
                  <a:gd name="T4" fmla="*/ 5 w 15"/>
                  <a:gd name="T5" fmla="*/ 0 h 14"/>
                  <a:gd name="T6" fmla="*/ 0 w 15"/>
                  <a:gd name="T7" fmla="*/ 6 h 14"/>
                  <a:gd name="T8" fmla="*/ 10 w 15"/>
                  <a:gd name="T9" fmla="*/ 14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4"/>
                  <a:gd name="T17" fmla="*/ 15 w 15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4">
                    <a:moveTo>
                      <a:pt x="10" y="14"/>
                    </a:moveTo>
                    <a:lnTo>
                      <a:pt x="15" y="8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45" name="Freeform 4155"/>
              <p:cNvSpPr>
                <a:spLocks/>
              </p:cNvSpPr>
              <p:nvPr/>
            </p:nvSpPr>
            <p:spPr bwMode="auto">
              <a:xfrm>
                <a:off x="2134" y="1974"/>
                <a:ext cx="5" cy="8"/>
              </a:xfrm>
              <a:custGeom>
                <a:avLst/>
                <a:gdLst>
                  <a:gd name="T0" fmla="*/ 3 w 5"/>
                  <a:gd name="T1" fmla="*/ 8 h 8"/>
                  <a:gd name="T2" fmla="*/ 1 w 5"/>
                  <a:gd name="T3" fmla="*/ 8 h 8"/>
                  <a:gd name="T4" fmla="*/ 0 w 5"/>
                  <a:gd name="T5" fmla="*/ 7 h 8"/>
                  <a:gd name="T6" fmla="*/ 5 w 5"/>
                  <a:gd name="T7" fmla="*/ 1 h 8"/>
                  <a:gd name="T8" fmla="*/ 3 w 5"/>
                  <a:gd name="T9" fmla="*/ 0 h 8"/>
                  <a:gd name="T10" fmla="*/ 3 w 5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8"/>
                  <a:gd name="T20" fmla="*/ 5 w 5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8">
                    <a:moveTo>
                      <a:pt x="3" y="8"/>
                    </a:moveTo>
                    <a:lnTo>
                      <a:pt x="1" y="8"/>
                    </a:lnTo>
                    <a:lnTo>
                      <a:pt x="0" y="7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3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46" name="Freeform 4156"/>
              <p:cNvSpPr>
                <a:spLocks/>
              </p:cNvSpPr>
              <p:nvPr/>
            </p:nvSpPr>
            <p:spPr bwMode="auto">
              <a:xfrm>
                <a:off x="2081" y="1967"/>
                <a:ext cx="47" cy="13"/>
              </a:xfrm>
              <a:custGeom>
                <a:avLst/>
                <a:gdLst>
                  <a:gd name="T0" fmla="*/ 47 w 47"/>
                  <a:gd name="T1" fmla="*/ 7 h 13"/>
                  <a:gd name="T2" fmla="*/ 45 w 47"/>
                  <a:gd name="T3" fmla="*/ 0 h 13"/>
                  <a:gd name="T4" fmla="*/ 0 w 47"/>
                  <a:gd name="T5" fmla="*/ 6 h 13"/>
                  <a:gd name="T6" fmla="*/ 2 w 47"/>
                  <a:gd name="T7" fmla="*/ 13 h 13"/>
                  <a:gd name="T8" fmla="*/ 47 w 47"/>
                  <a:gd name="T9" fmla="*/ 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13"/>
                  <a:gd name="T17" fmla="*/ 47 w 47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13">
                    <a:moveTo>
                      <a:pt x="47" y="7"/>
                    </a:moveTo>
                    <a:lnTo>
                      <a:pt x="45" y="0"/>
                    </a:lnTo>
                    <a:lnTo>
                      <a:pt x="0" y="6"/>
                    </a:lnTo>
                    <a:lnTo>
                      <a:pt x="2" y="13"/>
                    </a:lnTo>
                    <a:lnTo>
                      <a:pt x="47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47" name="Freeform 4157"/>
              <p:cNvSpPr>
                <a:spLocks/>
              </p:cNvSpPr>
              <p:nvPr/>
            </p:nvSpPr>
            <p:spPr bwMode="auto">
              <a:xfrm>
                <a:off x="2124" y="1967"/>
                <a:ext cx="5" cy="7"/>
              </a:xfrm>
              <a:custGeom>
                <a:avLst/>
                <a:gdLst>
                  <a:gd name="T0" fmla="*/ 5 w 5"/>
                  <a:gd name="T1" fmla="*/ 0 h 7"/>
                  <a:gd name="T2" fmla="*/ 2 w 5"/>
                  <a:gd name="T3" fmla="*/ 0 h 7"/>
                  <a:gd name="T4" fmla="*/ 4 w 5"/>
                  <a:gd name="T5" fmla="*/ 7 h 7"/>
                  <a:gd name="T6" fmla="*/ 0 w 5"/>
                  <a:gd name="T7" fmla="*/ 6 h 7"/>
                  <a:gd name="T8" fmla="*/ 5 w 5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7"/>
                  <a:gd name="T17" fmla="*/ 5 w 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7">
                    <a:moveTo>
                      <a:pt x="5" y="0"/>
                    </a:moveTo>
                    <a:lnTo>
                      <a:pt x="2" y="0"/>
                    </a:lnTo>
                    <a:lnTo>
                      <a:pt x="4" y="7"/>
                    </a:lnTo>
                    <a:lnTo>
                      <a:pt x="0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48" name="Rectangle 4158"/>
              <p:cNvSpPr>
                <a:spLocks noChangeArrowheads="1"/>
              </p:cNvSpPr>
              <p:nvPr/>
            </p:nvSpPr>
            <p:spPr bwMode="auto">
              <a:xfrm>
                <a:off x="2056" y="1972"/>
                <a:ext cx="26" cy="8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49" name="Freeform 4159"/>
              <p:cNvSpPr>
                <a:spLocks/>
              </p:cNvSpPr>
              <p:nvPr/>
            </p:nvSpPr>
            <p:spPr bwMode="auto">
              <a:xfrm>
                <a:off x="2081" y="1972"/>
                <a:ext cx="2" cy="8"/>
              </a:xfrm>
              <a:custGeom>
                <a:avLst/>
                <a:gdLst>
                  <a:gd name="T0" fmla="*/ 2 w 2"/>
                  <a:gd name="T1" fmla="*/ 8 h 8"/>
                  <a:gd name="T2" fmla="*/ 1 w 2"/>
                  <a:gd name="T3" fmla="*/ 8 h 8"/>
                  <a:gd name="T4" fmla="*/ 1 w 2"/>
                  <a:gd name="T5" fmla="*/ 0 h 8"/>
                  <a:gd name="T6" fmla="*/ 0 w 2"/>
                  <a:gd name="T7" fmla="*/ 1 h 8"/>
                  <a:gd name="T8" fmla="*/ 2 w 2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8"/>
                  <a:gd name="T17" fmla="*/ 2 w 2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8">
                    <a:moveTo>
                      <a:pt x="2" y="8"/>
                    </a:moveTo>
                    <a:lnTo>
                      <a:pt x="1" y="8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50" name="Freeform 4160"/>
              <p:cNvSpPr>
                <a:spLocks/>
              </p:cNvSpPr>
              <p:nvPr/>
            </p:nvSpPr>
            <p:spPr bwMode="auto">
              <a:xfrm>
                <a:off x="2043" y="1974"/>
                <a:ext cx="16" cy="23"/>
              </a:xfrm>
              <a:custGeom>
                <a:avLst/>
                <a:gdLst>
                  <a:gd name="T0" fmla="*/ 16 w 16"/>
                  <a:gd name="T1" fmla="*/ 4 h 23"/>
                  <a:gd name="T2" fmla="*/ 9 w 16"/>
                  <a:gd name="T3" fmla="*/ 0 h 23"/>
                  <a:gd name="T4" fmla="*/ 0 w 16"/>
                  <a:gd name="T5" fmla="*/ 19 h 23"/>
                  <a:gd name="T6" fmla="*/ 7 w 16"/>
                  <a:gd name="T7" fmla="*/ 23 h 23"/>
                  <a:gd name="T8" fmla="*/ 16 w 16"/>
                  <a:gd name="T9" fmla="*/ 4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3"/>
                  <a:gd name="T17" fmla="*/ 16 w 16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3">
                    <a:moveTo>
                      <a:pt x="16" y="4"/>
                    </a:moveTo>
                    <a:lnTo>
                      <a:pt x="9" y="0"/>
                    </a:lnTo>
                    <a:lnTo>
                      <a:pt x="0" y="19"/>
                    </a:lnTo>
                    <a:lnTo>
                      <a:pt x="7" y="23"/>
                    </a:lnTo>
                    <a:lnTo>
                      <a:pt x="16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51" name="Freeform 4161"/>
              <p:cNvSpPr>
                <a:spLocks/>
              </p:cNvSpPr>
              <p:nvPr/>
            </p:nvSpPr>
            <p:spPr bwMode="auto">
              <a:xfrm>
                <a:off x="2052" y="1972"/>
                <a:ext cx="7" cy="8"/>
              </a:xfrm>
              <a:custGeom>
                <a:avLst/>
                <a:gdLst>
                  <a:gd name="T0" fmla="*/ 4 w 7"/>
                  <a:gd name="T1" fmla="*/ 0 h 8"/>
                  <a:gd name="T2" fmla="*/ 1 w 7"/>
                  <a:gd name="T3" fmla="*/ 0 h 8"/>
                  <a:gd name="T4" fmla="*/ 0 w 7"/>
                  <a:gd name="T5" fmla="*/ 2 h 8"/>
                  <a:gd name="T6" fmla="*/ 7 w 7"/>
                  <a:gd name="T7" fmla="*/ 6 h 8"/>
                  <a:gd name="T8" fmla="*/ 4 w 7"/>
                  <a:gd name="T9" fmla="*/ 8 h 8"/>
                  <a:gd name="T10" fmla="*/ 4 w 7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4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7" y="6"/>
                    </a:lnTo>
                    <a:lnTo>
                      <a:pt x="4" y="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52" name="Freeform 4162"/>
              <p:cNvSpPr>
                <a:spLocks/>
              </p:cNvSpPr>
              <p:nvPr/>
            </p:nvSpPr>
            <p:spPr bwMode="auto">
              <a:xfrm>
                <a:off x="2043" y="1993"/>
                <a:ext cx="18" cy="19"/>
              </a:xfrm>
              <a:custGeom>
                <a:avLst/>
                <a:gdLst>
                  <a:gd name="T0" fmla="*/ 7 w 18"/>
                  <a:gd name="T1" fmla="*/ 0 h 19"/>
                  <a:gd name="T2" fmla="*/ 0 w 18"/>
                  <a:gd name="T3" fmla="*/ 4 h 19"/>
                  <a:gd name="T4" fmla="*/ 11 w 18"/>
                  <a:gd name="T5" fmla="*/ 19 h 19"/>
                  <a:gd name="T6" fmla="*/ 18 w 18"/>
                  <a:gd name="T7" fmla="*/ 15 h 19"/>
                  <a:gd name="T8" fmla="*/ 7 w 18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9"/>
                  <a:gd name="T17" fmla="*/ 18 w 18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9">
                    <a:moveTo>
                      <a:pt x="7" y="0"/>
                    </a:moveTo>
                    <a:lnTo>
                      <a:pt x="0" y="4"/>
                    </a:lnTo>
                    <a:lnTo>
                      <a:pt x="11" y="19"/>
                    </a:lnTo>
                    <a:lnTo>
                      <a:pt x="18" y="1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53" name="Freeform 4163"/>
              <p:cNvSpPr>
                <a:spLocks/>
              </p:cNvSpPr>
              <p:nvPr/>
            </p:nvSpPr>
            <p:spPr bwMode="auto">
              <a:xfrm>
                <a:off x="2042" y="1993"/>
                <a:ext cx="8" cy="4"/>
              </a:xfrm>
              <a:custGeom>
                <a:avLst/>
                <a:gdLst>
                  <a:gd name="T0" fmla="*/ 1 w 8"/>
                  <a:gd name="T1" fmla="*/ 0 h 4"/>
                  <a:gd name="T2" fmla="*/ 0 w 8"/>
                  <a:gd name="T3" fmla="*/ 2 h 4"/>
                  <a:gd name="T4" fmla="*/ 1 w 8"/>
                  <a:gd name="T5" fmla="*/ 4 h 4"/>
                  <a:gd name="T6" fmla="*/ 8 w 8"/>
                  <a:gd name="T7" fmla="*/ 0 h 4"/>
                  <a:gd name="T8" fmla="*/ 8 w 8"/>
                  <a:gd name="T9" fmla="*/ 4 h 4"/>
                  <a:gd name="T10" fmla="*/ 1 w 8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4"/>
                  <a:gd name="T20" fmla="*/ 8 w 8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4">
                    <a:moveTo>
                      <a:pt x="1" y="0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54" name="Freeform 4164"/>
              <p:cNvSpPr>
                <a:spLocks/>
              </p:cNvSpPr>
              <p:nvPr/>
            </p:nvSpPr>
            <p:spPr bwMode="auto">
              <a:xfrm>
                <a:off x="2040" y="2007"/>
                <a:ext cx="19" cy="11"/>
              </a:xfrm>
              <a:custGeom>
                <a:avLst/>
                <a:gdLst>
                  <a:gd name="T0" fmla="*/ 19 w 19"/>
                  <a:gd name="T1" fmla="*/ 7 h 11"/>
                  <a:gd name="T2" fmla="*/ 16 w 19"/>
                  <a:gd name="T3" fmla="*/ 0 h 11"/>
                  <a:gd name="T4" fmla="*/ 0 w 19"/>
                  <a:gd name="T5" fmla="*/ 4 h 11"/>
                  <a:gd name="T6" fmla="*/ 3 w 19"/>
                  <a:gd name="T7" fmla="*/ 11 h 11"/>
                  <a:gd name="T8" fmla="*/ 19 w 19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19" y="7"/>
                    </a:moveTo>
                    <a:lnTo>
                      <a:pt x="16" y="0"/>
                    </a:lnTo>
                    <a:lnTo>
                      <a:pt x="0" y="4"/>
                    </a:lnTo>
                    <a:lnTo>
                      <a:pt x="3" y="11"/>
                    </a:lnTo>
                    <a:lnTo>
                      <a:pt x="19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55" name="Freeform 4165"/>
              <p:cNvSpPr>
                <a:spLocks/>
              </p:cNvSpPr>
              <p:nvPr/>
            </p:nvSpPr>
            <p:spPr bwMode="auto">
              <a:xfrm>
                <a:off x="2054" y="2007"/>
                <a:ext cx="10" cy="7"/>
              </a:xfrm>
              <a:custGeom>
                <a:avLst/>
                <a:gdLst>
                  <a:gd name="T0" fmla="*/ 7 w 10"/>
                  <a:gd name="T1" fmla="*/ 1 h 7"/>
                  <a:gd name="T2" fmla="*/ 10 w 10"/>
                  <a:gd name="T3" fmla="*/ 6 h 7"/>
                  <a:gd name="T4" fmla="*/ 5 w 10"/>
                  <a:gd name="T5" fmla="*/ 7 h 7"/>
                  <a:gd name="T6" fmla="*/ 2 w 10"/>
                  <a:gd name="T7" fmla="*/ 0 h 7"/>
                  <a:gd name="T8" fmla="*/ 0 w 10"/>
                  <a:gd name="T9" fmla="*/ 5 h 7"/>
                  <a:gd name="T10" fmla="*/ 7 w 10"/>
                  <a:gd name="T11" fmla="*/ 1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7"/>
                  <a:gd name="T20" fmla="*/ 10 w 10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7">
                    <a:moveTo>
                      <a:pt x="7" y="1"/>
                    </a:moveTo>
                    <a:lnTo>
                      <a:pt x="10" y="6"/>
                    </a:lnTo>
                    <a:lnTo>
                      <a:pt x="5" y="7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56" name="Freeform 4166"/>
              <p:cNvSpPr>
                <a:spLocks/>
              </p:cNvSpPr>
              <p:nvPr/>
            </p:nvSpPr>
            <p:spPr bwMode="auto">
              <a:xfrm>
                <a:off x="2037" y="2011"/>
                <a:ext cx="6" cy="8"/>
              </a:xfrm>
              <a:custGeom>
                <a:avLst/>
                <a:gdLst>
                  <a:gd name="T0" fmla="*/ 6 w 6"/>
                  <a:gd name="T1" fmla="*/ 7 h 8"/>
                  <a:gd name="T2" fmla="*/ 3 w 6"/>
                  <a:gd name="T3" fmla="*/ 0 h 8"/>
                  <a:gd name="T4" fmla="*/ 0 w 6"/>
                  <a:gd name="T5" fmla="*/ 1 h 8"/>
                  <a:gd name="T6" fmla="*/ 3 w 6"/>
                  <a:gd name="T7" fmla="*/ 8 h 8"/>
                  <a:gd name="T8" fmla="*/ 6 w 6"/>
                  <a:gd name="T9" fmla="*/ 7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8"/>
                  <a:gd name="T17" fmla="*/ 6 w 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8">
                    <a:moveTo>
                      <a:pt x="6" y="7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3" y="8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57" name="Freeform 4167"/>
              <p:cNvSpPr>
                <a:spLocks/>
              </p:cNvSpPr>
              <p:nvPr/>
            </p:nvSpPr>
            <p:spPr bwMode="auto">
              <a:xfrm>
                <a:off x="2040" y="2011"/>
                <a:ext cx="3" cy="7"/>
              </a:xfrm>
              <a:custGeom>
                <a:avLst/>
                <a:gdLst>
                  <a:gd name="T0" fmla="*/ 3 w 3"/>
                  <a:gd name="T1" fmla="*/ 7 h 7"/>
                  <a:gd name="T2" fmla="*/ 0 w 3"/>
                  <a:gd name="T3" fmla="*/ 0 h 7"/>
                  <a:gd name="T4" fmla="*/ 3 w 3"/>
                  <a:gd name="T5" fmla="*/ 7 h 7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7"/>
                  <a:gd name="T11" fmla="*/ 3 w 3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7">
                    <a:moveTo>
                      <a:pt x="3" y="7"/>
                    </a:moveTo>
                    <a:lnTo>
                      <a:pt x="0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58" name="Freeform 4168"/>
              <p:cNvSpPr>
                <a:spLocks/>
              </p:cNvSpPr>
              <p:nvPr/>
            </p:nvSpPr>
            <p:spPr bwMode="auto">
              <a:xfrm>
                <a:off x="2032" y="2012"/>
                <a:ext cx="9" cy="8"/>
              </a:xfrm>
              <a:custGeom>
                <a:avLst/>
                <a:gdLst>
                  <a:gd name="T0" fmla="*/ 9 w 9"/>
                  <a:gd name="T1" fmla="*/ 7 h 8"/>
                  <a:gd name="T2" fmla="*/ 5 w 9"/>
                  <a:gd name="T3" fmla="*/ 0 h 8"/>
                  <a:gd name="T4" fmla="*/ 0 w 9"/>
                  <a:gd name="T5" fmla="*/ 1 h 8"/>
                  <a:gd name="T6" fmla="*/ 4 w 9"/>
                  <a:gd name="T7" fmla="*/ 8 h 8"/>
                  <a:gd name="T8" fmla="*/ 9 w 9"/>
                  <a:gd name="T9" fmla="*/ 7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8"/>
                  <a:gd name="T17" fmla="*/ 9 w 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8">
                    <a:moveTo>
                      <a:pt x="9" y="7"/>
                    </a:moveTo>
                    <a:lnTo>
                      <a:pt x="5" y="0"/>
                    </a:lnTo>
                    <a:lnTo>
                      <a:pt x="0" y="1"/>
                    </a:lnTo>
                    <a:lnTo>
                      <a:pt x="4" y="8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59" name="Freeform 4169"/>
              <p:cNvSpPr>
                <a:spLocks/>
              </p:cNvSpPr>
              <p:nvPr/>
            </p:nvSpPr>
            <p:spPr bwMode="auto">
              <a:xfrm>
                <a:off x="2037" y="2012"/>
                <a:ext cx="4" cy="7"/>
              </a:xfrm>
              <a:custGeom>
                <a:avLst/>
                <a:gdLst>
                  <a:gd name="T0" fmla="*/ 0 w 4"/>
                  <a:gd name="T1" fmla="*/ 0 h 7"/>
                  <a:gd name="T2" fmla="*/ 4 w 4"/>
                  <a:gd name="T3" fmla="*/ 7 h 7"/>
                  <a:gd name="T4" fmla="*/ 3 w 4"/>
                  <a:gd name="T5" fmla="*/ 7 h 7"/>
                  <a:gd name="T6" fmla="*/ 0 w 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7"/>
                  <a:gd name="T14" fmla="*/ 4 w 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7">
                    <a:moveTo>
                      <a:pt x="0" y="0"/>
                    </a:moveTo>
                    <a:lnTo>
                      <a:pt x="4" y="7"/>
                    </a:lnTo>
                    <a:lnTo>
                      <a:pt x="3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60" name="Freeform 4170"/>
              <p:cNvSpPr>
                <a:spLocks/>
              </p:cNvSpPr>
              <p:nvPr/>
            </p:nvSpPr>
            <p:spPr bwMode="auto">
              <a:xfrm>
                <a:off x="2032" y="2013"/>
                <a:ext cx="23" cy="19"/>
              </a:xfrm>
              <a:custGeom>
                <a:avLst/>
                <a:gdLst>
                  <a:gd name="T0" fmla="*/ 4 w 23"/>
                  <a:gd name="T1" fmla="*/ 0 h 19"/>
                  <a:gd name="T2" fmla="*/ 0 w 23"/>
                  <a:gd name="T3" fmla="*/ 7 h 19"/>
                  <a:gd name="T4" fmla="*/ 19 w 23"/>
                  <a:gd name="T5" fmla="*/ 19 h 19"/>
                  <a:gd name="T6" fmla="*/ 23 w 23"/>
                  <a:gd name="T7" fmla="*/ 12 h 19"/>
                  <a:gd name="T8" fmla="*/ 4 w 23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19"/>
                  <a:gd name="T17" fmla="*/ 23 w 23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19">
                    <a:moveTo>
                      <a:pt x="4" y="0"/>
                    </a:moveTo>
                    <a:lnTo>
                      <a:pt x="0" y="7"/>
                    </a:lnTo>
                    <a:lnTo>
                      <a:pt x="19" y="19"/>
                    </a:lnTo>
                    <a:lnTo>
                      <a:pt x="23" y="1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61" name="Freeform 4171"/>
              <p:cNvSpPr>
                <a:spLocks/>
              </p:cNvSpPr>
              <p:nvPr/>
            </p:nvSpPr>
            <p:spPr bwMode="auto">
              <a:xfrm>
                <a:off x="2025" y="2013"/>
                <a:ext cx="11" cy="7"/>
              </a:xfrm>
              <a:custGeom>
                <a:avLst/>
                <a:gdLst>
                  <a:gd name="T0" fmla="*/ 7 w 11"/>
                  <a:gd name="T1" fmla="*/ 0 h 7"/>
                  <a:gd name="T2" fmla="*/ 0 w 11"/>
                  <a:gd name="T3" fmla="*/ 2 h 7"/>
                  <a:gd name="T4" fmla="*/ 7 w 11"/>
                  <a:gd name="T5" fmla="*/ 7 h 7"/>
                  <a:gd name="T6" fmla="*/ 11 w 11"/>
                  <a:gd name="T7" fmla="*/ 0 h 7"/>
                  <a:gd name="T8" fmla="*/ 11 w 11"/>
                  <a:gd name="T9" fmla="*/ 7 h 7"/>
                  <a:gd name="T10" fmla="*/ 7 w 11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7"/>
                  <a:gd name="T20" fmla="*/ 11 w 11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7">
                    <a:moveTo>
                      <a:pt x="7" y="0"/>
                    </a:moveTo>
                    <a:lnTo>
                      <a:pt x="0" y="2"/>
                    </a:lnTo>
                    <a:lnTo>
                      <a:pt x="7" y="7"/>
                    </a:lnTo>
                    <a:lnTo>
                      <a:pt x="11" y="0"/>
                    </a:lnTo>
                    <a:lnTo>
                      <a:pt x="11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62" name="Freeform 4172"/>
              <p:cNvSpPr>
                <a:spLocks/>
              </p:cNvSpPr>
              <p:nvPr/>
            </p:nvSpPr>
            <p:spPr bwMode="auto">
              <a:xfrm>
                <a:off x="2049" y="2027"/>
                <a:ext cx="15" cy="36"/>
              </a:xfrm>
              <a:custGeom>
                <a:avLst/>
                <a:gdLst>
                  <a:gd name="T0" fmla="*/ 8 w 15"/>
                  <a:gd name="T1" fmla="*/ 0 h 36"/>
                  <a:gd name="T2" fmla="*/ 0 w 15"/>
                  <a:gd name="T3" fmla="*/ 2 h 36"/>
                  <a:gd name="T4" fmla="*/ 7 w 15"/>
                  <a:gd name="T5" fmla="*/ 36 h 36"/>
                  <a:gd name="T6" fmla="*/ 15 w 15"/>
                  <a:gd name="T7" fmla="*/ 34 h 36"/>
                  <a:gd name="T8" fmla="*/ 8 w 15"/>
                  <a:gd name="T9" fmla="*/ 0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36"/>
                  <a:gd name="T17" fmla="*/ 15 w 15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36">
                    <a:moveTo>
                      <a:pt x="8" y="0"/>
                    </a:moveTo>
                    <a:lnTo>
                      <a:pt x="0" y="2"/>
                    </a:lnTo>
                    <a:lnTo>
                      <a:pt x="7" y="36"/>
                    </a:lnTo>
                    <a:lnTo>
                      <a:pt x="15" y="3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63" name="Freeform 4173"/>
              <p:cNvSpPr>
                <a:spLocks/>
              </p:cNvSpPr>
              <p:nvPr/>
            </p:nvSpPr>
            <p:spPr bwMode="auto">
              <a:xfrm>
                <a:off x="2049" y="2025"/>
                <a:ext cx="8" cy="7"/>
              </a:xfrm>
              <a:custGeom>
                <a:avLst/>
                <a:gdLst>
                  <a:gd name="T0" fmla="*/ 6 w 8"/>
                  <a:gd name="T1" fmla="*/ 0 h 7"/>
                  <a:gd name="T2" fmla="*/ 8 w 8"/>
                  <a:gd name="T3" fmla="*/ 1 h 7"/>
                  <a:gd name="T4" fmla="*/ 8 w 8"/>
                  <a:gd name="T5" fmla="*/ 2 h 7"/>
                  <a:gd name="T6" fmla="*/ 0 w 8"/>
                  <a:gd name="T7" fmla="*/ 4 h 7"/>
                  <a:gd name="T8" fmla="*/ 2 w 8"/>
                  <a:gd name="T9" fmla="*/ 7 h 7"/>
                  <a:gd name="T10" fmla="*/ 6 w 8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6" y="0"/>
                    </a:moveTo>
                    <a:lnTo>
                      <a:pt x="8" y="1"/>
                    </a:lnTo>
                    <a:lnTo>
                      <a:pt x="8" y="2"/>
                    </a:lnTo>
                    <a:lnTo>
                      <a:pt x="0" y="4"/>
                    </a:lnTo>
                    <a:lnTo>
                      <a:pt x="2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64" name="Freeform 4174"/>
              <p:cNvSpPr>
                <a:spLocks/>
              </p:cNvSpPr>
              <p:nvPr/>
            </p:nvSpPr>
            <p:spPr bwMode="auto">
              <a:xfrm>
                <a:off x="2057" y="2059"/>
                <a:ext cx="15" cy="15"/>
              </a:xfrm>
              <a:custGeom>
                <a:avLst/>
                <a:gdLst>
                  <a:gd name="T0" fmla="*/ 5 w 15"/>
                  <a:gd name="T1" fmla="*/ 0 h 15"/>
                  <a:gd name="T2" fmla="*/ 0 w 15"/>
                  <a:gd name="T3" fmla="*/ 6 h 15"/>
                  <a:gd name="T4" fmla="*/ 10 w 15"/>
                  <a:gd name="T5" fmla="*/ 15 h 15"/>
                  <a:gd name="T6" fmla="*/ 15 w 15"/>
                  <a:gd name="T7" fmla="*/ 9 h 15"/>
                  <a:gd name="T8" fmla="*/ 5 w 15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5"/>
                  <a:gd name="T17" fmla="*/ 15 w 15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5">
                    <a:moveTo>
                      <a:pt x="5" y="0"/>
                    </a:moveTo>
                    <a:lnTo>
                      <a:pt x="0" y="6"/>
                    </a:lnTo>
                    <a:lnTo>
                      <a:pt x="10" y="15"/>
                    </a:lnTo>
                    <a:lnTo>
                      <a:pt x="15" y="9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65" name="Freeform 4175"/>
              <p:cNvSpPr>
                <a:spLocks/>
              </p:cNvSpPr>
              <p:nvPr/>
            </p:nvSpPr>
            <p:spPr bwMode="auto">
              <a:xfrm>
                <a:off x="2056" y="2059"/>
                <a:ext cx="8" cy="6"/>
              </a:xfrm>
              <a:custGeom>
                <a:avLst/>
                <a:gdLst>
                  <a:gd name="T0" fmla="*/ 0 w 8"/>
                  <a:gd name="T1" fmla="*/ 4 h 6"/>
                  <a:gd name="T2" fmla="*/ 0 w 8"/>
                  <a:gd name="T3" fmla="*/ 5 h 6"/>
                  <a:gd name="T4" fmla="*/ 1 w 8"/>
                  <a:gd name="T5" fmla="*/ 6 h 6"/>
                  <a:gd name="T6" fmla="*/ 6 w 8"/>
                  <a:gd name="T7" fmla="*/ 0 h 6"/>
                  <a:gd name="T8" fmla="*/ 8 w 8"/>
                  <a:gd name="T9" fmla="*/ 2 h 6"/>
                  <a:gd name="T10" fmla="*/ 0 w 8"/>
                  <a:gd name="T11" fmla="*/ 4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6"/>
                  <a:gd name="T20" fmla="*/ 8 w 8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6">
                    <a:moveTo>
                      <a:pt x="0" y="4"/>
                    </a:moveTo>
                    <a:lnTo>
                      <a:pt x="0" y="5"/>
                    </a:lnTo>
                    <a:lnTo>
                      <a:pt x="1" y="6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66" name="Freeform 4176"/>
              <p:cNvSpPr>
                <a:spLocks/>
              </p:cNvSpPr>
              <p:nvPr/>
            </p:nvSpPr>
            <p:spPr bwMode="auto">
              <a:xfrm>
                <a:off x="2046" y="2068"/>
                <a:ext cx="26" cy="19"/>
              </a:xfrm>
              <a:custGeom>
                <a:avLst/>
                <a:gdLst>
                  <a:gd name="T0" fmla="*/ 26 w 26"/>
                  <a:gd name="T1" fmla="*/ 7 h 19"/>
                  <a:gd name="T2" fmla="*/ 22 w 26"/>
                  <a:gd name="T3" fmla="*/ 0 h 19"/>
                  <a:gd name="T4" fmla="*/ 0 w 26"/>
                  <a:gd name="T5" fmla="*/ 12 h 19"/>
                  <a:gd name="T6" fmla="*/ 4 w 26"/>
                  <a:gd name="T7" fmla="*/ 19 h 19"/>
                  <a:gd name="T8" fmla="*/ 26 w 26"/>
                  <a:gd name="T9" fmla="*/ 7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9"/>
                  <a:gd name="T17" fmla="*/ 26 w 26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9">
                    <a:moveTo>
                      <a:pt x="26" y="7"/>
                    </a:moveTo>
                    <a:lnTo>
                      <a:pt x="22" y="0"/>
                    </a:lnTo>
                    <a:lnTo>
                      <a:pt x="0" y="12"/>
                    </a:lnTo>
                    <a:lnTo>
                      <a:pt x="4" y="19"/>
                    </a:lnTo>
                    <a:lnTo>
                      <a:pt x="26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67" name="Freeform 4177"/>
              <p:cNvSpPr>
                <a:spLocks/>
              </p:cNvSpPr>
              <p:nvPr/>
            </p:nvSpPr>
            <p:spPr bwMode="auto">
              <a:xfrm>
                <a:off x="2067" y="2068"/>
                <a:ext cx="10" cy="7"/>
              </a:xfrm>
              <a:custGeom>
                <a:avLst/>
                <a:gdLst>
                  <a:gd name="T0" fmla="*/ 5 w 10"/>
                  <a:gd name="T1" fmla="*/ 0 h 7"/>
                  <a:gd name="T2" fmla="*/ 10 w 10"/>
                  <a:gd name="T3" fmla="*/ 4 h 7"/>
                  <a:gd name="T4" fmla="*/ 5 w 10"/>
                  <a:gd name="T5" fmla="*/ 7 h 7"/>
                  <a:gd name="T6" fmla="*/ 1 w 10"/>
                  <a:gd name="T7" fmla="*/ 0 h 7"/>
                  <a:gd name="T8" fmla="*/ 0 w 10"/>
                  <a:gd name="T9" fmla="*/ 6 h 7"/>
                  <a:gd name="T10" fmla="*/ 5 w 10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7"/>
                  <a:gd name="T20" fmla="*/ 10 w 10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7">
                    <a:moveTo>
                      <a:pt x="5" y="0"/>
                    </a:moveTo>
                    <a:lnTo>
                      <a:pt x="10" y="4"/>
                    </a:lnTo>
                    <a:lnTo>
                      <a:pt x="5" y="7"/>
                    </a:lnTo>
                    <a:lnTo>
                      <a:pt x="1" y="0"/>
                    </a:lnTo>
                    <a:lnTo>
                      <a:pt x="0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68" name="Freeform 4178"/>
              <p:cNvSpPr>
                <a:spLocks/>
              </p:cNvSpPr>
              <p:nvPr/>
            </p:nvSpPr>
            <p:spPr bwMode="auto">
              <a:xfrm>
                <a:off x="2043" y="2083"/>
                <a:ext cx="9" cy="9"/>
              </a:xfrm>
              <a:custGeom>
                <a:avLst/>
                <a:gdLst>
                  <a:gd name="T0" fmla="*/ 9 w 9"/>
                  <a:gd name="T1" fmla="*/ 0 h 9"/>
                  <a:gd name="T2" fmla="*/ 1 w 9"/>
                  <a:gd name="T3" fmla="*/ 0 h 9"/>
                  <a:gd name="T4" fmla="*/ 0 w 9"/>
                  <a:gd name="T5" fmla="*/ 9 h 9"/>
                  <a:gd name="T6" fmla="*/ 8 w 9"/>
                  <a:gd name="T7" fmla="*/ 9 h 9"/>
                  <a:gd name="T8" fmla="*/ 9 w 9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9"/>
                  <a:gd name="T17" fmla="*/ 9 w 9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9">
                    <a:moveTo>
                      <a:pt x="9" y="0"/>
                    </a:moveTo>
                    <a:lnTo>
                      <a:pt x="1" y="0"/>
                    </a:lnTo>
                    <a:lnTo>
                      <a:pt x="0" y="9"/>
                    </a:lnTo>
                    <a:lnTo>
                      <a:pt x="8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69" name="Freeform 4179"/>
              <p:cNvSpPr>
                <a:spLocks/>
              </p:cNvSpPr>
              <p:nvPr/>
            </p:nvSpPr>
            <p:spPr bwMode="auto">
              <a:xfrm>
                <a:off x="2044" y="2080"/>
                <a:ext cx="8" cy="7"/>
              </a:xfrm>
              <a:custGeom>
                <a:avLst/>
                <a:gdLst>
                  <a:gd name="T0" fmla="*/ 2 w 8"/>
                  <a:gd name="T1" fmla="*/ 0 h 7"/>
                  <a:gd name="T2" fmla="*/ 0 w 8"/>
                  <a:gd name="T3" fmla="*/ 1 h 7"/>
                  <a:gd name="T4" fmla="*/ 0 w 8"/>
                  <a:gd name="T5" fmla="*/ 3 h 7"/>
                  <a:gd name="T6" fmla="*/ 8 w 8"/>
                  <a:gd name="T7" fmla="*/ 3 h 7"/>
                  <a:gd name="T8" fmla="*/ 6 w 8"/>
                  <a:gd name="T9" fmla="*/ 7 h 7"/>
                  <a:gd name="T10" fmla="*/ 2 w 8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2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8" y="3"/>
                    </a:lnTo>
                    <a:lnTo>
                      <a:pt x="6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70" name="Freeform 4180"/>
              <p:cNvSpPr>
                <a:spLocks/>
              </p:cNvSpPr>
              <p:nvPr/>
            </p:nvSpPr>
            <p:spPr bwMode="auto">
              <a:xfrm>
                <a:off x="2044" y="2089"/>
                <a:ext cx="25" cy="21"/>
              </a:xfrm>
              <a:custGeom>
                <a:avLst/>
                <a:gdLst>
                  <a:gd name="T0" fmla="*/ 5 w 25"/>
                  <a:gd name="T1" fmla="*/ 0 h 21"/>
                  <a:gd name="T2" fmla="*/ 0 w 25"/>
                  <a:gd name="T3" fmla="*/ 6 h 21"/>
                  <a:gd name="T4" fmla="*/ 20 w 25"/>
                  <a:gd name="T5" fmla="*/ 21 h 21"/>
                  <a:gd name="T6" fmla="*/ 25 w 25"/>
                  <a:gd name="T7" fmla="*/ 15 h 21"/>
                  <a:gd name="T8" fmla="*/ 5 w 25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21"/>
                  <a:gd name="T17" fmla="*/ 25 w 2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21">
                    <a:moveTo>
                      <a:pt x="5" y="0"/>
                    </a:moveTo>
                    <a:lnTo>
                      <a:pt x="0" y="6"/>
                    </a:lnTo>
                    <a:lnTo>
                      <a:pt x="20" y="21"/>
                    </a:lnTo>
                    <a:lnTo>
                      <a:pt x="25" y="1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71" name="Freeform 4181"/>
              <p:cNvSpPr>
                <a:spLocks/>
              </p:cNvSpPr>
              <p:nvPr/>
            </p:nvSpPr>
            <p:spPr bwMode="auto">
              <a:xfrm>
                <a:off x="2043" y="2089"/>
                <a:ext cx="8" cy="6"/>
              </a:xfrm>
              <a:custGeom>
                <a:avLst/>
                <a:gdLst>
                  <a:gd name="T0" fmla="*/ 0 w 8"/>
                  <a:gd name="T1" fmla="*/ 3 h 6"/>
                  <a:gd name="T2" fmla="*/ 0 w 8"/>
                  <a:gd name="T3" fmla="*/ 5 h 6"/>
                  <a:gd name="T4" fmla="*/ 1 w 8"/>
                  <a:gd name="T5" fmla="*/ 6 h 6"/>
                  <a:gd name="T6" fmla="*/ 6 w 8"/>
                  <a:gd name="T7" fmla="*/ 0 h 6"/>
                  <a:gd name="T8" fmla="*/ 8 w 8"/>
                  <a:gd name="T9" fmla="*/ 3 h 6"/>
                  <a:gd name="T10" fmla="*/ 0 w 8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6"/>
                  <a:gd name="T20" fmla="*/ 8 w 8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6">
                    <a:moveTo>
                      <a:pt x="0" y="3"/>
                    </a:moveTo>
                    <a:lnTo>
                      <a:pt x="0" y="5"/>
                    </a:lnTo>
                    <a:lnTo>
                      <a:pt x="1" y="6"/>
                    </a:lnTo>
                    <a:lnTo>
                      <a:pt x="6" y="0"/>
                    </a:lnTo>
                    <a:lnTo>
                      <a:pt x="8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72" name="Freeform 4182"/>
              <p:cNvSpPr>
                <a:spLocks/>
              </p:cNvSpPr>
              <p:nvPr/>
            </p:nvSpPr>
            <p:spPr bwMode="auto">
              <a:xfrm>
                <a:off x="2063" y="2107"/>
                <a:ext cx="9" cy="48"/>
              </a:xfrm>
              <a:custGeom>
                <a:avLst/>
                <a:gdLst>
                  <a:gd name="T0" fmla="*/ 8 w 9"/>
                  <a:gd name="T1" fmla="*/ 0 h 48"/>
                  <a:gd name="T2" fmla="*/ 0 w 9"/>
                  <a:gd name="T3" fmla="*/ 0 h 48"/>
                  <a:gd name="T4" fmla="*/ 1 w 9"/>
                  <a:gd name="T5" fmla="*/ 48 h 48"/>
                  <a:gd name="T6" fmla="*/ 9 w 9"/>
                  <a:gd name="T7" fmla="*/ 48 h 48"/>
                  <a:gd name="T8" fmla="*/ 8 w 9"/>
                  <a:gd name="T9" fmla="*/ 0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48"/>
                  <a:gd name="T17" fmla="*/ 9 w 9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48">
                    <a:moveTo>
                      <a:pt x="8" y="0"/>
                    </a:moveTo>
                    <a:lnTo>
                      <a:pt x="0" y="0"/>
                    </a:lnTo>
                    <a:lnTo>
                      <a:pt x="1" y="48"/>
                    </a:lnTo>
                    <a:lnTo>
                      <a:pt x="9" y="4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73" name="Freeform 4183"/>
              <p:cNvSpPr>
                <a:spLocks/>
              </p:cNvSpPr>
              <p:nvPr/>
            </p:nvSpPr>
            <p:spPr bwMode="auto">
              <a:xfrm>
                <a:off x="2063" y="2104"/>
                <a:ext cx="8" cy="6"/>
              </a:xfrm>
              <a:custGeom>
                <a:avLst/>
                <a:gdLst>
                  <a:gd name="T0" fmla="*/ 6 w 8"/>
                  <a:gd name="T1" fmla="*/ 0 h 6"/>
                  <a:gd name="T2" fmla="*/ 8 w 8"/>
                  <a:gd name="T3" fmla="*/ 1 h 6"/>
                  <a:gd name="T4" fmla="*/ 8 w 8"/>
                  <a:gd name="T5" fmla="*/ 3 h 6"/>
                  <a:gd name="T6" fmla="*/ 0 w 8"/>
                  <a:gd name="T7" fmla="*/ 3 h 6"/>
                  <a:gd name="T8" fmla="*/ 1 w 8"/>
                  <a:gd name="T9" fmla="*/ 6 h 6"/>
                  <a:gd name="T10" fmla="*/ 6 w 8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6"/>
                  <a:gd name="T20" fmla="*/ 8 w 8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6">
                    <a:moveTo>
                      <a:pt x="6" y="0"/>
                    </a:moveTo>
                    <a:lnTo>
                      <a:pt x="8" y="1"/>
                    </a:lnTo>
                    <a:lnTo>
                      <a:pt x="8" y="3"/>
                    </a:lnTo>
                    <a:lnTo>
                      <a:pt x="0" y="3"/>
                    </a:lnTo>
                    <a:lnTo>
                      <a:pt x="1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74" name="Freeform 4184"/>
              <p:cNvSpPr>
                <a:spLocks/>
              </p:cNvSpPr>
              <p:nvPr/>
            </p:nvSpPr>
            <p:spPr bwMode="auto">
              <a:xfrm>
                <a:off x="2042" y="2152"/>
                <a:ext cx="27" cy="13"/>
              </a:xfrm>
              <a:custGeom>
                <a:avLst/>
                <a:gdLst>
                  <a:gd name="T0" fmla="*/ 27 w 27"/>
                  <a:gd name="T1" fmla="*/ 7 h 13"/>
                  <a:gd name="T2" fmla="*/ 24 w 27"/>
                  <a:gd name="T3" fmla="*/ 0 h 13"/>
                  <a:gd name="T4" fmla="*/ 0 w 27"/>
                  <a:gd name="T5" fmla="*/ 6 h 13"/>
                  <a:gd name="T6" fmla="*/ 3 w 27"/>
                  <a:gd name="T7" fmla="*/ 13 h 13"/>
                  <a:gd name="T8" fmla="*/ 27 w 27"/>
                  <a:gd name="T9" fmla="*/ 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13"/>
                  <a:gd name="T17" fmla="*/ 27 w 27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13">
                    <a:moveTo>
                      <a:pt x="27" y="7"/>
                    </a:moveTo>
                    <a:lnTo>
                      <a:pt x="24" y="0"/>
                    </a:lnTo>
                    <a:lnTo>
                      <a:pt x="0" y="6"/>
                    </a:lnTo>
                    <a:lnTo>
                      <a:pt x="3" y="13"/>
                    </a:lnTo>
                    <a:lnTo>
                      <a:pt x="27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75" name="Freeform 4185"/>
              <p:cNvSpPr>
                <a:spLocks/>
              </p:cNvSpPr>
              <p:nvPr/>
            </p:nvSpPr>
            <p:spPr bwMode="auto">
              <a:xfrm>
                <a:off x="2064" y="2152"/>
                <a:ext cx="8" cy="7"/>
              </a:xfrm>
              <a:custGeom>
                <a:avLst/>
                <a:gdLst>
                  <a:gd name="T0" fmla="*/ 8 w 8"/>
                  <a:gd name="T1" fmla="*/ 3 h 7"/>
                  <a:gd name="T2" fmla="*/ 8 w 8"/>
                  <a:gd name="T3" fmla="*/ 6 h 7"/>
                  <a:gd name="T4" fmla="*/ 5 w 8"/>
                  <a:gd name="T5" fmla="*/ 7 h 7"/>
                  <a:gd name="T6" fmla="*/ 2 w 8"/>
                  <a:gd name="T7" fmla="*/ 0 h 7"/>
                  <a:gd name="T8" fmla="*/ 0 w 8"/>
                  <a:gd name="T9" fmla="*/ 3 h 7"/>
                  <a:gd name="T10" fmla="*/ 8 w 8"/>
                  <a:gd name="T11" fmla="*/ 3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8" y="3"/>
                    </a:moveTo>
                    <a:lnTo>
                      <a:pt x="8" y="6"/>
                    </a:lnTo>
                    <a:lnTo>
                      <a:pt x="5" y="7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76" name="Freeform 4186"/>
              <p:cNvSpPr>
                <a:spLocks/>
              </p:cNvSpPr>
              <p:nvPr/>
            </p:nvSpPr>
            <p:spPr bwMode="auto">
              <a:xfrm>
                <a:off x="2040" y="2161"/>
                <a:ext cx="9" cy="10"/>
              </a:xfrm>
              <a:custGeom>
                <a:avLst/>
                <a:gdLst>
                  <a:gd name="T0" fmla="*/ 8 w 9"/>
                  <a:gd name="T1" fmla="*/ 0 h 10"/>
                  <a:gd name="T2" fmla="*/ 0 w 9"/>
                  <a:gd name="T3" fmla="*/ 1 h 10"/>
                  <a:gd name="T4" fmla="*/ 1 w 9"/>
                  <a:gd name="T5" fmla="*/ 10 h 10"/>
                  <a:gd name="T6" fmla="*/ 9 w 9"/>
                  <a:gd name="T7" fmla="*/ 9 h 10"/>
                  <a:gd name="T8" fmla="*/ 8 w 9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0"/>
                  <a:gd name="T17" fmla="*/ 9 w 9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0">
                    <a:moveTo>
                      <a:pt x="8" y="0"/>
                    </a:moveTo>
                    <a:lnTo>
                      <a:pt x="0" y="1"/>
                    </a:lnTo>
                    <a:lnTo>
                      <a:pt x="1" y="10"/>
                    </a:lnTo>
                    <a:lnTo>
                      <a:pt x="9" y="9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77" name="Freeform 4187"/>
              <p:cNvSpPr>
                <a:spLocks/>
              </p:cNvSpPr>
              <p:nvPr/>
            </p:nvSpPr>
            <p:spPr bwMode="auto">
              <a:xfrm>
                <a:off x="2040" y="2158"/>
                <a:ext cx="8" cy="7"/>
              </a:xfrm>
              <a:custGeom>
                <a:avLst/>
                <a:gdLst>
                  <a:gd name="T0" fmla="*/ 2 w 8"/>
                  <a:gd name="T1" fmla="*/ 0 h 7"/>
                  <a:gd name="T2" fmla="*/ 0 w 8"/>
                  <a:gd name="T3" fmla="*/ 1 h 7"/>
                  <a:gd name="T4" fmla="*/ 0 w 8"/>
                  <a:gd name="T5" fmla="*/ 4 h 7"/>
                  <a:gd name="T6" fmla="*/ 8 w 8"/>
                  <a:gd name="T7" fmla="*/ 3 h 7"/>
                  <a:gd name="T8" fmla="*/ 5 w 8"/>
                  <a:gd name="T9" fmla="*/ 7 h 7"/>
                  <a:gd name="T10" fmla="*/ 2 w 8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2" y="0"/>
                    </a:moveTo>
                    <a:lnTo>
                      <a:pt x="0" y="1"/>
                    </a:lnTo>
                    <a:lnTo>
                      <a:pt x="0" y="4"/>
                    </a:lnTo>
                    <a:lnTo>
                      <a:pt x="8" y="3"/>
                    </a:lnTo>
                    <a:lnTo>
                      <a:pt x="5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78" name="Freeform 4188"/>
              <p:cNvSpPr>
                <a:spLocks/>
              </p:cNvSpPr>
              <p:nvPr/>
            </p:nvSpPr>
            <p:spPr bwMode="auto">
              <a:xfrm>
                <a:off x="2043" y="2167"/>
                <a:ext cx="22" cy="14"/>
              </a:xfrm>
              <a:custGeom>
                <a:avLst/>
                <a:gdLst>
                  <a:gd name="T0" fmla="*/ 4 w 22"/>
                  <a:gd name="T1" fmla="*/ 0 h 14"/>
                  <a:gd name="T2" fmla="*/ 0 w 22"/>
                  <a:gd name="T3" fmla="*/ 7 h 14"/>
                  <a:gd name="T4" fmla="*/ 18 w 22"/>
                  <a:gd name="T5" fmla="*/ 14 h 14"/>
                  <a:gd name="T6" fmla="*/ 22 w 22"/>
                  <a:gd name="T7" fmla="*/ 7 h 14"/>
                  <a:gd name="T8" fmla="*/ 4 w 22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14"/>
                  <a:gd name="T17" fmla="*/ 22 w 22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14">
                    <a:moveTo>
                      <a:pt x="4" y="0"/>
                    </a:moveTo>
                    <a:lnTo>
                      <a:pt x="0" y="7"/>
                    </a:lnTo>
                    <a:lnTo>
                      <a:pt x="18" y="14"/>
                    </a:lnTo>
                    <a:lnTo>
                      <a:pt x="22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79" name="Freeform 4189"/>
              <p:cNvSpPr>
                <a:spLocks/>
              </p:cNvSpPr>
              <p:nvPr/>
            </p:nvSpPr>
            <p:spPr bwMode="auto">
              <a:xfrm>
                <a:off x="2041" y="2167"/>
                <a:ext cx="8" cy="7"/>
              </a:xfrm>
              <a:custGeom>
                <a:avLst/>
                <a:gdLst>
                  <a:gd name="T0" fmla="*/ 0 w 8"/>
                  <a:gd name="T1" fmla="*/ 4 h 7"/>
                  <a:gd name="T2" fmla="*/ 0 w 8"/>
                  <a:gd name="T3" fmla="*/ 6 h 7"/>
                  <a:gd name="T4" fmla="*/ 2 w 8"/>
                  <a:gd name="T5" fmla="*/ 7 h 7"/>
                  <a:gd name="T6" fmla="*/ 6 w 8"/>
                  <a:gd name="T7" fmla="*/ 0 h 7"/>
                  <a:gd name="T8" fmla="*/ 8 w 8"/>
                  <a:gd name="T9" fmla="*/ 3 h 7"/>
                  <a:gd name="T10" fmla="*/ 0 w 8"/>
                  <a:gd name="T11" fmla="*/ 4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0" y="4"/>
                    </a:moveTo>
                    <a:lnTo>
                      <a:pt x="0" y="6"/>
                    </a:lnTo>
                    <a:lnTo>
                      <a:pt x="2" y="7"/>
                    </a:lnTo>
                    <a:lnTo>
                      <a:pt x="6" y="0"/>
                    </a:lnTo>
                    <a:lnTo>
                      <a:pt x="8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80" name="Freeform 4190"/>
              <p:cNvSpPr>
                <a:spLocks/>
              </p:cNvSpPr>
              <p:nvPr/>
            </p:nvSpPr>
            <p:spPr bwMode="auto">
              <a:xfrm>
                <a:off x="2056" y="2177"/>
                <a:ext cx="11" cy="27"/>
              </a:xfrm>
              <a:custGeom>
                <a:avLst/>
                <a:gdLst>
                  <a:gd name="T0" fmla="*/ 11 w 11"/>
                  <a:gd name="T1" fmla="*/ 0 h 27"/>
                  <a:gd name="T2" fmla="*/ 3 w 11"/>
                  <a:gd name="T3" fmla="*/ 0 h 27"/>
                  <a:gd name="T4" fmla="*/ 0 w 11"/>
                  <a:gd name="T5" fmla="*/ 27 h 27"/>
                  <a:gd name="T6" fmla="*/ 8 w 11"/>
                  <a:gd name="T7" fmla="*/ 27 h 27"/>
                  <a:gd name="T8" fmla="*/ 11 w 11"/>
                  <a:gd name="T9" fmla="*/ 0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27"/>
                  <a:gd name="T17" fmla="*/ 11 w 11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27">
                    <a:moveTo>
                      <a:pt x="11" y="0"/>
                    </a:moveTo>
                    <a:lnTo>
                      <a:pt x="3" y="0"/>
                    </a:lnTo>
                    <a:lnTo>
                      <a:pt x="0" y="27"/>
                    </a:lnTo>
                    <a:lnTo>
                      <a:pt x="8" y="27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81" name="Freeform 4191"/>
              <p:cNvSpPr>
                <a:spLocks/>
              </p:cNvSpPr>
              <p:nvPr/>
            </p:nvSpPr>
            <p:spPr bwMode="auto">
              <a:xfrm>
                <a:off x="2059" y="2174"/>
                <a:ext cx="8" cy="7"/>
              </a:xfrm>
              <a:custGeom>
                <a:avLst/>
                <a:gdLst>
                  <a:gd name="T0" fmla="*/ 6 w 8"/>
                  <a:gd name="T1" fmla="*/ 0 h 7"/>
                  <a:gd name="T2" fmla="*/ 8 w 8"/>
                  <a:gd name="T3" fmla="*/ 1 h 7"/>
                  <a:gd name="T4" fmla="*/ 8 w 8"/>
                  <a:gd name="T5" fmla="*/ 3 h 7"/>
                  <a:gd name="T6" fmla="*/ 0 w 8"/>
                  <a:gd name="T7" fmla="*/ 3 h 7"/>
                  <a:gd name="T8" fmla="*/ 2 w 8"/>
                  <a:gd name="T9" fmla="*/ 7 h 7"/>
                  <a:gd name="T10" fmla="*/ 6 w 8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6" y="0"/>
                    </a:moveTo>
                    <a:lnTo>
                      <a:pt x="8" y="1"/>
                    </a:lnTo>
                    <a:lnTo>
                      <a:pt x="8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82" name="Freeform 4192"/>
              <p:cNvSpPr>
                <a:spLocks/>
              </p:cNvSpPr>
              <p:nvPr/>
            </p:nvSpPr>
            <p:spPr bwMode="auto">
              <a:xfrm>
                <a:off x="2038" y="2201"/>
                <a:ext cx="24" cy="18"/>
              </a:xfrm>
              <a:custGeom>
                <a:avLst/>
                <a:gdLst>
                  <a:gd name="T0" fmla="*/ 24 w 24"/>
                  <a:gd name="T1" fmla="*/ 7 h 18"/>
                  <a:gd name="T2" fmla="*/ 20 w 24"/>
                  <a:gd name="T3" fmla="*/ 0 h 18"/>
                  <a:gd name="T4" fmla="*/ 0 w 24"/>
                  <a:gd name="T5" fmla="*/ 11 h 18"/>
                  <a:gd name="T6" fmla="*/ 4 w 24"/>
                  <a:gd name="T7" fmla="*/ 18 h 18"/>
                  <a:gd name="T8" fmla="*/ 24 w 24"/>
                  <a:gd name="T9" fmla="*/ 7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18"/>
                  <a:gd name="T17" fmla="*/ 24 w 24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18">
                    <a:moveTo>
                      <a:pt x="24" y="7"/>
                    </a:moveTo>
                    <a:lnTo>
                      <a:pt x="20" y="0"/>
                    </a:lnTo>
                    <a:lnTo>
                      <a:pt x="0" y="11"/>
                    </a:lnTo>
                    <a:lnTo>
                      <a:pt x="4" y="18"/>
                    </a:lnTo>
                    <a:lnTo>
                      <a:pt x="24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83" name="Freeform 4193"/>
              <p:cNvSpPr>
                <a:spLocks/>
              </p:cNvSpPr>
              <p:nvPr/>
            </p:nvSpPr>
            <p:spPr bwMode="auto">
              <a:xfrm>
                <a:off x="2056" y="2201"/>
                <a:ext cx="8" cy="7"/>
              </a:xfrm>
              <a:custGeom>
                <a:avLst/>
                <a:gdLst>
                  <a:gd name="T0" fmla="*/ 8 w 8"/>
                  <a:gd name="T1" fmla="*/ 3 h 7"/>
                  <a:gd name="T2" fmla="*/ 8 w 8"/>
                  <a:gd name="T3" fmla="*/ 6 h 7"/>
                  <a:gd name="T4" fmla="*/ 6 w 8"/>
                  <a:gd name="T5" fmla="*/ 7 h 7"/>
                  <a:gd name="T6" fmla="*/ 2 w 8"/>
                  <a:gd name="T7" fmla="*/ 0 h 7"/>
                  <a:gd name="T8" fmla="*/ 0 w 8"/>
                  <a:gd name="T9" fmla="*/ 3 h 7"/>
                  <a:gd name="T10" fmla="*/ 8 w 8"/>
                  <a:gd name="T11" fmla="*/ 3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8" y="3"/>
                    </a:moveTo>
                    <a:lnTo>
                      <a:pt x="8" y="6"/>
                    </a:lnTo>
                    <a:lnTo>
                      <a:pt x="6" y="7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84" name="Freeform 4194"/>
              <p:cNvSpPr>
                <a:spLocks/>
              </p:cNvSpPr>
              <p:nvPr/>
            </p:nvSpPr>
            <p:spPr bwMode="auto">
              <a:xfrm>
                <a:off x="2036" y="2214"/>
                <a:ext cx="15" cy="26"/>
              </a:xfrm>
              <a:custGeom>
                <a:avLst/>
                <a:gdLst>
                  <a:gd name="T0" fmla="*/ 8 w 15"/>
                  <a:gd name="T1" fmla="*/ 0 h 26"/>
                  <a:gd name="T2" fmla="*/ 0 w 15"/>
                  <a:gd name="T3" fmla="*/ 2 h 26"/>
                  <a:gd name="T4" fmla="*/ 7 w 15"/>
                  <a:gd name="T5" fmla="*/ 26 h 26"/>
                  <a:gd name="T6" fmla="*/ 15 w 15"/>
                  <a:gd name="T7" fmla="*/ 24 h 26"/>
                  <a:gd name="T8" fmla="*/ 8 w 15"/>
                  <a:gd name="T9" fmla="*/ 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26"/>
                  <a:gd name="T17" fmla="*/ 15 w 15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26">
                    <a:moveTo>
                      <a:pt x="8" y="0"/>
                    </a:moveTo>
                    <a:lnTo>
                      <a:pt x="0" y="2"/>
                    </a:lnTo>
                    <a:lnTo>
                      <a:pt x="7" y="26"/>
                    </a:lnTo>
                    <a:lnTo>
                      <a:pt x="15" y="2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85" name="Freeform 4195"/>
              <p:cNvSpPr>
                <a:spLocks/>
              </p:cNvSpPr>
              <p:nvPr/>
            </p:nvSpPr>
            <p:spPr bwMode="auto">
              <a:xfrm>
                <a:off x="2035" y="2212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1 h 7"/>
                  <a:gd name="T4" fmla="*/ 1 w 9"/>
                  <a:gd name="T5" fmla="*/ 4 h 7"/>
                  <a:gd name="T6" fmla="*/ 9 w 9"/>
                  <a:gd name="T7" fmla="*/ 2 h 7"/>
                  <a:gd name="T8" fmla="*/ 7 w 9"/>
                  <a:gd name="T9" fmla="*/ 7 h 7"/>
                  <a:gd name="T10" fmla="*/ 3 w 9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7"/>
                  <a:gd name="T20" fmla="*/ 9 w 9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7">
                    <a:moveTo>
                      <a:pt x="3" y="0"/>
                    </a:moveTo>
                    <a:lnTo>
                      <a:pt x="0" y="1"/>
                    </a:lnTo>
                    <a:lnTo>
                      <a:pt x="1" y="4"/>
                    </a:lnTo>
                    <a:lnTo>
                      <a:pt x="9" y="2"/>
                    </a:lnTo>
                    <a:lnTo>
                      <a:pt x="7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86" name="Freeform 4196"/>
              <p:cNvSpPr>
                <a:spLocks/>
              </p:cNvSpPr>
              <p:nvPr/>
            </p:nvSpPr>
            <p:spPr bwMode="auto">
              <a:xfrm>
                <a:off x="2035" y="2234"/>
                <a:ext cx="13" cy="9"/>
              </a:xfrm>
              <a:custGeom>
                <a:avLst/>
                <a:gdLst>
                  <a:gd name="T0" fmla="*/ 11 w 13"/>
                  <a:gd name="T1" fmla="*/ 9 h 9"/>
                  <a:gd name="T2" fmla="*/ 13 w 13"/>
                  <a:gd name="T3" fmla="*/ 2 h 9"/>
                  <a:gd name="T4" fmla="*/ 2 w 13"/>
                  <a:gd name="T5" fmla="*/ 0 h 9"/>
                  <a:gd name="T6" fmla="*/ 0 w 13"/>
                  <a:gd name="T7" fmla="*/ 7 h 9"/>
                  <a:gd name="T8" fmla="*/ 11 w 13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9"/>
                  <a:gd name="T17" fmla="*/ 13 w 13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9">
                    <a:moveTo>
                      <a:pt x="11" y="9"/>
                    </a:moveTo>
                    <a:lnTo>
                      <a:pt x="13" y="2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87" name="Freeform 4197"/>
              <p:cNvSpPr>
                <a:spLocks/>
              </p:cNvSpPr>
              <p:nvPr/>
            </p:nvSpPr>
            <p:spPr bwMode="auto">
              <a:xfrm>
                <a:off x="2043" y="2236"/>
                <a:ext cx="10" cy="8"/>
              </a:xfrm>
              <a:custGeom>
                <a:avLst/>
                <a:gdLst>
                  <a:gd name="T0" fmla="*/ 8 w 10"/>
                  <a:gd name="T1" fmla="*/ 2 h 8"/>
                  <a:gd name="T2" fmla="*/ 10 w 10"/>
                  <a:gd name="T3" fmla="*/ 8 h 8"/>
                  <a:gd name="T4" fmla="*/ 3 w 10"/>
                  <a:gd name="T5" fmla="*/ 7 h 8"/>
                  <a:gd name="T6" fmla="*/ 5 w 10"/>
                  <a:gd name="T7" fmla="*/ 0 h 8"/>
                  <a:gd name="T8" fmla="*/ 0 w 10"/>
                  <a:gd name="T9" fmla="*/ 4 h 8"/>
                  <a:gd name="T10" fmla="*/ 8 w 10"/>
                  <a:gd name="T11" fmla="*/ 2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8"/>
                  <a:gd name="T20" fmla="*/ 10 w 10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8">
                    <a:moveTo>
                      <a:pt x="8" y="2"/>
                    </a:moveTo>
                    <a:lnTo>
                      <a:pt x="10" y="8"/>
                    </a:lnTo>
                    <a:lnTo>
                      <a:pt x="3" y="7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88" name="Freeform 4198"/>
              <p:cNvSpPr>
                <a:spLocks/>
              </p:cNvSpPr>
              <p:nvPr/>
            </p:nvSpPr>
            <p:spPr bwMode="auto">
              <a:xfrm>
                <a:off x="2032" y="2237"/>
                <a:ext cx="9" cy="45"/>
              </a:xfrm>
              <a:custGeom>
                <a:avLst/>
                <a:gdLst>
                  <a:gd name="T0" fmla="*/ 8 w 9"/>
                  <a:gd name="T1" fmla="*/ 0 h 45"/>
                  <a:gd name="T2" fmla="*/ 0 w 9"/>
                  <a:gd name="T3" fmla="*/ 0 h 45"/>
                  <a:gd name="T4" fmla="*/ 1 w 9"/>
                  <a:gd name="T5" fmla="*/ 45 h 45"/>
                  <a:gd name="T6" fmla="*/ 9 w 9"/>
                  <a:gd name="T7" fmla="*/ 45 h 45"/>
                  <a:gd name="T8" fmla="*/ 8 w 9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45"/>
                  <a:gd name="T17" fmla="*/ 9 w 9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45">
                    <a:moveTo>
                      <a:pt x="8" y="0"/>
                    </a:moveTo>
                    <a:lnTo>
                      <a:pt x="0" y="0"/>
                    </a:lnTo>
                    <a:lnTo>
                      <a:pt x="1" y="45"/>
                    </a:lnTo>
                    <a:lnTo>
                      <a:pt x="9" y="4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89" name="Freeform 4199"/>
              <p:cNvSpPr>
                <a:spLocks/>
              </p:cNvSpPr>
              <p:nvPr/>
            </p:nvSpPr>
            <p:spPr bwMode="auto">
              <a:xfrm>
                <a:off x="2032" y="2233"/>
                <a:ext cx="8" cy="8"/>
              </a:xfrm>
              <a:custGeom>
                <a:avLst/>
                <a:gdLst>
                  <a:gd name="T0" fmla="*/ 5 w 8"/>
                  <a:gd name="T1" fmla="*/ 1 h 8"/>
                  <a:gd name="T2" fmla="*/ 0 w 8"/>
                  <a:gd name="T3" fmla="*/ 0 h 8"/>
                  <a:gd name="T4" fmla="*/ 0 w 8"/>
                  <a:gd name="T5" fmla="*/ 4 h 8"/>
                  <a:gd name="T6" fmla="*/ 8 w 8"/>
                  <a:gd name="T7" fmla="*/ 4 h 8"/>
                  <a:gd name="T8" fmla="*/ 3 w 8"/>
                  <a:gd name="T9" fmla="*/ 8 h 8"/>
                  <a:gd name="T10" fmla="*/ 5 w 8"/>
                  <a:gd name="T11" fmla="*/ 1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5" y="1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8" y="4"/>
                    </a:lnTo>
                    <a:lnTo>
                      <a:pt x="3" y="8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90" name="Freeform 4200"/>
              <p:cNvSpPr>
                <a:spLocks/>
              </p:cNvSpPr>
              <p:nvPr/>
            </p:nvSpPr>
            <p:spPr bwMode="auto">
              <a:xfrm>
                <a:off x="2034" y="2279"/>
                <a:ext cx="26" cy="25"/>
              </a:xfrm>
              <a:custGeom>
                <a:avLst/>
                <a:gdLst>
                  <a:gd name="T0" fmla="*/ 5 w 26"/>
                  <a:gd name="T1" fmla="*/ 0 h 25"/>
                  <a:gd name="T2" fmla="*/ 0 w 26"/>
                  <a:gd name="T3" fmla="*/ 6 h 25"/>
                  <a:gd name="T4" fmla="*/ 21 w 26"/>
                  <a:gd name="T5" fmla="*/ 25 h 25"/>
                  <a:gd name="T6" fmla="*/ 26 w 26"/>
                  <a:gd name="T7" fmla="*/ 19 h 25"/>
                  <a:gd name="T8" fmla="*/ 5 w 26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5"/>
                  <a:gd name="T17" fmla="*/ 26 w 26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5">
                    <a:moveTo>
                      <a:pt x="5" y="0"/>
                    </a:moveTo>
                    <a:lnTo>
                      <a:pt x="0" y="6"/>
                    </a:lnTo>
                    <a:lnTo>
                      <a:pt x="21" y="25"/>
                    </a:lnTo>
                    <a:lnTo>
                      <a:pt x="26" y="19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91" name="Freeform 4201"/>
              <p:cNvSpPr>
                <a:spLocks/>
              </p:cNvSpPr>
              <p:nvPr/>
            </p:nvSpPr>
            <p:spPr bwMode="auto">
              <a:xfrm>
                <a:off x="2033" y="2279"/>
                <a:ext cx="8" cy="6"/>
              </a:xfrm>
              <a:custGeom>
                <a:avLst/>
                <a:gdLst>
                  <a:gd name="T0" fmla="*/ 0 w 8"/>
                  <a:gd name="T1" fmla="*/ 3 h 6"/>
                  <a:gd name="T2" fmla="*/ 0 w 8"/>
                  <a:gd name="T3" fmla="*/ 5 h 6"/>
                  <a:gd name="T4" fmla="*/ 1 w 8"/>
                  <a:gd name="T5" fmla="*/ 6 h 6"/>
                  <a:gd name="T6" fmla="*/ 6 w 8"/>
                  <a:gd name="T7" fmla="*/ 0 h 6"/>
                  <a:gd name="T8" fmla="*/ 8 w 8"/>
                  <a:gd name="T9" fmla="*/ 3 h 6"/>
                  <a:gd name="T10" fmla="*/ 0 w 8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6"/>
                  <a:gd name="T20" fmla="*/ 8 w 8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6">
                    <a:moveTo>
                      <a:pt x="0" y="3"/>
                    </a:moveTo>
                    <a:lnTo>
                      <a:pt x="0" y="5"/>
                    </a:lnTo>
                    <a:lnTo>
                      <a:pt x="1" y="6"/>
                    </a:lnTo>
                    <a:lnTo>
                      <a:pt x="6" y="0"/>
                    </a:lnTo>
                    <a:lnTo>
                      <a:pt x="8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92" name="Rectangle 4202"/>
              <p:cNvSpPr>
                <a:spLocks noChangeArrowheads="1"/>
              </p:cNvSpPr>
              <p:nvPr/>
            </p:nvSpPr>
            <p:spPr bwMode="auto">
              <a:xfrm>
                <a:off x="2058" y="2297"/>
                <a:ext cx="11" cy="8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93" name="Freeform 4203"/>
              <p:cNvSpPr>
                <a:spLocks/>
              </p:cNvSpPr>
              <p:nvPr/>
            </p:nvSpPr>
            <p:spPr bwMode="auto">
              <a:xfrm>
                <a:off x="2055" y="2297"/>
                <a:ext cx="5" cy="8"/>
              </a:xfrm>
              <a:custGeom>
                <a:avLst/>
                <a:gdLst>
                  <a:gd name="T0" fmla="*/ 0 w 5"/>
                  <a:gd name="T1" fmla="*/ 7 h 8"/>
                  <a:gd name="T2" fmla="*/ 1 w 5"/>
                  <a:gd name="T3" fmla="*/ 8 h 8"/>
                  <a:gd name="T4" fmla="*/ 3 w 5"/>
                  <a:gd name="T5" fmla="*/ 8 h 8"/>
                  <a:gd name="T6" fmla="*/ 3 w 5"/>
                  <a:gd name="T7" fmla="*/ 0 h 8"/>
                  <a:gd name="T8" fmla="*/ 5 w 5"/>
                  <a:gd name="T9" fmla="*/ 1 h 8"/>
                  <a:gd name="T10" fmla="*/ 0 w 5"/>
                  <a:gd name="T11" fmla="*/ 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8"/>
                  <a:gd name="T20" fmla="*/ 5 w 5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8">
                    <a:moveTo>
                      <a:pt x="0" y="7"/>
                    </a:moveTo>
                    <a:lnTo>
                      <a:pt x="1" y="8"/>
                    </a:lnTo>
                    <a:lnTo>
                      <a:pt x="3" y="8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94" name="Freeform 4204"/>
              <p:cNvSpPr>
                <a:spLocks/>
              </p:cNvSpPr>
              <p:nvPr/>
            </p:nvSpPr>
            <p:spPr bwMode="auto">
              <a:xfrm>
                <a:off x="2065" y="2299"/>
                <a:ext cx="21" cy="25"/>
              </a:xfrm>
              <a:custGeom>
                <a:avLst/>
                <a:gdLst>
                  <a:gd name="T0" fmla="*/ 7 w 21"/>
                  <a:gd name="T1" fmla="*/ 0 h 25"/>
                  <a:gd name="T2" fmla="*/ 0 w 21"/>
                  <a:gd name="T3" fmla="*/ 4 h 25"/>
                  <a:gd name="T4" fmla="*/ 14 w 21"/>
                  <a:gd name="T5" fmla="*/ 25 h 25"/>
                  <a:gd name="T6" fmla="*/ 21 w 21"/>
                  <a:gd name="T7" fmla="*/ 21 h 25"/>
                  <a:gd name="T8" fmla="*/ 7 w 21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5"/>
                  <a:gd name="T17" fmla="*/ 21 w 21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5">
                    <a:moveTo>
                      <a:pt x="7" y="0"/>
                    </a:moveTo>
                    <a:lnTo>
                      <a:pt x="0" y="4"/>
                    </a:lnTo>
                    <a:lnTo>
                      <a:pt x="14" y="25"/>
                    </a:lnTo>
                    <a:lnTo>
                      <a:pt x="21" y="2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95" name="Freeform 4205"/>
              <p:cNvSpPr>
                <a:spLocks/>
              </p:cNvSpPr>
              <p:nvPr/>
            </p:nvSpPr>
            <p:spPr bwMode="auto">
              <a:xfrm>
                <a:off x="2065" y="2297"/>
                <a:ext cx="7" cy="8"/>
              </a:xfrm>
              <a:custGeom>
                <a:avLst/>
                <a:gdLst>
                  <a:gd name="T0" fmla="*/ 4 w 7"/>
                  <a:gd name="T1" fmla="*/ 0 h 8"/>
                  <a:gd name="T2" fmla="*/ 6 w 7"/>
                  <a:gd name="T3" fmla="*/ 0 h 8"/>
                  <a:gd name="T4" fmla="*/ 7 w 7"/>
                  <a:gd name="T5" fmla="*/ 2 h 8"/>
                  <a:gd name="T6" fmla="*/ 0 w 7"/>
                  <a:gd name="T7" fmla="*/ 6 h 8"/>
                  <a:gd name="T8" fmla="*/ 4 w 7"/>
                  <a:gd name="T9" fmla="*/ 8 h 8"/>
                  <a:gd name="T10" fmla="*/ 4 w 7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96" name="Freeform 4206"/>
              <p:cNvSpPr>
                <a:spLocks/>
              </p:cNvSpPr>
              <p:nvPr/>
            </p:nvSpPr>
            <p:spPr bwMode="auto">
              <a:xfrm>
                <a:off x="2078" y="2322"/>
                <a:ext cx="9" cy="13"/>
              </a:xfrm>
              <a:custGeom>
                <a:avLst/>
                <a:gdLst>
                  <a:gd name="T0" fmla="*/ 9 w 9"/>
                  <a:gd name="T1" fmla="*/ 0 h 13"/>
                  <a:gd name="T2" fmla="*/ 1 w 9"/>
                  <a:gd name="T3" fmla="*/ 0 h 13"/>
                  <a:gd name="T4" fmla="*/ 0 w 9"/>
                  <a:gd name="T5" fmla="*/ 13 h 13"/>
                  <a:gd name="T6" fmla="*/ 8 w 9"/>
                  <a:gd name="T7" fmla="*/ 13 h 13"/>
                  <a:gd name="T8" fmla="*/ 9 w 9"/>
                  <a:gd name="T9" fmla="*/ 0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3"/>
                  <a:gd name="T17" fmla="*/ 9 w 9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3">
                    <a:moveTo>
                      <a:pt x="9" y="0"/>
                    </a:moveTo>
                    <a:lnTo>
                      <a:pt x="1" y="0"/>
                    </a:lnTo>
                    <a:lnTo>
                      <a:pt x="0" y="13"/>
                    </a:lnTo>
                    <a:lnTo>
                      <a:pt x="8" y="1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97" name="Freeform 4207"/>
              <p:cNvSpPr>
                <a:spLocks/>
              </p:cNvSpPr>
              <p:nvPr/>
            </p:nvSpPr>
            <p:spPr bwMode="auto">
              <a:xfrm>
                <a:off x="2079" y="2320"/>
                <a:ext cx="8" cy="4"/>
              </a:xfrm>
              <a:custGeom>
                <a:avLst/>
                <a:gdLst>
                  <a:gd name="T0" fmla="*/ 7 w 8"/>
                  <a:gd name="T1" fmla="*/ 0 h 4"/>
                  <a:gd name="T2" fmla="*/ 8 w 8"/>
                  <a:gd name="T3" fmla="*/ 2 h 4"/>
                  <a:gd name="T4" fmla="*/ 0 w 8"/>
                  <a:gd name="T5" fmla="*/ 2 h 4"/>
                  <a:gd name="T6" fmla="*/ 0 w 8"/>
                  <a:gd name="T7" fmla="*/ 4 h 4"/>
                  <a:gd name="T8" fmla="*/ 7 w 8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4"/>
                  <a:gd name="T17" fmla="*/ 8 w 8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4">
                    <a:moveTo>
                      <a:pt x="7" y="0"/>
                    </a:moveTo>
                    <a:lnTo>
                      <a:pt x="8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98" name="Freeform 4208"/>
              <p:cNvSpPr>
                <a:spLocks/>
              </p:cNvSpPr>
              <p:nvPr/>
            </p:nvSpPr>
            <p:spPr bwMode="auto">
              <a:xfrm>
                <a:off x="2080" y="2332"/>
                <a:ext cx="12" cy="10"/>
              </a:xfrm>
              <a:custGeom>
                <a:avLst/>
                <a:gdLst>
                  <a:gd name="T0" fmla="*/ 4 w 12"/>
                  <a:gd name="T1" fmla="*/ 0 h 10"/>
                  <a:gd name="T2" fmla="*/ 0 w 12"/>
                  <a:gd name="T3" fmla="*/ 7 h 10"/>
                  <a:gd name="T4" fmla="*/ 8 w 12"/>
                  <a:gd name="T5" fmla="*/ 10 h 10"/>
                  <a:gd name="T6" fmla="*/ 12 w 12"/>
                  <a:gd name="T7" fmla="*/ 3 h 10"/>
                  <a:gd name="T8" fmla="*/ 4 w 12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0"/>
                  <a:gd name="T17" fmla="*/ 12 w 12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0">
                    <a:moveTo>
                      <a:pt x="4" y="0"/>
                    </a:moveTo>
                    <a:lnTo>
                      <a:pt x="0" y="7"/>
                    </a:lnTo>
                    <a:lnTo>
                      <a:pt x="8" y="10"/>
                    </a:lnTo>
                    <a:lnTo>
                      <a:pt x="12" y="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299" name="Freeform 4209"/>
              <p:cNvSpPr>
                <a:spLocks/>
              </p:cNvSpPr>
              <p:nvPr/>
            </p:nvSpPr>
            <p:spPr bwMode="auto">
              <a:xfrm>
                <a:off x="2078" y="2332"/>
                <a:ext cx="8" cy="7"/>
              </a:xfrm>
              <a:custGeom>
                <a:avLst/>
                <a:gdLst>
                  <a:gd name="T0" fmla="*/ 0 w 8"/>
                  <a:gd name="T1" fmla="*/ 3 h 7"/>
                  <a:gd name="T2" fmla="*/ 0 w 8"/>
                  <a:gd name="T3" fmla="*/ 6 h 7"/>
                  <a:gd name="T4" fmla="*/ 2 w 8"/>
                  <a:gd name="T5" fmla="*/ 7 h 7"/>
                  <a:gd name="T6" fmla="*/ 6 w 8"/>
                  <a:gd name="T7" fmla="*/ 0 h 7"/>
                  <a:gd name="T8" fmla="*/ 8 w 8"/>
                  <a:gd name="T9" fmla="*/ 3 h 7"/>
                  <a:gd name="T10" fmla="*/ 0 w 8"/>
                  <a:gd name="T11" fmla="*/ 3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0" y="3"/>
                    </a:moveTo>
                    <a:lnTo>
                      <a:pt x="0" y="6"/>
                    </a:lnTo>
                    <a:lnTo>
                      <a:pt x="2" y="7"/>
                    </a:lnTo>
                    <a:lnTo>
                      <a:pt x="6" y="0"/>
                    </a:lnTo>
                    <a:lnTo>
                      <a:pt x="8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00" name="Freeform 4210"/>
              <p:cNvSpPr>
                <a:spLocks/>
              </p:cNvSpPr>
              <p:nvPr/>
            </p:nvSpPr>
            <p:spPr bwMode="auto">
              <a:xfrm>
                <a:off x="2084" y="2337"/>
                <a:ext cx="10" cy="15"/>
              </a:xfrm>
              <a:custGeom>
                <a:avLst/>
                <a:gdLst>
                  <a:gd name="T0" fmla="*/ 10 w 10"/>
                  <a:gd name="T1" fmla="*/ 1 h 15"/>
                  <a:gd name="T2" fmla="*/ 2 w 10"/>
                  <a:gd name="T3" fmla="*/ 0 h 15"/>
                  <a:gd name="T4" fmla="*/ 0 w 10"/>
                  <a:gd name="T5" fmla="*/ 14 h 15"/>
                  <a:gd name="T6" fmla="*/ 8 w 10"/>
                  <a:gd name="T7" fmla="*/ 15 h 15"/>
                  <a:gd name="T8" fmla="*/ 10 w 10"/>
                  <a:gd name="T9" fmla="*/ 1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5"/>
                  <a:gd name="T17" fmla="*/ 10 w 10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5">
                    <a:moveTo>
                      <a:pt x="10" y="1"/>
                    </a:moveTo>
                    <a:lnTo>
                      <a:pt x="2" y="0"/>
                    </a:lnTo>
                    <a:lnTo>
                      <a:pt x="0" y="14"/>
                    </a:lnTo>
                    <a:lnTo>
                      <a:pt x="8" y="15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01" name="Freeform 4211"/>
              <p:cNvSpPr>
                <a:spLocks/>
              </p:cNvSpPr>
              <p:nvPr/>
            </p:nvSpPr>
            <p:spPr bwMode="auto">
              <a:xfrm>
                <a:off x="2086" y="2335"/>
                <a:ext cx="8" cy="7"/>
              </a:xfrm>
              <a:custGeom>
                <a:avLst/>
                <a:gdLst>
                  <a:gd name="T0" fmla="*/ 6 w 8"/>
                  <a:gd name="T1" fmla="*/ 0 h 7"/>
                  <a:gd name="T2" fmla="*/ 8 w 8"/>
                  <a:gd name="T3" fmla="*/ 1 h 7"/>
                  <a:gd name="T4" fmla="*/ 8 w 8"/>
                  <a:gd name="T5" fmla="*/ 3 h 7"/>
                  <a:gd name="T6" fmla="*/ 0 w 8"/>
                  <a:gd name="T7" fmla="*/ 2 h 7"/>
                  <a:gd name="T8" fmla="*/ 2 w 8"/>
                  <a:gd name="T9" fmla="*/ 7 h 7"/>
                  <a:gd name="T10" fmla="*/ 6 w 8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6" y="0"/>
                    </a:moveTo>
                    <a:lnTo>
                      <a:pt x="8" y="1"/>
                    </a:lnTo>
                    <a:lnTo>
                      <a:pt x="8" y="3"/>
                    </a:lnTo>
                    <a:lnTo>
                      <a:pt x="0" y="2"/>
                    </a:lnTo>
                    <a:lnTo>
                      <a:pt x="2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02" name="Freeform 4212"/>
              <p:cNvSpPr>
                <a:spLocks/>
              </p:cNvSpPr>
              <p:nvPr/>
            </p:nvSpPr>
            <p:spPr bwMode="auto">
              <a:xfrm>
                <a:off x="2068" y="2350"/>
                <a:ext cx="23" cy="23"/>
              </a:xfrm>
              <a:custGeom>
                <a:avLst/>
                <a:gdLst>
                  <a:gd name="T0" fmla="*/ 23 w 23"/>
                  <a:gd name="T1" fmla="*/ 5 h 23"/>
                  <a:gd name="T2" fmla="*/ 17 w 23"/>
                  <a:gd name="T3" fmla="*/ 0 h 23"/>
                  <a:gd name="T4" fmla="*/ 0 w 23"/>
                  <a:gd name="T5" fmla="*/ 18 h 23"/>
                  <a:gd name="T6" fmla="*/ 6 w 23"/>
                  <a:gd name="T7" fmla="*/ 23 h 23"/>
                  <a:gd name="T8" fmla="*/ 23 w 23"/>
                  <a:gd name="T9" fmla="*/ 5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3"/>
                  <a:gd name="T17" fmla="*/ 23 w 23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3">
                    <a:moveTo>
                      <a:pt x="23" y="5"/>
                    </a:moveTo>
                    <a:lnTo>
                      <a:pt x="17" y="0"/>
                    </a:lnTo>
                    <a:lnTo>
                      <a:pt x="0" y="18"/>
                    </a:lnTo>
                    <a:lnTo>
                      <a:pt x="6" y="2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03" name="Freeform 4213"/>
              <p:cNvSpPr>
                <a:spLocks/>
              </p:cNvSpPr>
              <p:nvPr/>
            </p:nvSpPr>
            <p:spPr bwMode="auto">
              <a:xfrm>
                <a:off x="2084" y="2350"/>
                <a:ext cx="8" cy="5"/>
              </a:xfrm>
              <a:custGeom>
                <a:avLst/>
                <a:gdLst>
                  <a:gd name="T0" fmla="*/ 8 w 8"/>
                  <a:gd name="T1" fmla="*/ 2 h 5"/>
                  <a:gd name="T2" fmla="*/ 8 w 8"/>
                  <a:gd name="T3" fmla="*/ 4 h 5"/>
                  <a:gd name="T4" fmla="*/ 7 w 8"/>
                  <a:gd name="T5" fmla="*/ 5 h 5"/>
                  <a:gd name="T6" fmla="*/ 1 w 8"/>
                  <a:gd name="T7" fmla="*/ 0 h 5"/>
                  <a:gd name="T8" fmla="*/ 0 w 8"/>
                  <a:gd name="T9" fmla="*/ 1 h 5"/>
                  <a:gd name="T10" fmla="*/ 8 w 8"/>
                  <a:gd name="T11" fmla="*/ 2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8" y="2"/>
                    </a:moveTo>
                    <a:lnTo>
                      <a:pt x="8" y="4"/>
                    </a:lnTo>
                    <a:lnTo>
                      <a:pt x="7" y="5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04" name="Freeform 4214"/>
              <p:cNvSpPr>
                <a:spLocks/>
              </p:cNvSpPr>
              <p:nvPr/>
            </p:nvSpPr>
            <p:spPr bwMode="auto">
              <a:xfrm>
                <a:off x="2042" y="2367"/>
                <a:ext cx="30" cy="12"/>
              </a:xfrm>
              <a:custGeom>
                <a:avLst/>
                <a:gdLst>
                  <a:gd name="T0" fmla="*/ 30 w 30"/>
                  <a:gd name="T1" fmla="*/ 7 h 12"/>
                  <a:gd name="T2" fmla="*/ 27 w 30"/>
                  <a:gd name="T3" fmla="*/ 0 h 12"/>
                  <a:gd name="T4" fmla="*/ 0 w 30"/>
                  <a:gd name="T5" fmla="*/ 5 h 12"/>
                  <a:gd name="T6" fmla="*/ 3 w 30"/>
                  <a:gd name="T7" fmla="*/ 12 h 12"/>
                  <a:gd name="T8" fmla="*/ 30 w 30"/>
                  <a:gd name="T9" fmla="*/ 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12"/>
                  <a:gd name="T17" fmla="*/ 30 w 30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12">
                    <a:moveTo>
                      <a:pt x="30" y="7"/>
                    </a:moveTo>
                    <a:lnTo>
                      <a:pt x="27" y="0"/>
                    </a:lnTo>
                    <a:lnTo>
                      <a:pt x="0" y="5"/>
                    </a:lnTo>
                    <a:lnTo>
                      <a:pt x="3" y="12"/>
                    </a:lnTo>
                    <a:lnTo>
                      <a:pt x="30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05" name="Freeform 4215"/>
              <p:cNvSpPr>
                <a:spLocks/>
              </p:cNvSpPr>
              <p:nvPr/>
            </p:nvSpPr>
            <p:spPr bwMode="auto">
              <a:xfrm>
                <a:off x="2068" y="2367"/>
                <a:ext cx="6" cy="7"/>
              </a:xfrm>
              <a:custGeom>
                <a:avLst/>
                <a:gdLst>
                  <a:gd name="T0" fmla="*/ 6 w 6"/>
                  <a:gd name="T1" fmla="*/ 6 h 7"/>
                  <a:gd name="T2" fmla="*/ 5 w 6"/>
                  <a:gd name="T3" fmla="*/ 7 h 7"/>
                  <a:gd name="T4" fmla="*/ 4 w 6"/>
                  <a:gd name="T5" fmla="*/ 7 h 7"/>
                  <a:gd name="T6" fmla="*/ 1 w 6"/>
                  <a:gd name="T7" fmla="*/ 0 h 7"/>
                  <a:gd name="T8" fmla="*/ 0 w 6"/>
                  <a:gd name="T9" fmla="*/ 1 h 7"/>
                  <a:gd name="T10" fmla="*/ 6 w 6"/>
                  <a:gd name="T11" fmla="*/ 6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6"/>
                    </a:moveTo>
                    <a:lnTo>
                      <a:pt x="5" y="7"/>
                    </a:lnTo>
                    <a:lnTo>
                      <a:pt x="4" y="7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06" name="Freeform 4216"/>
              <p:cNvSpPr>
                <a:spLocks/>
              </p:cNvSpPr>
              <p:nvPr/>
            </p:nvSpPr>
            <p:spPr bwMode="auto">
              <a:xfrm>
                <a:off x="2039" y="2359"/>
                <a:ext cx="8" cy="16"/>
              </a:xfrm>
              <a:custGeom>
                <a:avLst/>
                <a:gdLst>
                  <a:gd name="T0" fmla="*/ 1 w 8"/>
                  <a:gd name="T1" fmla="*/ 16 h 16"/>
                  <a:gd name="T2" fmla="*/ 8 w 8"/>
                  <a:gd name="T3" fmla="*/ 16 h 16"/>
                  <a:gd name="T4" fmla="*/ 7 w 8"/>
                  <a:gd name="T5" fmla="*/ 0 h 16"/>
                  <a:gd name="T6" fmla="*/ 0 w 8"/>
                  <a:gd name="T7" fmla="*/ 0 h 16"/>
                  <a:gd name="T8" fmla="*/ 1 w 8"/>
                  <a:gd name="T9" fmla="*/ 1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6"/>
                  <a:gd name="T17" fmla="*/ 8 w 8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6">
                    <a:moveTo>
                      <a:pt x="1" y="16"/>
                    </a:moveTo>
                    <a:lnTo>
                      <a:pt x="8" y="16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1" y="1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07" name="Freeform 4217"/>
              <p:cNvSpPr>
                <a:spLocks/>
              </p:cNvSpPr>
              <p:nvPr/>
            </p:nvSpPr>
            <p:spPr bwMode="auto">
              <a:xfrm>
                <a:off x="2040" y="2372"/>
                <a:ext cx="7" cy="8"/>
              </a:xfrm>
              <a:custGeom>
                <a:avLst/>
                <a:gdLst>
                  <a:gd name="T0" fmla="*/ 5 w 7"/>
                  <a:gd name="T1" fmla="*/ 7 h 8"/>
                  <a:gd name="T2" fmla="*/ 0 w 7"/>
                  <a:gd name="T3" fmla="*/ 8 h 8"/>
                  <a:gd name="T4" fmla="*/ 0 w 7"/>
                  <a:gd name="T5" fmla="*/ 3 h 8"/>
                  <a:gd name="T6" fmla="*/ 7 w 7"/>
                  <a:gd name="T7" fmla="*/ 3 h 8"/>
                  <a:gd name="T8" fmla="*/ 2 w 7"/>
                  <a:gd name="T9" fmla="*/ 0 h 8"/>
                  <a:gd name="T10" fmla="*/ 5 w 7"/>
                  <a:gd name="T11" fmla="*/ 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5" y="7"/>
                    </a:moveTo>
                    <a:lnTo>
                      <a:pt x="0" y="8"/>
                    </a:lnTo>
                    <a:lnTo>
                      <a:pt x="0" y="3"/>
                    </a:lnTo>
                    <a:lnTo>
                      <a:pt x="7" y="3"/>
                    </a:lnTo>
                    <a:lnTo>
                      <a:pt x="2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08" name="Freeform 4218"/>
              <p:cNvSpPr>
                <a:spLocks/>
              </p:cNvSpPr>
              <p:nvPr/>
            </p:nvSpPr>
            <p:spPr bwMode="auto">
              <a:xfrm>
                <a:off x="2040" y="2342"/>
                <a:ext cx="21" cy="20"/>
              </a:xfrm>
              <a:custGeom>
                <a:avLst/>
                <a:gdLst>
                  <a:gd name="T0" fmla="*/ 0 w 21"/>
                  <a:gd name="T1" fmla="*/ 14 h 20"/>
                  <a:gd name="T2" fmla="*/ 5 w 21"/>
                  <a:gd name="T3" fmla="*/ 20 h 20"/>
                  <a:gd name="T4" fmla="*/ 21 w 21"/>
                  <a:gd name="T5" fmla="*/ 6 h 20"/>
                  <a:gd name="T6" fmla="*/ 16 w 21"/>
                  <a:gd name="T7" fmla="*/ 0 h 20"/>
                  <a:gd name="T8" fmla="*/ 0 w 21"/>
                  <a:gd name="T9" fmla="*/ 14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0"/>
                  <a:gd name="T17" fmla="*/ 21 w 2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0">
                    <a:moveTo>
                      <a:pt x="0" y="14"/>
                    </a:moveTo>
                    <a:lnTo>
                      <a:pt x="5" y="20"/>
                    </a:lnTo>
                    <a:lnTo>
                      <a:pt x="21" y="6"/>
                    </a:lnTo>
                    <a:lnTo>
                      <a:pt x="16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09" name="Freeform 4219"/>
              <p:cNvSpPr>
                <a:spLocks/>
              </p:cNvSpPr>
              <p:nvPr/>
            </p:nvSpPr>
            <p:spPr bwMode="auto">
              <a:xfrm>
                <a:off x="2039" y="2356"/>
                <a:ext cx="7" cy="6"/>
              </a:xfrm>
              <a:custGeom>
                <a:avLst/>
                <a:gdLst>
                  <a:gd name="T0" fmla="*/ 0 w 7"/>
                  <a:gd name="T1" fmla="*/ 3 h 6"/>
                  <a:gd name="T2" fmla="*/ 0 w 7"/>
                  <a:gd name="T3" fmla="*/ 1 h 6"/>
                  <a:gd name="T4" fmla="*/ 1 w 7"/>
                  <a:gd name="T5" fmla="*/ 0 h 6"/>
                  <a:gd name="T6" fmla="*/ 6 w 7"/>
                  <a:gd name="T7" fmla="*/ 6 h 6"/>
                  <a:gd name="T8" fmla="*/ 7 w 7"/>
                  <a:gd name="T9" fmla="*/ 3 h 6"/>
                  <a:gd name="T10" fmla="*/ 0 w 7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"/>
                  <a:gd name="T20" fmla="*/ 7 w 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">
                    <a:moveTo>
                      <a:pt x="0" y="3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6" y="6"/>
                    </a:lnTo>
                    <a:lnTo>
                      <a:pt x="7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10" name="Freeform 4220"/>
              <p:cNvSpPr>
                <a:spLocks/>
              </p:cNvSpPr>
              <p:nvPr/>
            </p:nvSpPr>
            <p:spPr bwMode="auto">
              <a:xfrm>
                <a:off x="2055" y="2332"/>
                <a:ext cx="9" cy="14"/>
              </a:xfrm>
              <a:custGeom>
                <a:avLst/>
                <a:gdLst>
                  <a:gd name="T0" fmla="*/ 0 w 9"/>
                  <a:gd name="T1" fmla="*/ 12 h 14"/>
                  <a:gd name="T2" fmla="*/ 7 w 9"/>
                  <a:gd name="T3" fmla="*/ 14 h 14"/>
                  <a:gd name="T4" fmla="*/ 9 w 9"/>
                  <a:gd name="T5" fmla="*/ 2 h 14"/>
                  <a:gd name="T6" fmla="*/ 2 w 9"/>
                  <a:gd name="T7" fmla="*/ 0 h 14"/>
                  <a:gd name="T8" fmla="*/ 0 w 9"/>
                  <a:gd name="T9" fmla="*/ 12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4"/>
                  <a:gd name="T17" fmla="*/ 9 w 9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4">
                    <a:moveTo>
                      <a:pt x="0" y="12"/>
                    </a:moveTo>
                    <a:lnTo>
                      <a:pt x="7" y="14"/>
                    </a:lnTo>
                    <a:lnTo>
                      <a:pt x="9" y="2"/>
                    </a:lnTo>
                    <a:lnTo>
                      <a:pt x="2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11" name="Freeform 4221"/>
              <p:cNvSpPr>
                <a:spLocks/>
              </p:cNvSpPr>
              <p:nvPr/>
            </p:nvSpPr>
            <p:spPr bwMode="auto">
              <a:xfrm>
                <a:off x="2055" y="2342"/>
                <a:ext cx="7" cy="6"/>
              </a:xfrm>
              <a:custGeom>
                <a:avLst/>
                <a:gdLst>
                  <a:gd name="T0" fmla="*/ 6 w 7"/>
                  <a:gd name="T1" fmla="*/ 6 h 6"/>
                  <a:gd name="T2" fmla="*/ 7 w 7"/>
                  <a:gd name="T3" fmla="*/ 5 h 6"/>
                  <a:gd name="T4" fmla="*/ 7 w 7"/>
                  <a:gd name="T5" fmla="*/ 4 h 6"/>
                  <a:gd name="T6" fmla="*/ 0 w 7"/>
                  <a:gd name="T7" fmla="*/ 2 h 6"/>
                  <a:gd name="T8" fmla="*/ 1 w 7"/>
                  <a:gd name="T9" fmla="*/ 0 h 6"/>
                  <a:gd name="T10" fmla="*/ 6 w 7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"/>
                  <a:gd name="T20" fmla="*/ 7 w 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">
                    <a:moveTo>
                      <a:pt x="6" y="6"/>
                    </a:moveTo>
                    <a:lnTo>
                      <a:pt x="7" y="5"/>
                    </a:lnTo>
                    <a:lnTo>
                      <a:pt x="7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12" name="Freeform 4222"/>
              <p:cNvSpPr>
                <a:spLocks/>
              </p:cNvSpPr>
              <p:nvPr/>
            </p:nvSpPr>
            <p:spPr bwMode="auto">
              <a:xfrm>
                <a:off x="2028" y="2330"/>
                <a:ext cx="34" cy="10"/>
              </a:xfrm>
              <a:custGeom>
                <a:avLst/>
                <a:gdLst>
                  <a:gd name="T0" fmla="*/ 34 w 34"/>
                  <a:gd name="T1" fmla="*/ 7 h 10"/>
                  <a:gd name="T2" fmla="*/ 32 w 34"/>
                  <a:gd name="T3" fmla="*/ 0 h 10"/>
                  <a:gd name="T4" fmla="*/ 0 w 34"/>
                  <a:gd name="T5" fmla="*/ 3 h 10"/>
                  <a:gd name="T6" fmla="*/ 2 w 34"/>
                  <a:gd name="T7" fmla="*/ 10 h 10"/>
                  <a:gd name="T8" fmla="*/ 34 w 34"/>
                  <a:gd name="T9" fmla="*/ 7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10"/>
                  <a:gd name="T17" fmla="*/ 34 w 34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10">
                    <a:moveTo>
                      <a:pt x="34" y="7"/>
                    </a:moveTo>
                    <a:lnTo>
                      <a:pt x="32" y="0"/>
                    </a:lnTo>
                    <a:lnTo>
                      <a:pt x="0" y="3"/>
                    </a:lnTo>
                    <a:lnTo>
                      <a:pt x="2" y="10"/>
                    </a:lnTo>
                    <a:lnTo>
                      <a:pt x="34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13" name="Freeform 4223"/>
              <p:cNvSpPr>
                <a:spLocks/>
              </p:cNvSpPr>
              <p:nvPr/>
            </p:nvSpPr>
            <p:spPr bwMode="auto">
              <a:xfrm>
                <a:off x="2057" y="2330"/>
                <a:ext cx="8" cy="7"/>
              </a:xfrm>
              <a:custGeom>
                <a:avLst/>
                <a:gdLst>
                  <a:gd name="T0" fmla="*/ 7 w 8"/>
                  <a:gd name="T1" fmla="*/ 4 h 7"/>
                  <a:gd name="T2" fmla="*/ 8 w 8"/>
                  <a:gd name="T3" fmla="*/ 0 h 7"/>
                  <a:gd name="T4" fmla="*/ 3 w 8"/>
                  <a:gd name="T5" fmla="*/ 0 h 7"/>
                  <a:gd name="T6" fmla="*/ 5 w 8"/>
                  <a:gd name="T7" fmla="*/ 7 h 7"/>
                  <a:gd name="T8" fmla="*/ 0 w 8"/>
                  <a:gd name="T9" fmla="*/ 2 h 7"/>
                  <a:gd name="T10" fmla="*/ 7 w 8"/>
                  <a:gd name="T11" fmla="*/ 4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7" y="4"/>
                    </a:moveTo>
                    <a:lnTo>
                      <a:pt x="8" y="0"/>
                    </a:lnTo>
                    <a:lnTo>
                      <a:pt x="3" y="0"/>
                    </a:lnTo>
                    <a:lnTo>
                      <a:pt x="5" y="7"/>
                    </a:lnTo>
                    <a:lnTo>
                      <a:pt x="0" y="2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14" name="Freeform 4224"/>
              <p:cNvSpPr>
                <a:spLocks/>
              </p:cNvSpPr>
              <p:nvPr/>
            </p:nvSpPr>
            <p:spPr bwMode="auto">
              <a:xfrm>
                <a:off x="2012" y="2334"/>
                <a:ext cx="20" cy="18"/>
              </a:xfrm>
              <a:custGeom>
                <a:avLst/>
                <a:gdLst>
                  <a:gd name="T0" fmla="*/ 20 w 20"/>
                  <a:gd name="T1" fmla="*/ 5 h 18"/>
                  <a:gd name="T2" fmla="*/ 14 w 20"/>
                  <a:gd name="T3" fmla="*/ 0 h 18"/>
                  <a:gd name="T4" fmla="*/ 0 w 20"/>
                  <a:gd name="T5" fmla="*/ 13 h 18"/>
                  <a:gd name="T6" fmla="*/ 6 w 20"/>
                  <a:gd name="T7" fmla="*/ 18 h 18"/>
                  <a:gd name="T8" fmla="*/ 20 w 20"/>
                  <a:gd name="T9" fmla="*/ 5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8"/>
                  <a:gd name="T17" fmla="*/ 20 w 20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8">
                    <a:moveTo>
                      <a:pt x="20" y="5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6" y="18"/>
                    </a:lnTo>
                    <a:lnTo>
                      <a:pt x="20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15" name="Freeform 4225"/>
              <p:cNvSpPr>
                <a:spLocks/>
              </p:cNvSpPr>
              <p:nvPr/>
            </p:nvSpPr>
            <p:spPr bwMode="auto">
              <a:xfrm>
                <a:off x="2026" y="2333"/>
                <a:ext cx="6" cy="7"/>
              </a:xfrm>
              <a:custGeom>
                <a:avLst/>
                <a:gdLst>
                  <a:gd name="T0" fmla="*/ 2 w 6"/>
                  <a:gd name="T1" fmla="*/ 0 h 7"/>
                  <a:gd name="T2" fmla="*/ 1 w 6"/>
                  <a:gd name="T3" fmla="*/ 0 h 7"/>
                  <a:gd name="T4" fmla="*/ 0 w 6"/>
                  <a:gd name="T5" fmla="*/ 1 h 7"/>
                  <a:gd name="T6" fmla="*/ 6 w 6"/>
                  <a:gd name="T7" fmla="*/ 6 h 7"/>
                  <a:gd name="T8" fmla="*/ 4 w 6"/>
                  <a:gd name="T9" fmla="*/ 7 h 7"/>
                  <a:gd name="T10" fmla="*/ 2 w 6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2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6" y="6"/>
                    </a:lnTo>
                    <a:lnTo>
                      <a:pt x="4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16" name="Freeform 4226"/>
              <p:cNvSpPr>
                <a:spLocks/>
              </p:cNvSpPr>
              <p:nvPr/>
            </p:nvSpPr>
            <p:spPr bwMode="auto">
              <a:xfrm>
                <a:off x="2008" y="2348"/>
                <a:ext cx="11" cy="24"/>
              </a:xfrm>
              <a:custGeom>
                <a:avLst/>
                <a:gdLst>
                  <a:gd name="T0" fmla="*/ 11 w 11"/>
                  <a:gd name="T1" fmla="*/ 1 h 24"/>
                  <a:gd name="T2" fmla="*/ 3 w 11"/>
                  <a:gd name="T3" fmla="*/ 0 h 24"/>
                  <a:gd name="T4" fmla="*/ 0 w 11"/>
                  <a:gd name="T5" fmla="*/ 23 h 24"/>
                  <a:gd name="T6" fmla="*/ 8 w 11"/>
                  <a:gd name="T7" fmla="*/ 24 h 24"/>
                  <a:gd name="T8" fmla="*/ 11 w 11"/>
                  <a:gd name="T9" fmla="*/ 1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24"/>
                  <a:gd name="T17" fmla="*/ 11 w 11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24">
                    <a:moveTo>
                      <a:pt x="11" y="1"/>
                    </a:moveTo>
                    <a:lnTo>
                      <a:pt x="3" y="0"/>
                    </a:lnTo>
                    <a:lnTo>
                      <a:pt x="0" y="23"/>
                    </a:lnTo>
                    <a:lnTo>
                      <a:pt x="8" y="24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17" name="Freeform 4227"/>
              <p:cNvSpPr>
                <a:spLocks/>
              </p:cNvSpPr>
              <p:nvPr/>
            </p:nvSpPr>
            <p:spPr bwMode="auto">
              <a:xfrm>
                <a:off x="2011" y="2347"/>
                <a:ext cx="8" cy="5"/>
              </a:xfrm>
              <a:custGeom>
                <a:avLst/>
                <a:gdLst>
                  <a:gd name="T0" fmla="*/ 1 w 8"/>
                  <a:gd name="T1" fmla="*/ 0 h 5"/>
                  <a:gd name="T2" fmla="*/ 0 w 8"/>
                  <a:gd name="T3" fmla="*/ 1 h 5"/>
                  <a:gd name="T4" fmla="*/ 8 w 8"/>
                  <a:gd name="T5" fmla="*/ 2 h 5"/>
                  <a:gd name="T6" fmla="*/ 7 w 8"/>
                  <a:gd name="T7" fmla="*/ 5 h 5"/>
                  <a:gd name="T8" fmla="*/ 1 w 8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5"/>
                  <a:gd name="T17" fmla="*/ 8 w 8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5">
                    <a:moveTo>
                      <a:pt x="1" y="0"/>
                    </a:moveTo>
                    <a:lnTo>
                      <a:pt x="0" y="1"/>
                    </a:lnTo>
                    <a:lnTo>
                      <a:pt x="8" y="2"/>
                    </a:lnTo>
                    <a:lnTo>
                      <a:pt x="7" y="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18" name="Freeform 4228"/>
              <p:cNvSpPr>
                <a:spLocks/>
              </p:cNvSpPr>
              <p:nvPr/>
            </p:nvSpPr>
            <p:spPr bwMode="auto">
              <a:xfrm>
                <a:off x="1990" y="2369"/>
                <a:ext cx="24" cy="15"/>
              </a:xfrm>
              <a:custGeom>
                <a:avLst/>
                <a:gdLst>
                  <a:gd name="T0" fmla="*/ 24 w 24"/>
                  <a:gd name="T1" fmla="*/ 7 h 15"/>
                  <a:gd name="T2" fmla="*/ 20 w 24"/>
                  <a:gd name="T3" fmla="*/ 0 h 15"/>
                  <a:gd name="T4" fmla="*/ 0 w 24"/>
                  <a:gd name="T5" fmla="*/ 8 h 15"/>
                  <a:gd name="T6" fmla="*/ 4 w 24"/>
                  <a:gd name="T7" fmla="*/ 15 h 15"/>
                  <a:gd name="T8" fmla="*/ 24 w 24"/>
                  <a:gd name="T9" fmla="*/ 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15"/>
                  <a:gd name="T17" fmla="*/ 24 w 24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15">
                    <a:moveTo>
                      <a:pt x="24" y="7"/>
                    </a:moveTo>
                    <a:lnTo>
                      <a:pt x="20" y="0"/>
                    </a:lnTo>
                    <a:lnTo>
                      <a:pt x="0" y="8"/>
                    </a:lnTo>
                    <a:lnTo>
                      <a:pt x="4" y="15"/>
                    </a:lnTo>
                    <a:lnTo>
                      <a:pt x="24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19" name="Freeform 4229"/>
              <p:cNvSpPr>
                <a:spLocks/>
              </p:cNvSpPr>
              <p:nvPr/>
            </p:nvSpPr>
            <p:spPr bwMode="auto">
              <a:xfrm>
                <a:off x="2008" y="2369"/>
                <a:ext cx="8" cy="7"/>
              </a:xfrm>
              <a:custGeom>
                <a:avLst/>
                <a:gdLst>
                  <a:gd name="T0" fmla="*/ 8 w 8"/>
                  <a:gd name="T1" fmla="*/ 3 h 7"/>
                  <a:gd name="T2" fmla="*/ 8 w 8"/>
                  <a:gd name="T3" fmla="*/ 6 h 7"/>
                  <a:gd name="T4" fmla="*/ 6 w 8"/>
                  <a:gd name="T5" fmla="*/ 7 h 7"/>
                  <a:gd name="T6" fmla="*/ 2 w 8"/>
                  <a:gd name="T7" fmla="*/ 0 h 7"/>
                  <a:gd name="T8" fmla="*/ 0 w 8"/>
                  <a:gd name="T9" fmla="*/ 2 h 7"/>
                  <a:gd name="T10" fmla="*/ 8 w 8"/>
                  <a:gd name="T11" fmla="*/ 3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8" y="3"/>
                    </a:moveTo>
                    <a:lnTo>
                      <a:pt x="8" y="6"/>
                    </a:lnTo>
                    <a:lnTo>
                      <a:pt x="6" y="7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20" name="Freeform 4230"/>
              <p:cNvSpPr>
                <a:spLocks/>
              </p:cNvSpPr>
              <p:nvPr/>
            </p:nvSpPr>
            <p:spPr bwMode="auto">
              <a:xfrm>
                <a:off x="1966" y="2339"/>
                <a:ext cx="29" cy="44"/>
              </a:xfrm>
              <a:custGeom>
                <a:avLst/>
                <a:gdLst>
                  <a:gd name="T0" fmla="*/ 23 w 29"/>
                  <a:gd name="T1" fmla="*/ 44 h 44"/>
                  <a:gd name="T2" fmla="*/ 29 w 29"/>
                  <a:gd name="T3" fmla="*/ 39 h 44"/>
                  <a:gd name="T4" fmla="*/ 6 w 29"/>
                  <a:gd name="T5" fmla="*/ 0 h 44"/>
                  <a:gd name="T6" fmla="*/ 0 w 29"/>
                  <a:gd name="T7" fmla="*/ 5 h 44"/>
                  <a:gd name="T8" fmla="*/ 23 w 29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44"/>
                  <a:gd name="T17" fmla="*/ 29 w 29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44">
                    <a:moveTo>
                      <a:pt x="23" y="44"/>
                    </a:moveTo>
                    <a:lnTo>
                      <a:pt x="29" y="39"/>
                    </a:lnTo>
                    <a:lnTo>
                      <a:pt x="6" y="0"/>
                    </a:lnTo>
                    <a:lnTo>
                      <a:pt x="0" y="5"/>
                    </a:lnTo>
                    <a:lnTo>
                      <a:pt x="23" y="4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21" name="Freeform 4231"/>
              <p:cNvSpPr>
                <a:spLocks/>
              </p:cNvSpPr>
              <p:nvPr/>
            </p:nvSpPr>
            <p:spPr bwMode="auto">
              <a:xfrm>
                <a:off x="1989" y="2377"/>
                <a:ext cx="6" cy="8"/>
              </a:xfrm>
              <a:custGeom>
                <a:avLst/>
                <a:gdLst>
                  <a:gd name="T0" fmla="*/ 5 w 6"/>
                  <a:gd name="T1" fmla="*/ 7 h 8"/>
                  <a:gd name="T2" fmla="*/ 1 w 6"/>
                  <a:gd name="T3" fmla="*/ 8 h 8"/>
                  <a:gd name="T4" fmla="*/ 0 w 6"/>
                  <a:gd name="T5" fmla="*/ 6 h 8"/>
                  <a:gd name="T6" fmla="*/ 6 w 6"/>
                  <a:gd name="T7" fmla="*/ 1 h 8"/>
                  <a:gd name="T8" fmla="*/ 1 w 6"/>
                  <a:gd name="T9" fmla="*/ 0 h 8"/>
                  <a:gd name="T10" fmla="*/ 5 w 6"/>
                  <a:gd name="T11" fmla="*/ 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8"/>
                  <a:gd name="T20" fmla="*/ 6 w 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8">
                    <a:moveTo>
                      <a:pt x="5" y="7"/>
                    </a:moveTo>
                    <a:lnTo>
                      <a:pt x="1" y="8"/>
                    </a:lnTo>
                    <a:lnTo>
                      <a:pt x="0" y="6"/>
                    </a:lnTo>
                    <a:lnTo>
                      <a:pt x="6" y="1"/>
                    </a:lnTo>
                    <a:lnTo>
                      <a:pt x="1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22" name="Freeform 4232"/>
              <p:cNvSpPr>
                <a:spLocks/>
              </p:cNvSpPr>
              <p:nvPr/>
            </p:nvSpPr>
            <p:spPr bwMode="auto">
              <a:xfrm>
                <a:off x="1951" y="2338"/>
                <a:ext cx="20" cy="15"/>
              </a:xfrm>
              <a:custGeom>
                <a:avLst/>
                <a:gdLst>
                  <a:gd name="T0" fmla="*/ 20 w 20"/>
                  <a:gd name="T1" fmla="*/ 6 h 15"/>
                  <a:gd name="T2" fmla="*/ 15 w 20"/>
                  <a:gd name="T3" fmla="*/ 0 h 15"/>
                  <a:gd name="T4" fmla="*/ 0 w 20"/>
                  <a:gd name="T5" fmla="*/ 9 h 15"/>
                  <a:gd name="T6" fmla="*/ 5 w 20"/>
                  <a:gd name="T7" fmla="*/ 15 h 15"/>
                  <a:gd name="T8" fmla="*/ 20 w 20"/>
                  <a:gd name="T9" fmla="*/ 6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5"/>
                  <a:gd name="T17" fmla="*/ 20 w 20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5">
                    <a:moveTo>
                      <a:pt x="20" y="6"/>
                    </a:moveTo>
                    <a:lnTo>
                      <a:pt x="15" y="0"/>
                    </a:lnTo>
                    <a:lnTo>
                      <a:pt x="0" y="9"/>
                    </a:lnTo>
                    <a:lnTo>
                      <a:pt x="5" y="15"/>
                    </a:lnTo>
                    <a:lnTo>
                      <a:pt x="20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23" name="Freeform 4233"/>
              <p:cNvSpPr>
                <a:spLocks/>
              </p:cNvSpPr>
              <p:nvPr/>
            </p:nvSpPr>
            <p:spPr bwMode="auto">
              <a:xfrm>
                <a:off x="1966" y="2335"/>
                <a:ext cx="6" cy="9"/>
              </a:xfrm>
              <a:custGeom>
                <a:avLst/>
                <a:gdLst>
                  <a:gd name="T0" fmla="*/ 6 w 6"/>
                  <a:gd name="T1" fmla="*/ 4 h 9"/>
                  <a:gd name="T2" fmla="*/ 4 w 6"/>
                  <a:gd name="T3" fmla="*/ 0 h 9"/>
                  <a:gd name="T4" fmla="*/ 0 w 6"/>
                  <a:gd name="T5" fmla="*/ 3 h 9"/>
                  <a:gd name="T6" fmla="*/ 5 w 6"/>
                  <a:gd name="T7" fmla="*/ 9 h 9"/>
                  <a:gd name="T8" fmla="*/ 0 w 6"/>
                  <a:gd name="T9" fmla="*/ 9 h 9"/>
                  <a:gd name="T10" fmla="*/ 6 w 6"/>
                  <a:gd name="T11" fmla="*/ 4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6" y="4"/>
                    </a:moveTo>
                    <a:lnTo>
                      <a:pt x="4" y="0"/>
                    </a:lnTo>
                    <a:lnTo>
                      <a:pt x="0" y="3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24" name="Freeform 4234"/>
              <p:cNvSpPr>
                <a:spLocks/>
              </p:cNvSpPr>
              <p:nvPr/>
            </p:nvSpPr>
            <p:spPr bwMode="auto">
              <a:xfrm>
                <a:off x="1915" y="2322"/>
                <a:ext cx="41" cy="31"/>
              </a:xfrm>
              <a:custGeom>
                <a:avLst/>
                <a:gdLst>
                  <a:gd name="T0" fmla="*/ 36 w 41"/>
                  <a:gd name="T1" fmla="*/ 31 h 31"/>
                  <a:gd name="T2" fmla="*/ 41 w 41"/>
                  <a:gd name="T3" fmla="*/ 25 h 31"/>
                  <a:gd name="T4" fmla="*/ 5 w 41"/>
                  <a:gd name="T5" fmla="*/ 0 h 31"/>
                  <a:gd name="T6" fmla="*/ 0 w 41"/>
                  <a:gd name="T7" fmla="*/ 6 h 31"/>
                  <a:gd name="T8" fmla="*/ 36 w 41"/>
                  <a:gd name="T9" fmla="*/ 31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31"/>
                  <a:gd name="T17" fmla="*/ 41 w 41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31">
                    <a:moveTo>
                      <a:pt x="36" y="31"/>
                    </a:moveTo>
                    <a:lnTo>
                      <a:pt x="41" y="25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36" y="3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25" name="Freeform 4235"/>
              <p:cNvSpPr>
                <a:spLocks/>
              </p:cNvSpPr>
              <p:nvPr/>
            </p:nvSpPr>
            <p:spPr bwMode="auto">
              <a:xfrm>
                <a:off x="1951" y="2347"/>
                <a:ext cx="5" cy="8"/>
              </a:xfrm>
              <a:custGeom>
                <a:avLst/>
                <a:gdLst>
                  <a:gd name="T0" fmla="*/ 5 w 5"/>
                  <a:gd name="T1" fmla="*/ 6 h 8"/>
                  <a:gd name="T2" fmla="*/ 2 w 5"/>
                  <a:gd name="T3" fmla="*/ 8 h 8"/>
                  <a:gd name="T4" fmla="*/ 0 w 5"/>
                  <a:gd name="T5" fmla="*/ 6 h 8"/>
                  <a:gd name="T6" fmla="*/ 5 w 5"/>
                  <a:gd name="T7" fmla="*/ 0 h 8"/>
                  <a:gd name="T8" fmla="*/ 0 w 5"/>
                  <a:gd name="T9" fmla="*/ 0 h 8"/>
                  <a:gd name="T10" fmla="*/ 5 w 5"/>
                  <a:gd name="T11" fmla="*/ 6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8"/>
                  <a:gd name="T20" fmla="*/ 5 w 5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8">
                    <a:moveTo>
                      <a:pt x="5" y="6"/>
                    </a:moveTo>
                    <a:lnTo>
                      <a:pt x="2" y="8"/>
                    </a:lnTo>
                    <a:lnTo>
                      <a:pt x="0" y="6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26" name="Rectangle 4236"/>
              <p:cNvSpPr>
                <a:spLocks noChangeArrowheads="1"/>
              </p:cNvSpPr>
              <p:nvPr/>
            </p:nvSpPr>
            <p:spPr bwMode="auto">
              <a:xfrm>
                <a:off x="1914" y="2325"/>
                <a:ext cx="8" cy="23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27" name="Freeform 4237"/>
              <p:cNvSpPr>
                <a:spLocks/>
              </p:cNvSpPr>
              <p:nvPr/>
            </p:nvSpPr>
            <p:spPr bwMode="auto">
              <a:xfrm>
                <a:off x="1914" y="2318"/>
                <a:ext cx="8" cy="10"/>
              </a:xfrm>
              <a:custGeom>
                <a:avLst/>
                <a:gdLst>
                  <a:gd name="T0" fmla="*/ 6 w 8"/>
                  <a:gd name="T1" fmla="*/ 4 h 10"/>
                  <a:gd name="T2" fmla="*/ 0 w 8"/>
                  <a:gd name="T3" fmla="*/ 0 h 10"/>
                  <a:gd name="T4" fmla="*/ 0 w 8"/>
                  <a:gd name="T5" fmla="*/ 7 h 10"/>
                  <a:gd name="T6" fmla="*/ 8 w 8"/>
                  <a:gd name="T7" fmla="*/ 7 h 10"/>
                  <a:gd name="T8" fmla="*/ 1 w 8"/>
                  <a:gd name="T9" fmla="*/ 10 h 10"/>
                  <a:gd name="T10" fmla="*/ 6 w 8"/>
                  <a:gd name="T11" fmla="*/ 4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0"/>
                  <a:gd name="T20" fmla="*/ 8 w 8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0">
                    <a:moveTo>
                      <a:pt x="6" y="4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8" y="7"/>
                    </a:lnTo>
                    <a:lnTo>
                      <a:pt x="1" y="10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28" name="Freeform 4238"/>
              <p:cNvSpPr>
                <a:spLocks/>
              </p:cNvSpPr>
              <p:nvPr/>
            </p:nvSpPr>
            <p:spPr bwMode="auto">
              <a:xfrm>
                <a:off x="1907" y="2345"/>
                <a:ext cx="13" cy="12"/>
              </a:xfrm>
              <a:custGeom>
                <a:avLst/>
                <a:gdLst>
                  <a:gd name="T0" fmla="*/ 13 w 13"/>
                  <a:gd name="T1" fmla="*/ 7 h 12"/>
                  <a:gd name="T2" fmla="*/ 9 w 13"/>
                  <a:gd name="T3" fmla="*/ 0 h 12"/>
                  <a:gd name="T4" fmla="*/ 0 w 13"/>
                  <a:gd name="T5" fmla="*/ 5 h 12"/>
                  <a:gd name="T6" fmla="*/ 4 w 13"/>
                  <a:gd name="T7" fmla="*/ 12 h 12"/>
                  <a:gd name="T8" fmla="*/ 13 w 13"/>
                  <a:gd name="T9" fmla="*/ 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12"/>
                  <a:gd name="T17" fmla="*/ 13 w 13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12">
                    <a:moveTo>
                      <a:pt x="13" y="7"/>
                    </a:moveTo>
                    <a:lnTo>
                      <a:pt x="9" y="0"/>
                    </a:lnTo>
                    <a:lnTo>
                      <a:pt x="0" y="5"/>
                    </a:lnTo>
                    <a:lnTo>
                      <a:pt x="4" y="12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29" name="Freeform 4239"/>
              <p:cNvSpPr>
                <a:spLocks/>
              </p:cNvSpPr>
              <p:nvPr/>
            </p:nvSpPr>
            <p:spPr bwMode="auto">
              <a:xfrm>
                <a:off x="1914" y="2345"/>
                <a:ext cx="8" cy="7"/>
              </a:xfrm>
              <a:custGeom>
                <a:avLst/>
                <a:gdLst>
                  <a:gd name="T0" fmla="*/ 8 w 8"/>
                  <a:gd name="T1" fmla="*/ 3 h 7"/>
                  <a:gd name="T2" fmla="*/ 8 w 8"/>
                  <a:gd name="T3" fmla="*/ 7 h 7"/>
                  <a:gd name="T4" fmla="*/ 6 w 8"/>
                  <a:gd name="T5" fmla="*/ 7 h 7"/>
                  <a:gd name="T6" fmla="*/ 2 w 8"/>
                  <a:gd name="T7" fmla="*/ 0 h 7"/>
                  <a:gd name="T8" fmla="*/ 0 w 8"/>
                  <a:gd name="T9" fmla="*/ 3 h 7"/>
                  <a:gd name="T10" fmla="*/ 8 w 8"/>
                  <a:gd name="T11" fmla="*/ 3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8" y="3"/>
                    </a:moveTo>
                    <a:lnTo>
                      <a:pt x="8" y="7"/>
                    </a:lnTo>
                    <a:lnTo>
                      <a:pt x="6" y="7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30" name="Freeform 4240"/>
              <p:cNvSpPr>
                <a:spLocks/>
              </p:cNvSpPr>
              <p:nvPr/>
            </p:nvSpPr>
            <p:spPr bwMode="auto">
              <a:xfrm>
                <a:off x="1901" y="2352"/>
                <a:ext cx="12" cy="27"/>
              </a:xfrm>
              <a:custGeom>
                <a:avLst/>
                <a:gdLst>
                  <a:gd name="T0" fmla="*/ 12 w 12"/>
                  <a:gd name="T1" fmla="*/ 1 h 27"/>
                  <a:gd name="T2" fmla="*/ 4 w 12"/>
                  <a:gd name="T3" fmla="*/ 0 h 27"/>
                  <a:gd name="T4" fmla="*/ 0 w 12"/>
                  <a:gd name="T5" fmla="*/ 26 h 27"/>
                  <a:gd name="T6" fmla="*/ 8 w 12"/>
                  <a:gd name="T7" fmla="*/ 27 h 27"/>
                  <a:gd name="T8" fmla="*/ 12 w 12"/>
                  <a:gd name="T9" fmla="*/ 1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27"/>
                  <a:gd name="T17" fmla="*/ 12 w 12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27">
                    <a:moveTo>
                      <a:pt x="12" y="1"/>
                    </a:moveTo>
                    <a:lnTo>
                      <a:pt x="4" y="0"/>
                    </a:lnTo>
                    <a:lnTo>
                      <a:pt x="0" y="26"/>
                    </a:lnTo>
                    <a:lnTo>
                      <a:pt x="8" y="27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31" name="Freeform 4241"/>
              <p:cNvSpPr>
                <a:spLocks/>
              </p:cNvSpPr>
              <p:nvPr/>
            </p:nvSpPr>
            <p:spPr bwMode="auto">
              <a:xfrm>
                <a:off x="1905" y="2350"/>
                <a:ext cx="8" cy="7"/>
              </a:xfrm>
              <a:custGeom>
                <a:avLst/>
                <a:gdLst>
                  <a:gd name="T0" fmla="*/ 2 w 8"/>
                  <a:gd name="T1" fmla="*/ 0 h 7"/>
                  <a:gd name="T2" fmla="*/ 0 w 8"/>
                  <a:gd name="T3" fmla="*/ 1 h 7"/>
                  <a:gd name="T4" fmla="*/ 0 w 8"/>
                  <a:gd name="T5" fmla="*/ 2 h 7"/>
                  <a:gd name="T6" fmla="*/ 8 w 8"/>
                  <a:gd name="T7" fmla="*/ 3 h 7"/>
                  <a:gd name="T8" fmla="*/ 6 w 8"/>
                  <a:gd name="T9" fmla="*/ 7 h 7"/>
                  <a:gd name="T10" fmla="*/ 2 w 8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2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8" y="3"/>
                    </a:lnTo>
                    <a:lnTo>
                      <a:pt x="6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32" name="Freeform 4242"/>
              <p:cNvSpPr>
                <a:spLocks/>
              </p:cNvSpPr>
              <p:nvPr/>
            </p:nvSpPr>
            <p:spPr bwMode="auto">
              <a:xfrm>
                <a:off x="1902" y="2377"/>
                <a:ext cx="56" cy="63"/>
              </a:xfrm>
              <a:custGeom>
                <a:avLst/>
                <a:gdLst>
                  <a:gd name="T0" fmla="*/ 6 w 56"/>
                  <a:gd name="T1" fmla="*/ 0 h 63"/>
                  <a:gd name="T2" fmla="*/ 0 w 56"/>
                  <a:gd name="T3" fmla="*/ 5 h 63"/>
                  <a:gd name="T4" fmla="*/ 50 w 56"/>
                  <a:gd name="T5" fmla="*/ 63 h 63"/>
                  <a:gd name="T6" fmla="*/ 56 w 56"/>
                  <a:gd name="T7" fmla="*/ 58 h 63"/>
                  <a:gd name="T8" fmla="*/ 6 w 56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63"/>
                  <a:gd name="T17" fmla="*/ 56 w 56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63">
                    <a:moveTo>
                      <a:pt x="6" y="0"/>
                    </a:moveTo>
                    <a:lnTo>
                      <a:pt x="0" y="5"/>
                    </a:lnTo>
                    <a:lnTo>
                      <a:pt x="50" y="63"/>
                    </a:lnTo>
                    <a:lnTo>
                      <a:pt x="56" y="5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33" name="Freeform 4243"/>
              <p:cNvSpPr>
                <a:spLocks/>
              </p:cNvSpPr>
              <p:nvPr/>
            </p:nvSpPr>
            <p:spPr bwMode="auto">
              <a:xfrm>
                <a:off x="1901" y="2377"/>
                <a:ext cx="8" cy="5"/>
              </a:xfrm>
              <a:custGeom>
                <a:avLst/>
                <a:gdLst>
                  <a:gd name="T0" fmla="*/ 0 w 8"/>
                  <a:gd name="T1" fmla="*/ 1 h 5"/>
                  <a:gd name="T2" fmla="*/ 0 w 8"/>
                  <a:gd name="T3" fmla="*/ 3 h 5"/>
                  <a:gd name="T4" fmla="*/ 1 w 8"/>
                  <a:gd name="T5" fmla="*/ 5 h 5"/>
                  <a:gd name="T6" fmla="*/ 7 w 8"/>
                  <a:gd name="T7" fmla="*/ 0 h 5"/>
                  <a:gd name="T8" fmla="*/ 8 w 8"/>
                  <a:gd name="T9" fmla="*/ 2 h 5"/>
                  <a:gd name="T10" fmla="*/ 0 w 8"/>
                  <a:gd name="T11" fmla="*/ 1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0" y="1"/>
                    </a:moveTo>
                    <a:lnTo>
                      <a:pt x="0" y="3"/>
                    </a:lnTo>
                    <a:lnTo>
                      <a:pt x="1" y="5"/>
                    </a:lnTo>
                    <a:lnTo>
                      <a:pt x="7" y="0"/>
                    </a:lnTo>
                    <a:lnTo>
                      <a:pt x="8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34" name="Rectangle 4244"/>
              <p:cNvSpPr>
                <a:spLocks noChangeArrowheads="1"/>
              </p:cNvSpPr>
              <p:nvPr/>
            </p:nvSpPr>
            <p:spPr bwMode="auto">
              <a:xfrm>
                <a:off x="1951" y="2437"/>
                <a:ext cx="8" cy="7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35" name="Freeform 4245"/>
              <p:cNvSpPr>
                <a:spLocks/>
              </p:cNvSpPr>
              <p:nvPr/>
            </p:nvSpPr>
            <p:spPr bwMode="auto">
              <a:xfrm>
                <a:off x="1951" y="2435"/>
                <a:ext cx="8" cy="5"/>
              </a:xfrm>
              <a:custGeom>
                <a:avLst/>
                <a:gdLst>
                  <a:gd name="T0" fmla="*/ 7 w 8"/>
                  <a:gd name="T1" fmla="*/ 0 h 5"/>
                  <a:gd name="T2" fmla="*/ 8 w 8"/>
                  <a:gd name="T3" fmla="*/ 1 h 5"/>
                  <a:gd name="T4" fmla="*/ 8 w 8"/>
                  <a:gd name="T5" fmla="*/ 2 h 5"/>
                  <a:gd name="T6" fmla="*/ 0 w 8"/>
                  <a:gd name="T7" fmla="*/ 2 h 5"/>
                  <a:gd name="T8" fmla="*/ 1 w 8"/>
                  <a:gd name="T9" fmla="*/ 5 h 5"/>
                  <a:gd name="T10" fmla="*/ 7 w 8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7" y="0"/>
                    </a:moveTo>
                    <a:lnTo>
                      <a:pt x="8" y="1"/>
                    </a:lnTo>
                    <a:lnTo>
                      <a:pt x="8" y="2"/>
                    </a:lnTo>
                    <a:lnTo>
                      <a:pt x="0" y="2"/>
                    </a:lnTo>
                    <a:lnTo>
                      <a:pt x="1" y="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36" name="Freeform 4246"/>
              <p:cNvSpPr>
                <a:spLocks/>
              </p:cNvSpPr>
              <p:nvPr/>
            </p:nvSpPr>
            <p:spPr bwMode="auto">
              <a:xfrm>
                <a:off x="1938" y="2441"/>
                <a:ext cx="19" cy="14"/>
              </a:xfrm>
              <a:custGeom>
                <a:avLst/>
                <a:gdLst>
                  <a:gd name="T0" fmla="*/ 19 w 19"/>
                  <a:gd name="T1" fmla="*/ 7 h 14"/>
                  <a:gd name="T2" fmla="*/ 15 w 19"/>
                  <a:gd name="T3" fmla="*/ 0 h 14"/>
                  <a:gd name="T4" fmla="*/ 0 w 19"/>
                  <a:gd name="T5" fmla="*/ 7 h 14"/>
                  <a:gd name="T6" fmla="*/ 4 w 19"/>
                  <a:gd name="T7" fmla="*/ 14 h 14"/>
                  <a:gd name="T8" fmla="*/ 19 w 19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4"/>
                  <a:gd name="T17" fmla="*/ 19 w 19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4">
                    <a:moveTo>
                      <a:pt x="19" y="7"/>
                    </a:moveTo>
                    <a:lnTo>
                      <a:pt x="15" y="0"/>
                    </a:lnTo>
                    <a:lnTo>
                      <a:pt x="0" y="7"/>
                    </a:lnTo>
                    <a:lnTo>
                      <a:pt x="4" y="14"/>
                    </a:lnTo>
                    <a:lnTo>
                      <a:pt x="19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37" name="Freeform 4247"/>
              <p:cNvSpPr>
                <a:spLocks/>
              </p:cNvSpPr>
              <p:nvPr/>
            </p:nvSpPr>
            <p:spPr bwMode="auto">
              <a:xfrm>
                <a:off x="1951" y="2441"/>
                <a:ext cx="8" cy="7"/>
              </a:xfrm>
              <a:custGeom>
                <a:avLst/>
                <a:gdLst>
                  <a:gd name="T0" fmla="*/ 8 w 8"/>
                  <a:gd name="T1" fmla="*/ 3 h 7"/>
                  <a:gd name="T2" fmla="*/ 8 w 8"/>
                  <a:gd name="T3" fmla="*/ 7 h 7"/>
                  <a:gd name="T4" fmla="*/ 6 w 8"/>
                  <a:gd name="T5" fmla="*/ 7 h 7"/>
                  <a:gd name="T6" fmla="*/ 2 w 8"/>
                  <a:gd name="T7" fmla="*/ 0 h 7"/>
                  <a:gd name="T8" fmla="*/ 0 w 8"/>
                  <a:gd name="T9" fmla="*/ 3 h 7"/>
                  <a:gd name="T10" fmla="*/ 8 w 8"/>
                  <a:gd name="T11" fmla="*/ 3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8" y="3"/>
                    </a:moveTo>
                    <a:lnTo>
                      <a:pt x="8" y="7"/>
                    </a:lnTo>
                    <a:lnTo>
                      <a:pt x="6" y="7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38" name="Freeform 4248"/>
              <p:cNvSpPr>
                <a:spLocks/>
              </p:cNvSpPr>
              <p:nvPr/>
            </p:nvSpPr>
            <p:spPr bwMode="auto">
              <a:xfrm>
                <a:off x="1935" y="2451"/>
                <a:ext cx="9" cy="17"/>
              </a:xfrm>
              <a:custGeom>
                <a:avLst/>
                <a:gdLst>
                  <a:gd name="T0" fmla="*/ 9 w 9"/>
                  <a:gd name="T1" fmla="*/ 0 h 17"/>
                  <a:gd name="T2" fmla="*/ 1 w 9"/>
                  <a:gd name="T3" fmla="*/ 0 h 17"/>
                  <a:gd name="T4" fmla="*/ 0 w 9"/>
                  <a:gd name="T5" fmla="*/ 17 h 17"/>
                  <a:gd name="T6" fmla="*/ 8 w 9"/>
                  <a:gd name="T7" fmla="*/ 17 h 17"/>
                  <a:gd name="T8" fmla="*/ 9 w 9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7"/>
                  <a:gd name="T17" fmla="*/ 9 w 9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7">
                    <a:moveTo>
                      <a:pt x="9" y="0"/>
                    </a:moveTo>
                    <a:lnTo>
                      <a:pt x="1" y="0"/>
                    </a:lnTo>
                    <a:lnTo>
                      <a:pt x="0" y="17"/>
                    </a:lnTo>
                    <a:lnTo>
                      <a:pt x="8" y="1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39" name="Freeform 4249"/>
              <p:cNvSpPr>
                <a:spLocks/>
              </p:cNvSpPr>
              <p:nvPr/>
            </p:nvSpPr>
            <p:spPr bwMode="auto">
              <a:xfrm>
                <a:off x="1936" y="2448"/>
                <a:ext cx="8" cy="7"/>
              </a:xfrm>
              <a:custGeom>
                <a:avLst/>
                <a:gdLst>
                  <a:gd name="T0" fmla="*/ 2 w 8"/>
                  <a:gd name="T1" fmla="*/ 0 h 7"/>
                  <a:gd name="T2" fmla="*/ 0 w 8"/>
                  <a:gd name="T3" fmla="*/ 1 h 7"/>
                  <a:gd name="T4" fmla="*/ 0 w 8"/>
                  <a:gd name="T5" fmla="*/ 3 h 7"/>
                  <a:gd name="T6" fmla="*/ 8 w 8"/>
                  <a:gd name="T7" fmla="*/ 3 h 7"/>
                  <a:gd name="T8" fmla="*/ 6 w 8"/>
                  <a:gd name="T9" fmla="*/ 7 h 7"/>
                  <a:gd name="T10" fmla="*/ 2 w 8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2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8" y="3"/>
                    </a:lnTo>
                    <a:lnTo>
                      <a:pt x="6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40" name="Freeform 4250"/>
              <p:cNvSpPr>
                <a:spLocks/>
              </p:cNvSpPr>
              <p:nvPr/>
            </p:nvSpPr>
            <p:spPr bwMode="auto">
              <a:xfrm>
                <a:off x="1936" y="2466"/>
                <a:ext cx="17" cy="19"/>
              </a:xfrm>
              <a:custGeom>
                <a:avLst/>
                <a:gdLst>
                  <a:gd name="T0" fmla="*/ 6 w 17"/>
                  <a:gd name="T1" fmla="*/ 0 h 19"/>
                  <a:gd name="T2" fmla="*/ 0 w 17"/>
                  <a:gd name="T3" fmla="*/ 5 h 19"/>
                  <a:gd name="T4" fmla="*/ 11 w 17"/>
                  <a:gd name="T5" fmla="*/ 19 h 19"/>
                  <a:gd name="T6" fmla="*/ 17 w 17"/>
                  <a:gd name="T7" fmla="*/ 14 h 19"/>
                  <a:gd name="T8" fmla="*/ 6 w 17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9"/>
                  <a:gd name="T17" fmla="*/ 17 w 17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9">
                    <a:moveTo>
                      <a:pt x="6" y="0"/>
                    </a:moveTo>
                    <a:lnTo>
                      <a:pt x="0" y="5"/>
                    </a:lnTo>
                    <a:lnTo>
                      <a:pt x="11" y="19"/>
                    </a:lnTo>
                    <a:lnTo>
                      <a:pt x="17" y="1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41" name="Freeform 4251"/>
              <p:cNvSpPr>
                <a:spLocks/>
              </p:cNvSpPr>
              <p:nvPr/>
            </p:nvSpPr>
            <p:spPr bwMode="auto">
              <a:xfrm>
                <a:off x="1935" y="2466"/>
                <a:ext cx="8" cy="5"/>
              </a:xfrm>
              <a:custGeom>
                <a:avLst/>
                <a:gdLst>
                  <a:gd name="T0" fmla="*/ 0 w 8"/>
                  <a:gd name="T1" fmla="*/ 2 h 5"/>
                  <a:gd name="T2" fmla="*/ 0 w 8"/>
                  <a:gd name="T3" fmla="*/ 4 h 5"/>
                  <a:gd name="T4" fmla="*/ 1 w 8"/>
                  <a:gd name="T5" fmla="*/ 5 h 5"/>
                  <a:gd name="T6" fmla="*/ 7 w 8"/>
                  <a:gd name="T7" fmla="*/ 0 h 5"/>
                  <a:gd name="T8" fmla="*/ 8 w 8"/>
                  <a:gd name="T9" fmla="*/ 2 h 5"/>
                  <a:gd name="T10" fmla="*/ 0 w 8"/>
                  <a:gd name="T11" fmla="*/ 2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0" y="2"/>
                    </a:moveTo>
                    <a:lnTo>
                      <a:pt x="0" y="4"/>
                    </a:lnTo>
                    <a:lnTo>
                      <a:pt x="1" y="5"/>
                    </a:lnTo>
                    <a:lnTo>
                      <a:pt x="7" y="0"/>
                    </a:lnTo>
                    <a:lnTo>
                      <a:pt x="8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42" name="Freeform 4252"/>
              <p:cNvSpPr>
                <a:spLocks/>
              </p:cNvSpPr>
              <p:nvPr/>
            </p:nvSpPr>
            <p:spPr bwMode="auto">
              <a:xfrm>
                <a:off x="1945" y="2482"/>
                <a:ext cx="9" cy="26"/>
              </a:xfrm>
              <a:custGeom>
                <a:avLst/>
                <a:gdLst>
                  <a:gd name="T0" fmla="*/ 9 w 9"/>
                  <a:gd name="T1" fmla="*/ 0 h 26"/>
                  <a:gd name="T2" fmla="*/ 1 w 9"/>
                  <a:gd name="T3" fmla="*/ 0 h 26"/>
                  <a:gd name="T4" fmla="*/ 0 w 9"/>
                  <a:gd name="T5" fmla="*/ 26 h 26"/>
                  <a:gd name="T6" fmla="*/ 8 w 9"/>
                  <a:gd name="T7" fmla="*/ 26 h 26"/>
                  <a:gd name="T8" fmla="*/ 9 w 9"/>
                  <a:gd name="T9" fmla="*/ 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26"/>
                  <a:gd name="T17" fmla="*/ 9 w 9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26">
                    <a:moveTo>
                      <a:pt x="9" y="0"/>
                    </a:moveTo>
                    <a:lnTo>
                      <a:pt x="1" y="0"/>
                    </a:lnTo>
                    <a:lnTo>
                      <a:pt x="0" y="26"/>
                    </a:lnTo>
                    <a:lnTo>
                      <a:pt x="8" y="26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43" name="Freeform 4253"/>
              <p:cNvSpPr>
                <a:spLocks/>
              </p:cNvSpPr>
              <p:nvPr/>
            </p:nvSpPr>
            <p:spPr bwMode="auto">
              <a:xfrm>
                <a:off x="1946" y="2480"/>
                <a:ext cx="8" cy="5"/>
              </a:xfrm>
              <a:custGeom>
                <a:avLst/>
                <a:gdLst>
                  <a:gd name="T0" fmla="*/ 7 w 8"/>
                  <a:gd name="T1" fmla="*/ 0 h 5"/>
                  <a:gd name="T2" fmla="*/ 8 w 8"/>
                  <a:gd name="T3" fmla="*/ 1 h 5"/>
                  <a:gd name="T4" fmla="*/ 8 w 8"/>
                  <a:gd name="T5" fmla="*/ 2 h 5"/>
                  <a:gd name="T6" fmla="*/ 0 w 8"/>
                  <a:gd name="T7" fmla="*/ 2 h 5"/>
                  <a:gd name="T8" fmla="*/ 1 w 8"/>
                  <a:gd name="T9" fmla="*/ 5 h 5"/>
                  <a:gd name="T10" fmla="*/ 7 w 8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7" y="0"/>
                    </a:moveTo>
                    <a:lnTo>
                      <a:pt x="8" y="1"/>
                    </a:lnTo>
                    <a:lnTo>
                      <a:pt x="8" y="2"/>
                    </a:lnTo>
                    <a:lnTo>
                      <a:pt x="0" y="2"/>
                    </a:lnTo>
                    <a:lnTo>
                      <a:pt x="1" y="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44" name="Freeform 4254"/>
              <p:cNvSpPr>
                <a:spLocks/>
              </p:cNvSpPr>
              <p:nvPr/>
            </p:nvSpPr>
            <p:spPr bwMode="auto">
              <a:xfrm>
                <a:off x="1937" y="2505"/>
                <a:ext cx="14" cy="14"/>
              </a:xfrm>
              <a:custGeom>
                <a:avLst/>
                <a:gdLst>
                  <a:gd name="T0" fmla="*/ 14 w 14"/>
                  <a:gd name="T1" fmla="*/ 6 h 14"/>
                  <a:gd name="T2" fmla="*/ 9 w 14"/>
                  <a:gd name="T3" fmla="*/ 0 h 14"/>
                  <a:gd name="T4" fmla="*/ 0 w 14"/>
                  <a:gd name="T5" fmla="*/ 8 h 14"/>
                  <a:gd name="T6" fmla="*/ 5 w 14"/>
                  <a:gd name="T7" fmla="*/ 14 h 14"/>
                  <a:gd name="T8" fmla="*/ 14 w 14"/>
                  <a:gd name="T9" fmla="*/ 6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14" y="6"/>
                    </a:moveTo>
                    <a:lnTo>
                      <a:pt x="9" y="0"/>
                    </a:lnTo>
                    <a:lnTo>
                      <a:pt x="0" y="8"/>
                    </a:lnTo>
                    <a:lnTo>
                      <a:pt x="5" y="14"/>
                    </a:lnTo>
                    <a:lnTo>
                      <a:pt x="14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45" name="Freeform 4255"/>
              <p:cNvSpPr>
                <a:spLocks/>
              </p:cNvSpPr>
              <p:nvPr/>
            </p:nvSpPr>
            <p:spPr bwMode="auto">
              <a:xfrm>
                <a:off x="1945" y="2505"/>
                <a:ext cx="8" cy="6"/>
              </a:xfrm>
              <a:custGeom>
                <a:avLst/>
                <a:gdLst>
                  <a:gd name="T0" fmla="*/ 8 w 8"/>
                  <a:gd name="T1" fmla="*/ 3 h 6"/>
                  <a:gd name="T2" fmla="*/ 8 w 8"/>
                  <a:gd name="T3" fmla="*/ 4 h 6"/>
                  <a:gd name="T4" fmla="*/ 6 w 8"/>
                  <a:gd name="T5" fmla="*/ 6 h 6"/>
                  <a:gd name="T6" fmla="*/ 1 w 8"/>
                  <a:gd name="T7" fmla="*/ 0 h 6"/>
                  <a:gd name="T8" fmla="*/ 0 w 8"/>
                  <a:gd name="T9" fmla="*/ 3 h 6"/>
                  <a:gd name="T10" fmla="*/ 8 w 8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6"/>
                  <a:gd name="T20" fmla="*/ 8 w 8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6">
                    <a:moveTo>
                      <a:pt x="8" y="3"/>
                    </a:moveTo>
                    <a:lnTo>
                      <a:pt x="8" y="4"/>
                    </a:lnTo>
                    <a:lnTo>
                      <a:pt x="6" y="6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46" name="Rectangle 4256"/>
              <p:cNvSpPr>
                <a:spLocks noChangeArrowheads="1"/>
              </p:cNvSpPr>
              <p:nvPr/>
            </p:nvSpPr>
            <p:spPr bwMode="auto">
              <a:xfrm>
                <a:off x="1936" y="2516"/>
                <a:ext cx="8" cy="34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47" name="Freeform 4257"/>
              <p:cNvSpPr>
                <a:spLocks/>
              </p:cNvSpPr>
              <p:nvPr/>
            </p:nvSpPr>
            <p:spPr bwMode="auto">
              <a:xfrm>
                <a:off x="1936" y="2513"/>
                <a:ext cx="8" cy="6"/>
              </a:xfrm>
              <a:custGeom>
                <a:avLst/>
                <a:gdLst>
                  <a:gd name="T0" fmla="*/ 1 w 8"/>
                  <a:gd name="T1" fmla="*/ 0 h 6"/>
                  <a:gd name="T2" fmla="*/ 0 w 8"/>
                  <a:gd name="T3" fmla="*/ 1 h 6"/>
                  <a:gd name="T4" fmla="*/ 0 w 8"/>
                  <a:gd name="T5" fmla="*/ 3 h 6"/>
                  <a:gd name="T6" fmla="*/ 8 w 8"/>
                  <a:gd name="T7" fmla="*/ 3 h 6"/>
                  <a:gd name="T8" fmla="*/ 6 w 8"/>
                  <a:gd name="T9" fmla="*/ 6 h 6"/>
                  <a:gd name="T10" fmla="*/ 1 w 8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6"/>
                  <a:gd name="T20" fmla="*/ 8 w 8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6">
                    <a:moveTo>
                      <a:pt x="1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8" y="3"/>
                    </a:lnTo>
                    <a:lnTo>
                      <a:pt x="6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48" name="Freeform 4258"/>
              <p:cNvSpPr>
                <a:spLocks/>
              </p:cNvSpPr>
              <p:nvPr/>
            </p:nvSpPr>
            <p:spPr bwMode="auto">
              <a:xfrm>
                <a:off x="1902" y="2543"/>
                <a:ext cx="38" cy="11"/>
              </a:xfrm>
              <a:custGeom>
                <a:avLst/>
                <a:gdLst>
                  <a:gd name="T0" fmla="*/ 38 w 38"/>
                  <a:gd name="T1" fmla="*/ 11 h 11"/>
                  <a:gd name="T2" fmla="*/ 38 w 38"/>
                  <a:gd name="T3" fmla="*/ 4 h 11"/>
                  <a:gd name="T4" fmla="*/ 0 w 38"/>
                  <a:gd name="T5" fmla="*/ 0 h 11"/>
                  <a:gd name="T6" fmla="*/ 0 w 38"/>
                  <a:gd name="T7" fmla="*/ 7 h 11"/>
                  <a:gd name="T8" fmla="*/ 38 w 38"/>
                  <a:gd name="T9" fmla="*/ 11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11"/>
                  <a:gd name="T17" fmla="*/ 38 w 38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11">
                    <a:moveTo>
                      <a:pt x="38" y="11"/>
                    </a:moveTo>
                    <a:lnTo>
                      <a:pt x="38" y="4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38" y="1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49" name="Freeform 4259"/>
              <p:cNvSpPr>
                <a:spLocks/>
              </p:cNvSpPr>
              <p:nvPr/>
            </p:nvSpPr>
            <p:spPr bwMode="auto">
              <a:xfrm>
                <a:off x="1936" y="2547"/>
                <a:ext cx="8" cy="7"/>
              </a:xfrm>
              <a:custGeom>
                <a:avLst/>
                <a:gdLst>
                  <a:gd name="T0" fmla="*/ 8 w 8"/>
                  <a:gd name="T1" fmla="*/ 3 h 7"/>
                  <a:gd name="T2" fmla="*/ 8 w 8"/>
                  <a:gd name="T3" fmla="*/ 7 h 7"/>
                  <a:gd name="T4" fmla="*/ 4 w 8"/>
                  <a:gd name="T5" fmla="*/ 7 h 7"/>
                  <a:gd name="T6" fmla="*/ 4 w 8"/>
                  <a:gd name="T7" fmla="*/ 0 h 7"/>
                  <a:gd name="T8" fmla="*/ 0 w 8"/>
                  <a:gd name="T9" fmla="*/ 3 h 7"/>
                  <a:gd name="T10" fmla="*/ 8 w 8"/>
                  <a:gd name="T11" fmla="*/ 3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8" y="3"/>
                    </a:moveTo>
                    <a:lnTo>
                      <a:pt x="8" y="7"/>
                    </a:lnTo>
                    <a:lnTo>
                      <a:pt x="4" y="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50" name="Freeform 4260"/>
              <p:cNvSpPr>
                <a:spLocks/>
              </p:cNvSpPr>
              <p:nvPr/>
            </p:nvSpPr>
            <p:spPr bwMode="auto">
              <a:xfrm>
                <a:off x="1877" y="2543"/>
                <a:ext cx="27" cy="24"/>
              </a:xfrm>
              <a:custGeom>
                <a:avLst/>
                <a:gdLst>
                  <a:gd name="T0" fmla="*/ 27 w 27"/>
                  <a:gd name="T1" fmla="*/ 6 h 24"/>
                  <a:gd name="T2" fmla="*/ 22 w 27"/>
                  <a:gd name="T3" fmla="*/ 0 h 24"/>
                  <a:gd name="T4" fmla="*/ 0 w 27"/>
                  <a:gd name="T5" fmla="*/ 18 h 24"/>
                  <a:gd name="T6" fmla="*/ 5 w 27"/>
                  <a:gd name="T7" fmla="*/ 24 h 24"/>
                  <a:gd name="T8" fmla="*/ 27 w 27"/>
                  <a:gd name="T9" fmla="*/ 6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24"/>
                  <a:gd name="T17" fmla="*/ 27 w 27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24">
                    <a:moveTo>
                      <a:pt x="27" y="6"/>
                    </a:moveTo>
                    <a:lnTo>
                      <a:pt x="22" y="0"/>
                    </a:lnTo>
                    <a:lnTo>
                      <a:pt x="0" y="18"/>
                    </a:lnTo>
                    <a:lnTo>
                      <a:pt x="5" y="24"/>
                    </a:lnTo>
                    <a:lnTo>
                      <a:pt x="27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51" name="Freeform 4261"/>
              <p:cNvSpPr>
                <a:spLocks/>
              </p:cNvSpPr>
              <p:nvPr/>
            </p:nvSpPr>
            <p:spPr bwMode="auto">
              <a:xfrm>
                <a:off x="1899" y="2543"/>
                <a:ext cx="5" cy="7"/>
              </a:xfrm>
              <a:custGeom>
                <a:avLst/>
                <a:gdLst>
                  <a:gd name="T0" fmla="*/ 3 w 5"/>
                  <a:gd name="T1" fmla="*/ 0 h 7"/>
                  <a:gd name="T2" fmla="*/ 0 w 5"/>
                  <a:gd name="T3" fmla="*/ 0 h 7"/>
                  <a:gd name="T4" fmla="*/ 5 w 5"/>
                  <a:gd name="T5" fmla="*/ 6 h 7"/>
                  <a:gd name="T6" fmla="*/ 3 w 5"/>
                  <a:gd name="T7" fmla="*/ 7 h 7"/>
                  <a:gd name="T8" fmla="*/ 3 w 5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7"/>
                  <a:gd name="T17" fmla="*/ 5 w 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7">
                    <a:moveTo>
                      <a:pt x="3" y="0"/>
                    </a:moveTo>
                    <a:lnTo>
                      <a:pt x="0" y="0"/>
                    </a:lnTo>
                    <a:lnTo>
                      <a:pt x="5" y="6"/>
                    </a:lnTo>
                    <a:lnTo>
                      <a:pt x="3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52" name="Freeform 4262"/>
              <p:cNvSpPr>
                <a:spLocks/>
              </p:cNvSpPr>
              <p:nvPr/>
            </p:nvSpPr>
            <p:spPr bwMode="auto">
              <a:xfrm>
                <a:off x="1877" y="2562"/>
                <a:ext cx="14" cy="15"/>
              </a:xfrm>
              <a:custGeom>
                <a:avLst/>
                <a:gdLst>
                  <a:gd name="T0" fmla="*/ 6 w 14"/>
                  <a:gd name="T1" fmla="*/ 0 h 15"/>
                  <a:gd name="T2" fmla="*/ 0 w 14"/>
                  <a:gd name="T3" fmla="*/ 5 h 15"/>
                  <a:gd name="T4" fmla="*/ 8 w 14"/>
                  <a:gd name="T5" fmla="*/ 15 h 15"/>
                  <a:gd name="T6" fmla="*/ 14 w 14"/>
                  <a:gd name="T7" fmla="*/ 10 h 15"/>
                  <a:gd name="T8" fmla="*/ 6 w 14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5"/>
                  <a:gd name="T17" fmla="*/ 14 w 14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5">
                    <a:moveTo>
                      <a:pt x="6" y="0"/>
                    </a:moveTo>
                    <a:lnTo>
                      <a:pt x="0" y="5"/>
                    </a:lnTo>
                    <a:lnTo>
                      <a:pt x="8" y="15"/>
                    </a:lnTo>
                    <a:lnTo>
                      <a:pt x="14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53" name="Freeform 4263"/>
              <p:cNvSpPr>
                <a:spLocks/>
              </p:cNvSpPr>
              <p:nvPr/>
            </p:nvSpPr>
            <p:spPr bwMode="auto">
              <a:xfrm>
                <a:off x="1874" y="2561"/>
                <a:ext cx="9" cy="6"/>
              </a:xfrm>
              <a:custGeom>
                <a:avLst/>
                <a:gdLst>
                  <a:gd name="T0" fmla="*/ 3 w 9"/>
                  <a:gd name="T1" fmla="*/ 0 h 6"/>
                  <a:gd name="T2" fmla="*/ 0 w 9"/>
                  <a:gd name="T3" fmla="*/ 2 h 6"/>
                  <a:gd name="T4" fmla="*/ 3 w 9"/>
                  <a:gd name="T5" fmla="*/ 6 h 6"/>
                  <a:gd name="T6" fmla="*/ 9 w 9"/>
                  <a:gd name="T7" fmla="*/ 1 h 6"/>
                  <a:gd name="T8" fmla="*/ 8 w 9"/>
                  <a:gd name="T9" fmla="*/ 6 h 6"/>
                  <a:gd name="T10" fmla="*/ 3 w 9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6"/>
                  <a:gd name="T20" fmla="*/ 9 w 9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6">
                    <a:moveTo>
                      <a:pt x="3" y="0"/>
                    </a:moveTo>
                    <a:lnTo>
                      <a:pt x="0" y="2"/>
                    </a:lnTo>
                    <a:lnTo>
                      <a:pt x="3" y="6"/>
                    </a:lnTo>
                    <a:lnTo>
                      <a:pt x="9" y="1"/>
                    </a:lnTo>
                    <a:lnTo>
                      <a:pt x="8" y="6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54" name="Rectangle 4264"/>
              <p:cNvSpPr>
                <a:spLocks noChangeArrowheads="1"/>
              </p:cNvSpPr>
              <p:nvPr/>
            </p:nvSpPr>
            <p:spPr bwMode="auto">
              <a:xfrm>
                <a:off x="1884" y="2574"/>
                <a:ext cx="8" cy="9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55" name="Freeform 4265"/>
              <p:cNvSpPr>
                <a:spLocks/>
              </p:cNvSpPr>
              <p:nvPr/>
            </p:nvSpPr>
            <p:spPr bwMode="auto">
              <a:xfrm>
                <a:off x="1884" y="2572"/>
                <a:ext cx="8" cy="5"/>
              </a:xfrm>
              <a:custGeom>
                <a:avLst/>
                <a:gdLst>
                  <a:gd name="T0" fmla="*/ 7 w 8"/>
                  <a:gd name="T1" fmla="*/ 0 h 5"/>
                  <a:gd name="T2" fmla="*/ 8 w 8"/>
                  <a:gd name="T3" fmla="*/ 1 h 5"/>
                  <a:gd name="T4" fmla="*/ 8 w 8"/>
                  <a:gd name="T5" fmla="*/ 2 h 5"/>
                  <a:gd name="T6" fmla="*/ 0 w 8"/>
                  <a:gd name="T7" fmla="*/ 2 h 5"/>
                  <a:gd name="T8" fmla="*/ 1 w 8"/>
                  <a:gd name="T9" fmla="*/ 5 h 5"/>
                  <a:gd name="T10" fmla="*/ 7 w 8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7" y="0"/>
                    </a:moveTo>
                    <a:lnTo>
                      <a:pt x="8" y="1"/>
                    </a:lnTo>
                    <a:lnTo>
                      <a:pt x="8" y="2"/>
                    </a:lnTo>
                    <a:lnTo>
                      <a:pt x="0" y="2"/>
                    </a:lnTo>
                    <a:lnTo>
                      <a:pt x="1" y="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56" name="Rectangle 4266"/>
              <p:cNvSpPr>
                <a:spLocks noChangeArrowheads="1"/>
              </p:cNvSpPr>
              <p:nvPr/>
            </p:nvSpPr>
            <p:spPr bwMode="auto">
              <a:xfrm>
                <a:off x="1873" y="2579"/>
                <a:ext cx="15" cy="8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57" name="Freeform 4267"/>
              <p:cNvSpPr>
                <a:spLocks/>
              </p:cNvSpPr>
              <p:nvPr/>
            </p:nvSpPr>
            <p:spPr bwMode="auto">
              <a:xfrm>
                <a:off x="1884" y="2579"/>
                <a:ext cx="8" cy="8"/>
              </a:xfrm>
              <a:custGeom>
                <a:avLst/>
                <a:gdLst>
                  <a:gd name="T0" fmla="*/ 8 w 8"/>
                  <a:gd name="T1" fmla="*/ 4 h 8"/>
                  <a:gd name="T2" fmla="*/ 8 w 8"/>
                  <a:gd name="T3" fmla="*/ 8 h 8"/>
                  <a:gd name="T4" fmla="*/ 4 w 8"/>
                  <a:gd name="T5" fmla="*/ 8 h 8"/>
                  <a:gd name="T6" fmla="*/ 4 w 8"/>
                  <a:gd name="T7" fmla="*/ 0 h 8"/>
                  <a:gd name="T8" fmla="*/ 0 w 8"/>
                  <a:gd name="T9" fmla="*/ 4 h 8"/>
                  <a:gd name="T10" fmla="*/ 8 w 8"/>
                  <a:gd name="T11" fmla="*/ 4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8" y="4"/>
                    </a:moveTo>
                    <a:lnTo>
                      <a:pt x="8" y="8"/>
                    </a:lnTo>
                    <a:lnTo>
                      <a:pt x="4" y="8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58" name="Freeform 4268"/>
              <p:cNvSpPr>
                <a:spLocks/>
              </p:cNvSpPr>
              <p:nvPr/>
            </p:nvSpPr>
            <p:spPr bwMode="auto">
              <a:xfrm>
                <a:off x="1822" y="2580"/>
                <a:ext cx="53" cy="43"/>
              </a:xfrm>
              <a:custGeom>
                <a:avLst/>
                <a:gdLst>
                  <a:gd name="T0" fmla="*/ 53 w 53"/>
                  <a:gd name="T1" fmla="*/ 6 h 43"/>
                  <a:gd name="T2" fmla="*/ 48 w 53"/>
                  <a:gd name="T3" fmla="*/ 0 h 43"/>
                  <a:gd name="T4" fmla="*/ 0 w 53"/>
                  <a:gd name="T5" fmla="*/ 37 h 43"/>
                  <a:gd name="T6" fmla="*/ 5 w 53"/>
                  <a:gd name="T7" fmla="*/ 43 h 43"/>
                  <a:gd name="T8" fmla="*/ 53 w 53"/>
                  <a:gd name="T9" fmla="*/ 6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43"/>
                  <a:gd name="T17" fmla="*/ 53 w 53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43">
                    <a:moveTo>
                      <a:pt x="53" y="6"/>
                    </a:moveTo>
                    <a:lnTo>
                      <a:pt x="48" y="0"/>
                    </a:lnTo>
                    <a:lnTo>
                      <a:pt x="0" y="37"/>
                    </a:lnTo>
                    <a:lnTo>
                      <a:pt x="5" y="43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59" name="Freeform 4269"/>
              <p:cNvSpPr>
                <a:spLocks/>
              </p:cNvSpPr>
              <p:nvPr/>
            </p:nvSpPr>
            <p:spPr bwMode="auto">
              <a:xfrm>
                <a:off x="1870" y="2579"/>
                <a:ext cx="5" cy="8"/>
              </a:xfrm>
              <a:custGeom>
                <a:avLst/>
                <a:gdLst>
                  <a:gd name="T0" fmla="*/ 3 w 5"/>
                  <a:gd name="T1" fmla="*/ 0 h 8"/>
                  <a:gd name="T2" fmla="*/ 1 w 5"/>
                  <a:gd name="T3" fmla="*/ 0 h 8"/>
                  <a:gd name="T4" fmla="*/ 0 w 5"/>
                  <a:gd name="T5" fmla="*/ 1 h 8"/>
                  <a:gd name="T6" fmla="*/ 5 w 5"/>
                  <a:gd name="T7" fmla="*/ 7 h 8"/>
                  <a:gd name="T8" fmla="*/ 3 w 5"/>
                  <a:gd name="T9" fmla="*/ 8 h 8"/>
                  <a:gd name="T10" fmla="*/ 3 w 5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8"/>
                  <a:gd name="T20" fmla="*/ 5 w 5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8">
                    <a:moveTo>
                      <a:pt x="3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5" y="7"/>
                    </a:lnTo>
                    <a:lnTo>
                      <a:pt x="3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60" name="Freeform 4270"/>
              <p:cNvSpPr>
                <a:spLocks/>
              </p:cNvSpPr>
              <p:nvPr/>
            </p:nvSpPr>
            <p:spPr bwMode="auto">
              <a:xfrm>
                <a:off x="1807" y="2617"/>
                <a:ext cx="18" cy="8"/>
              </a:xfrm>
              <a:custGeom>
                <a:avLst/>
                <a:gdLst>
                  <a:gd name="T0" fmla="*/ 18 w 18"/>
                  <a:gd name="T1" fmla="*/ 7 h 8"/>
                  <a:gd name="T2" fmla="*/ 18 w 18"/>
                  <a:gd name="T3" fmla="*/ 0 h 8"/>
                  <a:gd name="T4" fmla="*/ 0 w 18"/>
                  <a:gd name="T5" fmla="*/ 1 h 8"/>
                  <a:gd name="T6" fmla="*/ 0 w 18"/>
                  <a:gd name="T7" fmla="*/ 8 h 8"/>
                  <a:gd name="T8" fmla="*/ 18 w 18"/>
                  <a:gd name="T9" fmla="*/ 7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8"/>
                  <a:gd name="T17" fmla="*/ 18 w 18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8">
                    <a:moveTo>
                      <a:pt x="18" y="7"/>
                    </a:moveTo>
                    <a:lnTo>
                      <a:pt x="18" y="0"/>
                    </a:lnTo>
                    <a:lnTo>
                      <a:pt x="0" y="1"/>
                    </a:lnTo>
                    <a:lnTo>
                      <a:pt x="0" y="8"/>
                    </a:lnTo>
                    <a:lnTo>
                      <a:pt x="18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61" name="Freeform 4271"/>
              <p:cNvSpPr>
                <a:spLocks/>
              </p:cNvSpPr>
              <p:nvPr/>
            </p:nvSpPr>
            <p:spPr bwMode="auto">
              <a:xfrm>
                <a:off x="1822" y="2617"/>
                <a:ext cx="5" cy="7"/>
              </a:xfrm>
              <a:custGeom>
                <a:avLst/>
                <a:gdLst>
                  <a:gd name="T0" fmla="*/ 5 w 5"/>
                  <a:gd name="T1" fmla="*/ 6 h 7"/>
                  <a:gd name="T2" fmla="*/ 4 w 5"/>
                  <a:gd name="T3" fmla="*/ 7 h 7"/>
                  <a:gd name="T4" fmla="*/ 3 w 5"/>
                  <a:gd name="T5" fmla="*/ 7 h 7"/>
                  <a:gd name="T6" fmla="*/ 3 w 5"/>
                  <a:gd name="T7" fmla="*/ 0 h 7"/>
                  <a:gd name="T8" fmla="*/ 0 w 5"/>
                  <a:gd name="T9" fmla="*/ 0 h 7"/>
                  <a:gd name="T10" fmla="*/ 5 w 5"/>
                  <a:gd name="T11" fmla="*/ 6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7"/>
                  <a:gd name="T20" fmla="*/ 5 w 5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7">
                    <a:moveTo>
                      <a:pt x="5" y="6"/>
                    </a:moveTo>
                    <a:lnTo>
                      <a:pt x="4" y="7"/>
                    </a:lnTo>
                    <a:lnTo>
                      <a:pt x="3" y="7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62" name="Freeform 4272"/>
              <p:cNvSpPr>
                <a:spLocks/>
              </p:cNvSpPr>
              <p:nvPr/>
            </p:nvSpPr>
            <p:spPr bwMode="auto">
              <a:xfrm>
                <a:off x="1788" y="2596"/>
                <a:ext cx="22" cy="28"/>
              </a:xfrm>
              <a:custGeom>
                <a:avLst/>
                <a:gdLst>
                  <a:gd name="T0" fmla="*/ 16 w 22"/>
                  <a:gd name="T1" fmla="*/ 28 h 28"/>
                  <a:gd name="T2" fmla="*/ 22 w 22"/>
                  <a:gd name="T3" fmla="*/ 23 h 28"/>
                  <a:gd name="T4" fmla="*/ 6 w 22"/>
                  <a:gd name="T5" fmla="*/ 0 h 28"/>
                  <a:gd name="T6" fmla="*/ 0 w 22"/>
                  <a:gd name="T7" fmla="*/ 5 h 28"/>
                  <a:gd name="T8" fmla="*/ 16 w 22"/>
                  <a:gd name="T9" fmla="*/ 28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8"/>
                  <a:gd name="T17" fmla="*/ 22 w 22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8">
                    <a:moveTo>
                      <a:pt x="16" y="28"/>
                    </a:moveTo>
                    <a:lnTo>
                      <a:pt x="22" y="23"/>
                    </a:lnTo>
                    <a:lnTo>
                      <a:pt x="6" y="0"/>
                    </a:lnTo>
                    <a:lnTo>
                      <a:pt x="0" y="5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63" name="Freeform 4273"/>
              <p:cNvSpPr>
                <a:spLocks/>
              </p:cNvSpPr>
              <p:nvPr/>
            </p:nvSpPr>
            <p:spPr bwMode="auto">
              <a:xfrm>
                <a:off x="1804" y="2618"/>
                <a:ext cx="6" cy="7"/>
              </a:xfrm>
              <a:custGeom>
                <a:avLst/>
                <a:gdLst>
                  <a:gd name="T0" fmla="*/ 3 w 6"/>
                  <a:gd name="T1" fmla="*/ 7 h 7"/>
                  <a:gd name="T2" fmla="*/ 1 w 6"/>
                  <a:gd name="T3" fmla="*/ 7 h 7"/>
                  <a:gd name="T4" fmla="*/ 0 w 6"/>
                  <a:gd name="T5" fmla="*/ 6 h 7"/>
                  <a:gd name="T6" fmla="*/ 6 w 6"/>
                  <a:gd name="T7" fmla="*/ 1 h 7"/>
                  <a:gd name="T8" fmla="*/ 3 w 6"/>
                  <a:gd name="T9" fmla="*/ 0 h 7"/>
                  <a:gd name="T10" fmla="*/ 3 w 6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3" y="7"/>
                    </a:moveTo>
                    <a:lnTo>
                      <a:pt x="1" y="7"/>
                    </a:lnTo>
                    <a:lnTo>
                      <a:pt x="0" y="6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64" name="Rectangle 4274"/>
              <p:cNvSpPr>
                <a:spLocks noChangeArrowheads="1"/>
              </p:cNvSpPr>
              <p:nvPr/>
            </p:nvSpPr>
            <p:spPr bwMode="auto">
              <a:xfrm>
                <a:off x="1783" y="2594"/>
                <a:ext cx="8" cy="8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65" name="Freeform 4275"/>
              <p:cNvSpPr>
                <a:spLocks/>
              </p:cNvSpPr>
              <p:nvPr/>
            </p:nvSpPr>
            <p:spPr bwMode="auto">
              <a:xfrm>
                <a:off x="1788" y="2594"/>
                <a:ext cx="6" cy="8"/>
              </a:xfrm>
              <a:custGeom>
                <a:avLst/>
                <a:gdLst>
                  <a:gd name="T0" fmla="*/ 6 w 6"/>
                  <a:gd name="T1" fmla="*/ 2 h 8"/>
                  <a:gd name="T2" fmla="*/ 5 w 6"/>
                  <a:gd name="T3" fmla="*/ 0 h 8"/>
                  <a:gd name="T4" fmla="*/ 3 w 6"/>
                  <a:gd name="T5" fmla="*/ 0 h 8"/>
                  <a:gd name="T6" fmla="*/ 3 w 6"/>
                  <a:gd name="T7" fmla="*/ 8 h 8"/>
                  <a:gd name="T8" fmla="*/ 0 w 6"/>
                  <a:gd name="T9" fmla="*/ 7 h 8"/>
                  <a:gd name="T10" fmla="*/ 6 w 6"/>
                  <a:gd name="T11" fmla="*/ 2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8"/>
                  <a:gd name="T20" fmla="*/ 6 w 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8">
                    <a:moveTo>
                      <a:pt x="6" y="2"/>
                    </a:moveTo>
                    <a:lnTo>
                      <a:pt x="5" y="0"/>
                    </a:lnTo>
                    <a:lnTo>
                      <a:pt x="3" y="0"/>
                    </a:lnTo>
                    <a:lnTo>
                      <a:pt x="3" y="8"/>
                    </a:lnTo>
                    <a:lnTo>
                      <a:pt x="0" y="7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66" name="Freeform 4276"/>
              <p:cNvSpPr>
                <a:spLocks/>
              </p:cNvSpPr>
              <p:nvPr/>
            </p:nvSpPr>
            <p:spPr bwMode="auto">
              <a:xfrm>
                <a:off x="1757" y="2595"/>
                <a:ext cx="28" cy="27"/>
              </a:xfrm>
              <a:custGeom>
                <a:avLst/>
                <a:gdLst>
                  <a:gd name="T0" fmla="*/ 28 w 28"/>
                  <a:gd name="T1" fmla="*/ 6 h 27"/>
                  <a:gd name="T2" fmla="*/ 23 w 28"/>
                  <a:gd name="T3" fmla="*/ 0 h 27"/>
                  <a:gd name="T4" fmla="*/ 0 w 28"/>
                  <a:gd name="T5" fmla="*/ 21 h 27"/>
                  <a:gd name="T6" fmla="*/ 5 w 28"/>
                  <a:gd name="T7" fmla="*/ 27 h 27"/>
                  <a:gd name="T8" fmla="*/ 28 w 28"/>
                  <a:gd name="T9" fmla="*/ 6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7"/>
                  <a:gd name="T17" fmla="*/ 28 w 28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7">
                    <a:moveTo>
                      <a:pt x="28" y="6"/>
                    </a:moveTo>
                    <a:lnTo>
                      <a:pt x="23" y="0"/>
                    </a:lnTo>
                    <a:lnTo>
                      <a:pt x="0" y="21"/>
                    </a:lnTo>
                    <a:lnTo>
                      <a:pt x="5" y="27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67" name="Freeform 4277"/>
              <p:cNvSpPr>
                <a:spLocks/>
              </p:cNvSpPr>
              <p:nvPr/>
            </p:nvSpPr>
            <p:spPr bwMode="auto">
              <a:xfrm>
                <a:off x="1780" y="2594"/>
                <a:ext cx="5" cy="8"/>
              </a:xfrm>
              <a:custGeom>
                <a:avLst/>
                <a:gdLst>
                  <a:gd name="T0" fmla="*/ 3 w 5"/>
                  <a:gd name="T1" fmla="*/ 0 h 8"/>
                  <a:gd name="T2" fmla="*/ 1 w 5"/>
                  <a:gd name="T3" fmla="*/ 0 h 8"/>
                  <a:gd name="T4" fmla="*/ 0 w 5"/>
                  <a:gd name="T5" fmla="*/ 1 h 8"/>
                  <a:gd name="T6" fmla="*/ 5 w 5"/>
                  <a:gd name="T7" fmla="*/ 7 h 8"/>
                  <a:gd name="T8" fmla="*/ 3 w 5"/>
                  <a:gd name="T9" fmla="*/ 8 h 8"/>
                  <a:gd name="T10" fmla="*/ 3 w 5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8"/>
                  <a:gd name="T20" fmla="*/ 5 w 5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8">
                    <a:moveTo>
                      <a:pt x="3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5" y="7"/>
                    </a:lnTo>
                    <a:lnTo>
                      <a:pt x="3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68" name="Rectangle 4278"/>
              <p:cNvSpPr>
                <a:spLocks noChangeArrowheads="1"/>
              </p:cNvSpPr>
              <p:nvPr/>
            </p:nvSpPr>
            <p:spPr bwMode="auto">
              <a:xfrm>
                <a:off x="1731" y="2615"/>
                <a:ext cx="29" cy="8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69" name="Freeform 4279"/>
              <p:cNvSpPr>
                <a:spLocks/>
              </p:cNvSpPr>
              <p:nvPr/>
            </p:nvSpPr>
            <p:spPr bwMode="auto">
              <a:xfrm>
                <a:off x="1757" y="2615"/>
                <a:ext cx="5" cy="8"/>
              </a:xfrm>
              <a:custGeom>
                <a:avLst/>
                <a:gdLst>
                  <a:gd name="T0" fmla="*/ 5 w 5"/>
                  <a:gd name="T1" fmla="*/ 7 h 8"/>
                  <a:gd name="T2" fmla="*/ 4 w 5"/>
                  <a:gd name="T3" fmla="*/ 8 h 8"/>
                  <a:gd name="T4" fmla="*/ 3 w 5"/>
                  <a:gd name="T5" fmla="*/ 8 h 8"/>
                  <a:gd name="T6" fmla="*/ 3 w 5"/>
                  <a:gd name="T7" fmla="*/ 0 h 8"/>
                  <a:gd name="T8" fmla="*/ 0 w 5"/>
                  <a:gd name="T9" fmla="*/ 1 h 8"/>
                  <a:gd name="T10" fmla="*/ 5 w 5"/>
                  <a:gd name="T11" fmla="*/ 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8"/>
                  <a:gd name="T20" fmla="*/ 5 w 5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8">
                    <a:moveTo>
                      <a:pt x="5" y="7"/>
                    </a:moveTo>
                    <a:lnTo>
                      <a:pt x="4" y="8"/>
                    </a:lnTo>
                    <a:lnTo>
                      <a:pt x="3" y="8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70" name="Freeform 4280"/>
              <p:cNvSpPr>
                <a:spLocks/>
              </p:cNvSpPr>
              <p:nvPr/>
            </p:nvSpPr>
            <p:spPr bwMode="auto">
              <a:xfrm>
                <a:off x="1715" y="2618"/>
                <a:ext cx="20" cy="36"/>
              </a:xfrm>
              <a:custGeom>
                <a:avLst/>
                <a:gdLst>
                  <a:gd name="T0" fmla="*/ 20 w 20"/>
                  <a:gd name="T1" fmla="*/ 2 h 36"/>
                  <a:gd name="T2" fmla="*/ 12 w 20"/>
                  <a:gd name="T3" fmla="*/ 0 h 36"/>
                  <a:gd name="T4" fmla="*/ 0 w 20"/>
                  <a:gd name="T5" fmla="*/ 34 h 36"/>
                  <a:gd name="T6" fmla="*/ 8 w 20"/>
                  <a:gd name="T7" fmla="*/ 36 h 36"/>
                  <a:gd name="T8" fmla="*/ 20 w 20"/>
                  <a:gd name="T9" fmla="*/ 2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6"/>
                  <a:gd name="T17" fmla="*/ 20 w 20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6">
                    <a:moveTo>
                      <a:pt x="20" y="2"/>
                    </a:moveTo>
                    <a:lnTo>
                      <a:pt x="12" y="0"/>
                    </a:lnTo>
                    <a:lnTo>
                      <a:pt x="0" y="34"/>
                    </a:lnTo>
                    <a:lnTo>
                      <a:pt x="8" y="36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71" name="Freeform 4281"/>
              <p:cNvSpPr>
                <a:spLocks/>
              </p:cNvSpPr>
              <p:nvPr/>
            </p:nvSpPr>
            <p:spPr bwMode="auto">
              <a:xfrm>
                <a:off x="1727" y="2615"/>
                <a:ext cx="8" cy="8"/>
              </a:xfrm>
              <a:custGeom>
                <a:avLst/>
                <a:gdLst>
                  <a:gd name="T0" fmla="*/ 4 w 8"/>
                  <a:gd name="T1" fmla="*/ 0 h 8"/>
                  <a:gd name="T2" fmla="*/ 1 w 8"/>
                  <a:gd name="T3" fmla="*/ 0 h 8"/>
                  <a:gd name="T4" fmla="*/ 0 w 8"/>
                  <a:gd name="T5" fmla="*/ 3 h 8"/>
                  <a:gd name="T6" fmla="*/ 8 w 8"/>
                  <a:gd name="T7" fmla="*/ 5 h 8"/>
                  <a:gd name="T8" fmla="*/ 4 w 8"/>
                  <a:gd name="T9" fmla="*/ 8 h 8"/>
                  <a:gd name="T10" fmla="*/ 4 w 8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4" y="0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8" y="5"/>
                    </a:lnTo>
                    <a:lnTo>
                      <a:pt x="4" y="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72" name="Freeform 4282"/>
              <p:cNvSpPr>
                <a:spLocks/>
              </p:cNvSpPr>
              <p:nvPr/>
            </p:nvSpPr>
            <p:spPr bwMode="auto">
              <a:xfrm>
                <a:off x="1705" y="2650"/>
                <a:ext cx="16" cy="17"/>
              </a:xfrm>
              <a:custGeom>
                <a:avLst/>
                <a:gdLst>
                  <a:gd name="T0" fmla="*/ 16 w 16"/>
                  <a:gd name="T1" fmla="*/ 6 h 17"/>
                  <a:gd name="T2" fmla="*/ 11 w 16"/>
                  <a:gd name="T3" fmla="*/ 0 h 17"/>
                  <a:gd name="T4" fmla="*/ 0 w 16"/>
                  <a:gd name="T5" fmla="*/ 11 h 17"/>
                  <a:gd name="T6" fmla="*/ 5 w 16"/>
                  <a:gd name="T7" fmla="*/ 17 h 17"/>
                  <a:gd name="T8" fmla="*/ 16 w 16"/>
                  <a:gd name="T9" fmla="*/ 6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7"/>
                  <a:gd name="T17" fmla="*/ 16 w 16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7">
                    <a:moveTo>
                      <a:pt x="16" y="6"/>
                    </a:moveTo>
                    <a:lnTo>
                      <a:pt x="11" y="0"/>
                    </a:lnTo>
                    <a:lnTo>
                      <a:pt x="0" y="11"/>
                    </a:lnTo>
                    <a:lnTo>
                      <a:pt x="5" y="17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73" name="Freeform 4283"/>
              <p:cNvSpPr>
                <a:spLocks/>
              </p:cNvSpPr>
              <p:nvPr/>
            </p:nvSpPr>
            <p:spPr bwMode="auto">
              <a:xfrm>
                <a:off x="1715" y="2650"/>
                <a:ext cx="8" cy="6"/>
              </a:xfrm>
              <a:custGeom>
                <a:avLst/>
                <a:gdLst>
                  <a:gd name="T0" fmla="*/ 8 w 8"/>
                  <a:gd name="T1" fmla="*/ 4 h 6"/>
                  <a:gd name="T2" fmla="*/ 6 w 8"/>
                  <a:gd name="T3" fmla="*/ 6 h 6"/>
                  <a:gd name="T4" fmla="*/ 1 w 8"/>
                  <a:gd name="T5" fmla="*/ 0 h 6"/>
                  <a:gd name="T6" fmla="*/ 0 w 8"/>
                  <a:gd name="T7" fmla="*/ 2 h 6"/>
                  <a:gd name="T8" fmla="*/ 8 w 8"/>
                  <a:gd name="T9" fmla="*/ 4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6"/>
                  <a:gd name="T17" fmla="*/ 8 w 8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6">
                    <a:moveTo>
                      <a:pt x="8" y="4"/>
                    </a:moveTo>
                    <a:lnTo>
                      <a:pt x="6" y="6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74" name="Freeform 4284"/>
              <p:cNvSpPr>
                <a:spLocks/>
              </p:cNvSpPr>
              <p:nvPr/>
            </p:nvSpPr>
            <p:spPr bwMode="auto">
              <a:xfrm>
                <a:off x="1696" y="2663"/>
                <a:ext cx="16" cy="23"/>
              </a:xfrm>
              <a:custGeom>
                <a:avLst/>
                <a:gdLst>
                  <a:gd name="T0" fmla="*/ 16 w 16"/>
                  <a:gd name="T1" fmla="*/ 2 h 23"/>
                  <a:gd name="T2" fmla="*/ 8 w 16"/>
                  <a:gd name="T3" fmla="*/ 0 h 23"/>
                  <a:gd name="T4" fmla="*/ 0 w 16"/>
                  <a:gd name="T5" fmla="*/ 21 h 23"/>
                  <a:gd name="T6" fmla="*/ 8 w 16"/>
                  <a:gd name="T7" fmla="*/ 23 h 23"/>
                  <a:gd name="T8" fmla="*/ 16 w 16"/>
                  <a:gd name="T9" fmla="*/ 2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3"/>
                  <a:gd name="T17" fmla="*/ 16 w 16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3">
                    <a:moveTo>
                      <a:pt x="16" y="2"/>
                    </a:moveTo>
                    <a:lnTo>
                      <a:pt x="8" y="0"/>
                    </a:lnTo>
                    <a:lnTo>
                      <a:pt x="0" y="21"/>
                    </a:lnTo>
                    <a:lnTo>
                      <a:pt x="8" y="23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75" name="Freeform 4285"/>
              <p:cNvSpPr>
                <a:spLocks/>
              </p:cNvSpPr>
              <p:nvPr/>
            </p:nvSpPr>
            <p:spPr bwMode="auto">
              <a:xfrm>
                <a:off x="1704" y="2661"/>
                <a:ext cx="8" cy="6"/>
              </a:xfrm>
              <a:custGeom>
                <a:avLst/>
                <a:gdLst>
                  <a:gd name="T0" fmla="*/ 1 w 8"/>
                  <a:gd name="T1" fmla="*/ 0 h 6"/>
                  <a:gd name="T2" fmla="*/ 0 w 8"/>
                  <a:gd name="T3" fmla="*/ 2 h 6"/>
                  <a:gd name="T4" fmla="*/ 8 w 8"/>
                  <a:gd name="T5" fmla="*/ 4 h 6"/>
                  <a:gd name="T6" fmla="*/ 6 w 8"/>
                  <a:gd name="T7" fmla="*/ 6 h 6"/>
                  <a:gd name="T8" fmla="*/ 1 w 8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6"/>
                  <a:gd name="T17" fmla="*/ 8 w 8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6">
                    <a:moveTo>
                      <a:pt x="1" y="0"/>
                    </a:moveTo>
                    <a:lnTo>
                      <a:pt x="0" y="2"/>
                    </a:lnTo>
                    <a:lnTo>
                      <a:pt x="8" y="4"/>
                    </a:lnTo>
                    <a:lnTo>
                      <a:pt x="6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76" name="Freeform 4286"/>
              <p:cNvSpPr>
                <a:spLocks/>
              </p:cNvSpPr>
              <p:nvPr/>
            </p:nvSpPr>
            <p:spPr bwMode="auto">
              <a:xfrm>
                <a:off x="1673" y="2682"/>
                <a:ext cx="29" cy="20"/>
              </a:xfrm>
              <a:custGeom>
                <a:avLst/>
                <a:gdLst>
                  <a:gd name="T0" fmla="*/ 29 w 29"/>
                  <a:gd name="T1" fmla="*/ 7 h 20"/>
                  <a:gd name="T2" fmla="*/ 20 w 29"/>
                  <a:gd name="T3" fmla="*/ 10 h 20"/>
                  <a:gd name="T4" fmla="*/ 12 w 29"/>
                  <a:gd name="T5" fmla="*/ 14 h 20"/>
                  <a:gd name="T6" fmla="*/ 6 w 29"/>
                  <a:gd name="T7" fmla="*/ 20 h 20"/>
                  <a:gd name="T8" fmla="*/ 0 w 29"/>
                  <a:gd name="T9" fmla="*/ 15 h 20"/>
                  <a:gd name="T10" fmla="*/ 7 w 29"/>
                  <a:gd name="T11" fmla="*/ 8 h 20"/>
                  <a:gd name="T12" fmla="*/ 16 w 29"/>
                  <a:gd name="T13" fmla="*/ 3 h 20"/>
                  <a:gd name="T14" fmla="*/ 25 w 29"/>
                  <a:gd name="T15" fmla="*/ 0 h 20"/>
                  <a:gd name="T16" fmla="*/ 29 w 29"/>
                  <a:gd name="T17" fmla="*/ 7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20"/>
                  <a:gd name="T29" fmla="*/ 29 w 29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20">
                    <a:moveTo>
                      <a:pt x="29" y="7"/>
                    </a:moveTo>
                    <a:lnTo>
                      <a:pt x="20" y="10"/>
                    </a:lnTo>
                    <a:lnTo>
                      <a:pt x="12" y="14"/>
                    </a:lnTo>
                    <a:lnTo>
                      <a:pt x="6" y="20"/>
                    </a:lnTo>
                    <a:lnTo>
                      <a:pt x="0" y="15"/>
                    </a:lnTo>
                    <a:lnTo>
                      <a:pt x="7" y="8"/>
                    </a:lnTo>
                    <a:lnTo>
                      <a:pt x="16" y="3"/>
                    </a:lnTo>
                    <a:lnTo>
                      <a:pt x="25" y="0"/>
                    </a:lnTo>
                    <a:lnTo>
                      <a:pt x="29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77" name="Freeform 4287"/>
              <p:cNvSpPr>
                <a:spLocks/>
              </p:cNvSpPr>
              <p:nvPr/>
            </p:nvSpPr>
            <p:spPr bwMode="auto">
              <a:xfrm>
                <a:off x="1696" y="2682"/>
                <a:ext cx="8" cy="7"/>
              </a:xfrm>
              <a:custGeom>
                <a:avLst/>
                <a:gdLst>
                  <a:gd name="T0" fmla="*/ 8 w 8"/>
                  <a:gd name="T1" fmla="*/ 4 h 7"/>
                  <a:gd name="T2" fmla="*/ 7 w 8"/>
                  <a:gd name="T3" fmla="*/ 7 h 7"/>
                  <a:gd name="T4" fmla="*/ 6 w 8"/>
                  <a:gd name="T5" fmla="*/ 7 h 7"/>
                  <a:gd name="T6" fmla="*/ 2 w 8"/>
                  <a:gd name="T7" fmla="*/ 0 h 7"/>
                  <a:gd name="T8" fmla="*/ 0 w 8"/>
                  <a:gd name="T9" fmla="*/ 2 h 7"/>
                  <a:gd name="T10" fmla="*/ 8 w 8"/>
                  <a:gd name="T11" fmla="*/ 4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8" y="4"/>
                    </a:moveTo>
                    <a:lnTo>
                      <a:pt x="7" y="7"/>
                    </a:lnTo>
                    <a:lnTo>
                      <a:pt x="6" y="7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78" name="Freeform 4288"/>
              <p:cNvSpPr>
                <a:spLocks/>
              </p:cNvSpPr>
              <p:nvPr/>
            </p:nvSpPr>
            <p:spPr bwMode="auto">
              <a:xfrm>
                <a:off x="1659" y="2697"/>
                <a:ext cx="20" cy="24"/>
              </a:xfrm>
              <a:custGeom>
                <a:avLst/>
                <a:gdLst>
                  <a:gd name="T0" fmla="*/ 20 w 20"/>
                  <a:gd name="T1" fmla="*/ 5 h 24"/>
                  <a:gd name="T2" fmla="*/ 6 w 20"/>
                  <a:gd name="T3" fmla="*/ 24 h 24"/>
                  <a:gd name="T4" fmla="*/ 0 w 20"/>
                  <a:gd name="T5" fmla="*/ 19 h 24"/>
                  <a:gd name="T6" fmla="*/ 14 w 20"/>
                  <a:gd name="T7" fmla="*/ 0 h 24"/>
                  <a:gd name="T8" fmla="*/ 20 w 20"/>
                  <a:gd name="T9" fmla="*/ 5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24"/>
                  <a:gd name="T17" fmla="*/ 20 w 20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24">
                    <a:moveTo>
                      <a:pt x="20" y="5"/>
                    </a:moveTo>
                    <a:lnTo>
                      <a:pt x="6" y="24"/>
                    </a:lnTo>
                    <a:lnTo>
                      <a:pt x="0" y="19"/>
                    </a:lnTo>
                    <a:lnTo>
                      <a:pt x="14" y="0"/>
                    </a:lnTo>
                    <a:lnTo>
                      <a:pt x="20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79" name="Freeform 4289"/>
              <p:cNvSpPr>
                <a:spLocks/>
              </p:cNvSpPr>
              <p:nvPr/>
            </p:nvSpPr>
            <p:spPr bwMode="auto">
              <a:xfrm>
                <a:off x="1673" y="2697"/>
                <a:ext cx="6" cy="5"/>
              </a:xfrm>
              <a:custGeom>
                <a:avLst/>
                <a:gdLst>
                  <a:gd name="T0" fmla="*/ 0 w 6"/>
                  <a:gd name="T1" fmla="*/ 0 h 5"/>
                  <a:gd name="T2" fmla="*/ 6 w 6"/>
                  <a:gd name="T3" fmla="*/ 5 h 5"/>
                  <a:gd name="T4" fmla="*/ 0 w 6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5"/>
                  <a:gd name="T11" fmla="*/ 6 w 6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5">
                    <a:moveTo>
                      <a:pt x="0" y="0"/>
                    </a:moveTo>
                    <a:lnTo>
                      <a:pt x="6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80" name="Freeform 4290"/>
              <p:cNvSpPr>
                <a:spLocks/>
              </p:cNvSpPr>
              <p:nvPr/>
            </p:nvSpPr>
            <p:spPr bwMode="auto">
              <a:xfrm>
                <a:off x="1660" y="2715"/>
                <a:ext cx="26" cy="17"/>
              </a:xfrm>
              <a:custGeom>
                <a:avLst/>
                <a:gdLst>
                  <a:gd name="T0" fmla="*/ 4 w 26"/>
                  <a:gd name="T1" fmla="*/ 0 h 17"/>
                  <a:gd name="T2" fmla="*/ 0 w 26"/>
                  <a:gd name="T3" fmla="*/ 7 h 17"/>
                  <a:gd name="T4" fmla="*/ 22 w 26"/>
                  <a:gd name="T5" fmla="*/ 17 h 17"/>
                  <a:gd name="T6" fmla="*/ 26 w 26"/>
                  <a:gd name="T7" fmla="*/ 10 h 17"/>
                  <a:gd name="T8" fmla="*/ 4 w 26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7"/>
                  <a:gd name="T17" fmla="*/ 26 w 26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7">
                    <a:moveTo>
                      <a:pt x="4" y="0"/>
                    </a:moveTo>
                    <a:lnTo>
                      <a:pt x="0" y="7"/>
                    </a:lnTo>
                    <a:lnTo>
                      <a:pt x="22" y="17"/>
                    </a:lnTo>
                    <a:lnTo>
                      <a:pt x="26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81" name="Freeform 4291"/>
              <p:cNvSpPr>
                <a:spLocks/>
              </p:cNvSpPr>
              <p:nvPr/>
            </p:nvSpPr>
            <p:spPr bwMode="auto">
              <a:xfrm>
                <a:off x="1656" y="2715"/>
                <a:ext cx="9" cy="7"/>
              </a:xfrm>
              <a:custGeom>
                <a:avLst/>
                <a:gdLst>
                  <a:gd name="T0" fmla="*/ 3 w 9"/>
                  <a:gd name="T1" fmla="*/ 1 h 7"/>
                  <a:gd name="T2" fmla="*/ 0 w 9"/>
                  <a:gd name="T3" fmla="*/ 5 h 7"/>
                  <a:gd name="T4" fmla="*/ 4 w 9"/>
                  <a:gd name="T5" fmla="*/ 7 h 7"/>
                  <a:gd name="T6" fmla="*/ 8 w 9"/>
                  <a:gd name="T7" fmla="*/ 0 h 7"/>
                  <a:gd name="T8" fmla="*/ 9 w 9"/>
                  <a:gd name="T9" fmla="*/ 6 h 7"/>
                  <a:gd name="T10" fmla="*/ 3 w 9"/>
                  <a:gd name="T11" fmla="*/ 1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7"/>
                  <a:gd name="T20" fmla="*/ 9 w 9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7">
                    <a:moveTo>
                      <a:pt x="3" y="1"/>
                    </a:moveTo>
                    <a:lnTo>
                      <a:pt x="0" y="5"/>
                    </a:lnTo>
                    <a:lnTo>
                      <a:pt x="4" y="7"/>
                    </a:lnTo>
                    <a:lnTo>
                      <a:pt x="8" y="0"/>
                    </a:lnTo>
                    <a:lnTo>
                      <a:pt x="9" y="6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82" name="Freeform 4292"/>
              <p:cNvSpPr>
                <a:spLocks/>
              </p:cNvSpPr>
              <p:nvPr/>
            </p:nvSpPr>
            <p:spPr bwMode="auto">
              <a:xfrm>
                <a:off x="1683" y="2724"/>
                <a:ext cx="7" cy="9"/>
              </a:xfrm>
              <a:custGeom>
                <a:avLst/>
                <a:gdLst>
                  <a:gd name="T0" fmla="*/ 1 w 7"/>
                  <a:gd name="T1" fmla="*/ 0 h 9"/>
                  <a:gd name="T2" fmla="*/ 0 w 7"/>
                  <a:gd name="T3" fmla="*/ 8 h 9"/>
                  <a:gd name="T4" fmla="*/ 6 w 7"/>
                  <a:gd name="T5" fmla="*/ 9 h 9"/>
                  <a:gd name="T6" fmla="*/ 7 w 7"/>
                  <a:gd name="T7" fmla="*/ 1 h 9"/>
                  <a:gd name="T8" fmla="*/ 1 w 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9"/>
                  <a:gd name="T17" fmla="*/ 7 w 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9">
                    <a:moveTo>
                      <a:pt x="1" y="0"/>
                    </a:moveTo>
                    <a:lnTo>
                      <a:pt x="0" y="8"/>
                    </a:lnTo>
                    <a:lnTo>
                      <a:pt x="6" y="9"/>
                    </a:lnTo>
                    <a:lnTo>
                      <a:pt x="7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83" name="Freeform 4293"/>
              <p:cNvSpPr>
                <a:spLocks/>
              </p:cNvSpPr>
              <p:nvPr/>
            </p:nvSpPr>
            <p:spPr bwMode="auto">
              <a:xfrm>
                <a:off x="1682" y="2724"/>
                <a:ext cx="4" cy="8"/>
              </a:xfrm>
              <a:custGeom>
                <a:avLst/>
                <a:gdLst>
                  <a:gd name="T0" fmla="*/ 0 w 4"/>
                  <a:gd name="T1" fmla="*/ 8 h 8"/>
                  <a:gd name="T2" fmla="*/ 1 w 4"/>
                  <a:gd name="T3" fmla="*/ 8 h 8"/>
                  <a:gd name="T4" fmla="*/ 2 w 4"/>
                  <a:gd name="T5" fmla="*/ 0 h 8"/>
                  <a:gd name="T6" fmla="*/ 4 w 4"/>
                  <a:gd name="T7" fmla="*/ 1 h 8"/>
                  <a:gd name="T8" fmla="*/ 0 w 4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8"/>
                  <a:gd name="T17" fmla="*/ 4 w 4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8">
                    <a:moveTo>
                      <a:pt x="0" y="8"/>
                    </a:moveTo>
                    <a:lnTo>
                      <a:pt x="1" y="8"/>
                    </a:lnTo>
                    <a:lnTo>
                      <a:pt x="2" y="0"/>
                    </a:lnTo>
                    <a:lnTo>
                      <a:pt x="4" y="1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84" name="Rectangle 4294"/>
              <p:cNvSpPr>
                <a:spLocks noChangeArrowheads="1"/>
              </p:cNvSpPr>
              <p:nvPr/>
            </p:nvSpPr>
            <p:spPr bwMode="auto">
              <a:xfrm>
                <a:off x="1686" y="2729"/>
                <a:ext cx="8" cy="18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85" name="Freeform 4295"/>
              <p:cNvSpPr>
                <a:spLocks/>
              </p:cNvSpPr>
              <p:nvPr/>
            </p:nvSpPr>
            <p:spPr bwMode="auto">
              <a:xfrm>
                <a:off x="1686" y="2725"/>
                <a:ext cx="8" cy="8"/>
              </a:xfrm>
              <a:custGeom>
                <a:avLst/>
                <a:gdLst>
                  <a:gd name="T0" fmla="*/ 4 w 8"/>
                  <a:gd name="T1" fmla="*/ 0 h 8"/>
                  <a:gd name="T2" fmla="*/ 8 w 8"/>
                  <a:gd name="T3" fmla="*/ 1 h 8"/>
                  <a:gd name="T4" fmla="*/ 8 w 8"/>
                  <a:gd name="T5" fmla="*/ 4 h 8"/>
                  <a:gd name="T6" fmla="*/ 0 w 8"/>
                  <a:gd name="T7" fmla="*/ 4 h 8"/>
                  <a:gd name="T8" fmla="*/ 3 w 8"/>
                  <a:gd name="T9" fmla="*/ 8 h 8"/>
                  <a:gd name="T10" fmla="*/ 4 w 8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4" y="0"/>
                    </a:moveTo>
                    <a:lnTo>
                      <a:pt x="8" y="1"/>
                    </a:lnTo>
                    <a:lnTo>
                      <a:pt x="8" y="4"/>
                    </a:lnTo>
                    <a:lnTo>
                      <a:pt x="0" y="4"/>
                    </a:lnTo>
                    <a:lnTo>
                      <a:pt x="3" y="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86" name="Freeform 4296"/>
              <p:cNvSpPr>
                <a:spLocks/>
              </p:cNvSpPr>
              <p:nvPr/>
            </p:nvSpPr>
            <p:spPr bwMode="auto">
              <a:xfrm>
                <a:off x="1686" y="2745"/>
                <a:ext cx="56" cy="91"/>
              </a:xfrm>
              <a:custGeom>
                <a:avLst/>
                <a:gdLst>
                  <a:gd name="T0" fmla="*/ 7 w 56"/>
                  <a:gd name="T1" fmla="*/ 0 h 91"/>
                  <a:gd name="T2" fmla="*/ 0 w 56"/>
                  <a:gd name="T3" fmla="*/ 4 h 91"/>
                  <a:gd name="T4" fmla="*/ 49 w 56"/>
                  <a:gd name="T5" fmla="*/ 91 h 91"/>
                  <a:gd name="T6" fmla="*/ 56 w 56"/>
                  <a:gd name="T7" fmla="*/ 87 h 91"/>
                  <a:gd name="T8" fmla="*/ 7 w 56"/>
                  <a:gd name="T9" fmla="*/ 0 h 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91"/>
                  <a:gd name="T17" fmla="*/ 56 w 56"/>
                  <a:gd name="T18" fmla="*/ 91 h 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91">
                    <a:moveTo>
                      <a:pt x="7" y="0"/>
                    </a:moveTo>
                    <a:lnTo>
                      <a:pt x="0" y="4"/>
                    </a:lnTo>
                    <a:lnTo>
                      <a:pt x="49" y="91"/>
                    </a:lnTo>
                    <a:lnTo>
                      <a:pt x="56" y="8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87" name="Freeform 4297"/>
              <p:cNvSpPr>
                <a:spLocks/>
              </p:cNvSpPr>
              <p:nvPr/>
            </p:nvSpPr>
            <p:spPr bwMode="auto">
              <a:xfrm>
                <a:off x="1686" y="2745"/>
                <a:ext cx="8" cy="4"/>
              </a:xfrm>
              <a:custGeom>
                <a:avLst/>
                <a:gdLst>
                  <a:gd name="T0" fmla="*/ 0 w 8"/>
                  <a:gd name="T1" fmla="*/ 2 h 4"/>
                  <a:gd name="T2" fmla="*/ 0 w 8"/>
                  <a:gd name="T3" fmla="*/ 4 h 4"/>
                  <a:gd name="T4" fmla="*/ 7 w 8"/>
                  <a:gd name="T5" fmla="*/ 0 h 4"/>
                  <a:gd name="T6" fmla="*/ 8 w 8"/>
                  <a:gd name="T7" fmla="*/ 2 h 4"/>
                  <a:gd name="T8" fmla="*/ 0 w 8"/>
                  <a:gd name="T9" fmla="*/ 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4"/>
                  <a:gd name="T17" fmla="*/ 8 w 8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4">
                    <a:moveTo>
                      <a:pt x="0" y="2"/>
                    </a:moveTo>
                    <a:lnTo>
                      <a:pt x="0" y="4"/>
                    </a:lnTo>
                    <a:lnTo>
                      <a:pt x="7" y="0"/>
                    </a:lnTo>
                    <a:lnTo>
                      <a:pt x="8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88" name="Rectangle 4298"/>
              <p:cNvSpPr>
                <a:spLocks noChangeArrowheads="1"/>
              </p:cNvSpPr>
              <p:nvPr/>
            </p:nvSpPr>
            <p:spPr bwMode="auto">
              <a:xfrm>
                <a:off x="1735" y="2834"/>
                <a:ext cx="8" cy="21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389" name="Freeform 4299"/>
              <p:cNvSpPr>
                <a:spLocks/>
              </p:cNvSpPr>
              <p:nvPr/>
            </p:nvSpPr>
            <p:spPr bwMode="auto">
              <a:xfrm>
                <a:off x="1735" y="2832"/>
                <a:ext cx="8" cy="4"/>
              </a:xfrm>
              <a:custGeom>
                <a:avLst/>
                <a:gdLst>
                  <a:gd name="T0" fmla="*/ 7 w 8"/>
                  <a:gd name="T1" fmla="*/ 0 h 4"/>
                  <a:gd name="T2" fmla="*/ 8 w 8"/>
                  <a:gd name="T3" fmla="*/ 2 h 4"/>
                  <a:gd name="T4" fmla="*/ 0 w 8"/>
                  <a:gd name="T5" fmla="*/ 2 h 4"/>
                  <a:gd name="T6" fmla="*/ 0 w 8"/>
                  <a:gd name="T7" fmla="*/ 4 h 4"/>
                  <a:gd name="T8" fmla="*/ 7 w 8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4"/>
                  <a:gd name="T17" fmla="*/ 8 w 8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4">
                    <a:moveTo>
                      <a:pt x="7" y="0"/>
                    </a:moveTo>
                    <a:lnTo>
                      <a:pt x="8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4" name="Group 4501"/>
            <p:cNvGrpSpPr>
              <a:grpSpLocks/>
            </p:cNvGrpSpPr>
            <p:nvPr/>
          </p:nvGrpSpPr>
          <p:grpSpPr bwMode="auto">
            <a:xfrm>
              <a:off x="1338" y="2853"/>
              <a:ext cx="647" cy="1194"/>
              <a:chOff x="1338" y="2853"/>
              <a:chExt cx="647" cy="1194"/>
            </a:xfrm>
          </p:grpSpPr>
          <p:sp>
            <p:nvSpPr>
              <p:cNvPr id="27990" name="Freeform 4301"/>
              <p:cNvSpPr>
                <a:spLocks/>
              </p:cNvSpPr>
              <p:nvPr/>
            </p:nvSpPr>
            <p:spPr bwMode="auto">
              <a:xfrm>
                <a:off x="1736" y="2853"/>
                <a:ext cx="13" cy="16"/>
              </a:xfrm>
              <a:custGeom>
                <a:avLst/>
                <a:gdLst>
                  <a:gd name="T0" fmla="*/ 6 w 13"/>
                  <a:gd name="T1" fmla="*/ 0 h 16"/>
                  <a:gd name="T2" fmla="*/ 10 w 13"/>
                  <a:gd name="T3" fmla="*/ 4 h 16"/>
                  <a:gd name="T4" fmla="*/ 13 w 13"/>
                  <a:gd name="T5" fmla="*/ 12 h 16"/>
                  <a:gd name="T6" fmla="*/ 6 w 13"/>
                  <a:gd name="T7" fmla="*/ 16 h 16"/>
                  <a:gd name="T8" fmla="*/ 3 w 13"/>
                  <a:gd name="T9" fmla="*/ 8 h 16"/>
                  <a:gd name="T10" fmla="*/ 0 w 13"/>
                  <a:gd name="T11" fmla="*/ 5 h 16"/>
                  <a:gd name="T12" fmla="*/ 6 w 13"/>
                  <a:gd name="T13" fmla="*/ 0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"/>
                  <a:gd name="T22" fmla="*/ 0 h 16"/>
                  <a:gd name="T23" fmla="*/ 13 w 13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" h="16">
                    <a:moveTo>
                      <a:pt x="6" y="0"/>
                    </a:moveTo>
                    <a:lnTo>
                      <a:pt x="10" y="4"/>
                    </a:lnTo>
                    <a:lnTo>
                      <a:pt x="13" y="12"/>
                    </a:lnTo>
                    <a:lnTo>
                      <a:pt x="6" y="16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91" name="Freeform 4302"/>
              <p:cNvSpPr>
                <a:spLocks/>
              </p:cNvSpPr>
              <p:nvPr/>
            </p:nvSpPr>
            <p:spPr bwMode="auto">
              <a:xfrm>
                <a:off x="1735" y="2853"/>
                <a:ext cx="8" cy="5"/>
              </a:xfrm>
              <a:custGeom>
                <a:avLst/>
                <a:gdLst>
                  <a:gd name="T0" fmla="*/ 0 w 8"/>
                  <a:gd name="T1" fmla="*/ 2 h 5"/>
                  <a:gd name="T2" fmla="*/ 0 w 8"/>
                  <a:gd name="T3" fmla="*/ 4 h 5"/>
                  <a:gd name="T4" fmla="*/ 1 w 8"/>
                  <a:gd name="T5" fmla="*/ 5 h 5"/>
                  <a:gd name="T6" fmla="*/ 7 w 8"/>
                  <a:gd name="T7" fmla="*/ 0 h 5"/>
                  <a:gd name="T8" fmla="*/ 8 w 8"/>
                  <a:gd name="T9" fmla="*/ 2 h 5"/>
                  <a:gd name="T10" fmla="*/ 0 w 8"/>
                  <a:gd name="T11" fmla="*/ 2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0" y="2"/>
                    </a:moveTo>
                    <a:lnTo>
                      <a:pt x="0" y="4"/>
                    </a:lnTo>
                    <a:lnTo>
                      <a:pt x="1" y="5"/>
                    </a:lnTo>
                    <a:lnTo>
                      <a:pt x="7" y="0"/>
                    </a:lnTo>
                    <a:lnTo>
                      <a:pt x="8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92" name="Freeform 4303"/>
              <p:cNvSpPr>
                <a:spLocks/>
              </p:cNvSpPr>
              <p:nvPr/>
            </p:nvSpPr>
            <p:spPr bwMode="auto">
              <a:xfrm>
                <a:off x="1738" y="2866"/>
                <a:ext cx="11" cy="20"/>
              </a:xfrm>
              <a:custGeom>
                <a:avLst/>
                <a:gdLst>
                  <a:gd name="T0" fmla="*/ 11 w 11"/>
                  <a:gd name="T1" fmla="*/ 3 h 20"/>
                  <a:gd name="T2" fmla="*/ 10 w 11"/>
                  <a:gd name="T3" fmla="*/ 9 h 20"/>
                  <a:gd name="T4" fmla="*/ 8 w 11"/>
                  <a:gd name="T5" fmla="*/ 13 h 20"/>
                  <a:gd name="T6" fmla="*/ 9 w 11"/>
                  <a:gd name="T7" fmla="*/ 20 h 20"/>
                  <a:gd name="T8" fmla="*/ 1 w 11"/>
                  <a:gd name="T9" fmla="*/ 20 h 20"/>
                  <a:gd name="T10" fmla="*/ 0 w 11"/>
                  <a:gd name="T11" fmla="*/ 13 h 20"/>
                  <a:gd name="T12" fmla="*/ 2 w 11"/>
                  <a:gd name="T13" fmla="*/ 7 h 20"/>
                  <a:gd name="T14" fmla="*/ 4 w 11"/>
                  <a:gd name="T15" fmla="*/ 0 h 20"/>
                  <a:gd name="T16" fmla="*/ 11 w 11"/>
                  <a:gd name="T17" fmla="*/ 3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20"/>
                  <a:gd name="T29" fmla="*/ 11 w 11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20">
                    <a:moveTo>
                      <a:pt x="11" y="3"/>
                    </a:moveTo>
                    <a:lnTo>
                      <a:pt x="10" y="9"/>
                    </a:lnTo>
                    <a:lnTo>
                      <a:pt x="8" y="13"/>
                    </a:lnTo>
                    <a:lnTo>
                      <a:pt x="9" y="20"/>
                    </a:lnTo>
                    <a:lnTo>
                      <a:pt x="1" y="20"/>
                    </a:lnTo>
                    <a:lnTo>
                      <a:pt x="0" y="13"/>
                    </a:lnTo>
                    <a:lnTo>
                      <a:pt x="2" y="7"/>
                    </a:lnTo>
                    <a:lnTo>
                      <a:pt x="4" y="0"/>
                    </a:lnTo>
                    <a:lnTo>
                      <a:pt x="11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93" name="Freeform 4304"/>
              <p:cNvSpPr>
                <a:spLocks/>
              </p:cNvSpPr>
              <p:nvPr/>
            </p:nvSpPr>
            <p:spPr bwMode="auto">
              <a:xfrm>
                <a:off x="1742" y="2865"/>
                <a:ext cx="8" cy="4"/>
              </a:xfrm>
              <a:custGeom>
                <a:avLst/>
                <a:gdLst>
                  <a:gd name="T0" fmla="*/ 7 w 8"/>
                  <a:gd name="T1" fmla="*/ 0 h 4"/>
                  <a:gd name="T2" fmla="*/ 8 w 8"/>
                  <a:gd name="T3" fmla="*/ 2 h 4"/>
                  <a:gd name="T4" fmla="*/ 7 w 8"/>
                  <a:gd name="T5" fmla="*/ 4 h 4"/>
                  <a:gd name="T6" fmla="*/ 0 w 8"/>
                  <a:gd name="T7" fmla="*/ 1 h 4"/>
                  <a:gd name="T8" fmla="*/ 0 w 8"/>
                  <a:gd name="T9" fmla="*/ 4 h 4"/>
                  <a:gd name="T10" fmla="*/ 7 w 8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4"/>
                  <a:gd name="T20" fmla="*/ 8 w 8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4">
                    <a:moveTo>
                      <a:pt x="7" y="0"/>
                    </a:moveTo>
                    <a:lnTo>
                      <a:pt x="8" y="2"/>
                    </a:lnTo>
                    <a:lnTo>
                      <a:pt x="7" y="4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94" name="Freeform 4305"/>
              <p:cNvSpPr>
                <a:spLocks/>
              </p:cNvSpPr>
              <p:nvPr/>
            </p:nvSpPr>
            <p:spPr bwMode="auto">
              <a:xfrm>
                <a:off x="1739" y="2884"/>
                <a:ext cx="20" cy="24"/>
              </a:xfrm>
              <a:custGeom>
                <a:avLst/>
                <a:gdLst>
                  <a:gd name="T0" fmla="*/ 7 w 20"/>
                  <a:gd name="T1" fmla="*/ 0 h 24"/>
                  <a:gd name="T2" fmla="*/ 10 w 20"/>
                  <a:gd name="T3" fmla="*/ 7 h 24"/>
                  <a:gd name="T4" fmla="*/ 15 w 20"/>
                  <a:gd name="T5" fmla="*/ 13 h 24"/>
                  <a:gd name="T6" fmla="*/ 20 w 20"/>
                  <a:gd name="T7" fmla="*/ 18 h 24"/>
                  <a:gd name="T8" fmla="*/ 15 w 20"/>
                  <a:gd name="T9" fmla="*/ 24 h 24"/>
                  <a:gd name="T10" fmla="*/ 9 w 20"/>
                  <a:gd name="T11" fmla="*/ 18 h 24"/>
                  <a:gd name="T12" fmla="*/ 3 w 20"/>
                  <a:gd name="T13" fmla="*/ 11 h 24"/>
                  <a:gd name="T14" fmla="*/ 0 w 20"/>
                  <a:gd name="T15" fmla="*/ 4 h 24"/>
                  <a:gd name="T16" fmla="*/ 7 w 20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24"/>
                  <a:gd name="T29" fmla="*/ 20 w 20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24">
                    <a:moveTo>
                      <a:pt x="7" y="0"/>
                    </a:moveTo>
                    <a:lnTo>
                      <a:pt x="10" y="7"/>
                    </a:lnTo>
                    <a:lnTo>
                      <a:pt x="15" y="13"/>
                    </a:lnTo>
                    <a:lnTo>
                      <a:pt x="20" y="18"/>
                    </a:lnTo>
                    <a:lnTo>
                      <a:pt x="15" y="24"/>
                    </a:lnTo>
                    <a:lnTo>
                      <a:pt x="9" y="18"/>
                    </a:lnTo>
                    <a:lnTo>
                      <a:pt x="3" y="11"/>
                    </a:lnTo>
                    <a:lnTo>
                      <a:pt x="0" y="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95" name="Freeform 4306"/>
              <p:cNvSpPr>
                <a:spLocks/>
              </p:cNvSpPr>
              <p:nvPr/>
            </p:nvSpPr>
            <p:spPr bwMode="auto">
              <a:xfrm>
                <a:off x="1739" y="2884"/>
                <a:ext cx="8" cy="4"/>
              </a:xfrm>
              <a:custGeom>
                <a:avLst/>
                <a:gdLst>
                  <a:gd name="T0" fmla="*/ 0 w 8"/>
                  <a:gd name="T1" fmla="*/ 2 h 4"/>
                  <a:gd name="T2" fmla="*/ 0 w 8"/>
                  <a:gd name="T3" fmla="*/ 4 h 4"/>
                  <a:gd name="T4" fmla="*/ 7 w 8"/>
                  <a:gd name="T5" fmla="*/ 0 h 4"/>
                  <a:gd name="T6" fmla="*/ 8 w 8"/>
                  <a:gd name="T7" fmla="*/ 2 h 4"/>
                  <a:gd name="T8" fmla="*/ 0 w 8"/>
                  <a:gd name="T9" fmla="*/ 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4"/>
                  <a:gd name="T17" fmla="*/ 8 w 8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4">
                    <a:moveTo>
                      <a:pt x="0" y="2"/>
                    </a:moveTo>
                    <a:lnTo>
                      <a:pt x="0" y="4"/>
                    </a:lnTo>
                    <a:lnTo>
                      <a:pt x="7" y="0"/>
                    </a:lnTo>
                    <a:lnTo>
                      <a:pt x="8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96" name="Freeform 4307"/>
              <p:cNvSpPr>
                <a:spLocks/>
              </p:cNvSpPr>
              <p:nvPr/>
            </p:nvSpPr>
            <p:spPr bwMode="auto">
              <a:xfrm>
                <a:off x="1753" y="2905"/>
                <a:ext cx="16" cy="84"/>
              </a:xfrm>
              <a:custGeom>
                <a:avLst/>
                <a:gdLst>
                  <a:gd name="T0" fmla="*/ 8 w 16"/>
                  <a:gd name="T1" fmla="*/ 0 h 84"/>
                  <a:gd name="T2" fmla="*/ 9 w 16"/>
                  <a:gd name="T3" fmla="*/ 31 h 84"/>
                  <a:gd name="T4" fmla="*/ 12 w 16"/>
                  <a:gd name="T5" fmla="*/ 58 h 84"/>
                  <a:gd name="T6" fmla="*/ 16 w 16"/>
                  <a:gd name="T7" fmla="*/ 83 h 84"/>
                  <a:gd name="T8" fmla="*/ 8 w 16"/>
                  <a:gd name="T9" fmla="*/ 84 h 84"/>
                  <a:gd name="T10" fmla="*/ 4 w 16"/>
                  <a:gd name="T11" fmla="*/ 59 h 84"/>
                  <a:gd name="T12" fmla="*/ 1 w 16"/>
                  <a:gd name="T13" fmla="*/ 31 h 84"/>
                  <a:gd name="T14" fmla="*/ 0 w 16"/>
                  <a:gd name="T15" fmla="*/ 0 h 84"/>
                  <a:gd name="T16" fmla="*/ 8 w 16"/>
                  <a:gd name="T17" fmla="*/ 0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84"/>
                  <a:gd name="T29" fmla="*/ 16 w 16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84">
                    <a:moveTo>
                      <a:pt x="8" y="0"/>
                    </a:moveTo>
                    <a:lnTo>
                      <a:pt x="9" y="31"/>
                    </a:lnTo>
                    <a:lnTo>
                      <a:pt x="12" y="58"/>
                    </a:lnTo>
                    <a:lnTo>
                      <a:pt x="16" y="83"/>
                    </a:lnTo>
                    <a:lnTo>
                      <a:pt x="8" y="84"/>
                    </a:lnTo>
                    <a:lnTo>
                      <a:pt x="4" y="59"/>
                    </a:lnTo>
                    <a:lnTo>
                      <a:pt x="1" y="31"/>
                    </a:ln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97" name="Freeform 4308"/>
              <p:cNvSpPr>
                <a:spLocks/>
              </p:cNvSpPr>
              <p:nvPr/>
            </p:nvSpPr>
            <p:spPr bwMode="auto">
              <a:xfrm>
                <a:off x="1753" y="2902"/>
                <a:ext cx="8" cy="6"/>
              </a:xfrm>
              <a:custGeom>
                <a:avLst/>
                <a:gdLst>
                  <a:gd name="T0" fmla="*/ 6 w 8"/>
                  <a:gd name="T1" fmla="*/ 0 h 6"/>
                  <a:gd name="T2" fmla="*/ 8 w 8"/>
                  <a:gd name="T3" fmla="*/ 2 h 6"/>
                  <a:gd name="T4" fmla="*/ 8 w 8"/>
                  <a:gd name="T5" fmla="*/ 3 h 6"/>
                  <a:gd name="T6" fmla="*/ 0 w 8"/>
                  <a:gd name="T7" fmla="*/ 3 h 6"/>
                  <a:gd name="T8" fmla="*/ 1 w 8"/>
                  <a:gd name="T9" fmla="*/ 6 h 6"/>
                  <a:gd name="T10" fmla="*/ 6 w 8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6"/>
                  <a:gd name="T20" fmla="*/ 8 w 8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6">
                    <a:moveTo>
                      <a:pt x="6" y="0"/>
                    </a:moveTo>
                    <a:lnTo>
                      <a:pt x="8" y="2"/>
                    </a:lnTo>
                    <a:lnTo>
                      <a:pt x="8" y="3"/>
                    </a:lnTo>
                    <a:lnTo>
                      <a:pt x="0" y="3"/>
                    </a:lnTo>
                    <a:lnTo>
                      <a:pt x="1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98" name="Freeform 4309"/>
              <p:cNvSpPr>
                <a:spLocks/>
              </p:cNvSpPr>
              <p:nvPr/>
            </p:nvSpPr>
            <p:spPr bwMode="auto">
              <a:xfrm>
                <a:off x="1761" y="2986"/>
                <a:ext cx="39" cy="69"/>
              </a:xfrm>
              <a:custGeom>
                <a:avLst/>
                <a:gdLst>
                  <a:gd name="T0" fmla="*/ 7 w 39"/>
                  <a:gd name="T1" fmla="*/ 0 h 69"/>
                  <a:gd name="T2" fmla="*/ 14 w 39"/>
                  <a:gd name="T3" fmla="*/ 19 h 69"/>
                  <a:gd name="T4" fmla="*/ 25 w 39"/>
                  <a:gd name="T5" fmla="*/ 38 h 69"/>
                  <a:gd name="T6" fmla="*/ 39 w 39"/>
                  <a:gd name="T7" fmla="*/ 65 h 69"/>
                  <a:gd name="T8" fmla="*/ 32 w 39"/>
                  <a:gd name="T9" fmla="*/ 69 h 69"/>
                  <a:gd name="T10" fmla="*/ 18 w 39"/>
                  <a:gd name="T11" fmla="*/ 42 h 69"/>
                  <a:gd name="T12" fmla="*/ 7 w 39"/>
                  <a:gd name="T13" fmla="*/ 23 h 69"/>
                  <a:gd name="T14" fmla="*/ 0 w 39"/>
                  <a:gd name="T15" fmla="*/ 4 h 69"/>
                  <a:gd name="T16" fmla="*/ 7 w 39"/>
                  <a:gd name="T17" fmla="*/ 0 h 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9"/>
                  <a:gd name="T28" fmla="*/ 0 h 69"/>
                  <a:gd name="T29" fmla="*/ 39 w 39"/>
                  <a:gd name="T30" fmla="*/ 69 h 6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9" h="69">
                    <a:moveTo>
                      <a:pt x="7" y="0"/>
                    </a:moveTo>
                    <a:lnTo>
                      <a:pt x="14" y="19"/>
                    </a:lnTo>
                    <a:lnTo>
                      <a:pt x="25" y="38"/>
                    </a:lnTo>
                    <a:lnTo>
                      <a:pt x="39" y="65"/>
                    </a:lnTo>
                    <a:lnTo>
                      <a:pt x="32" y="69"/>
                    </a:lnTo>
                    <a:lnTo>
                      <a:pt x="18" y="42"/>
                    </a:lnTo>
                    <a:lnTo>
                      <a:pt x="7" y="23"/>
                    </a:lnTo>
                    <a:lnTo>
                      <a:pt x="0" y="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99" name="Freeform 4310"/>
              <p:cNvSpPr>
                <a:spLocks/>
              </p:cNvSpPr>
              <p:nvPr/>
            </p:nvSpPr>
            <p:spPr bwMode="auto">
              <a:xfrm>
                <a:off x="1761" y="2986"/>
                <a:ext cx="8" cy="4"/>
              </a:xfrm>
              <a:custGeom>
                <a:avLst/>
                <a:gdLst>
                  <a:gd name="T0" fmla="*/ 0 w 8"/>
                  <a:gd name="T1" fmla="*/ 3 h 4"/>
                  <a:gd name="T2" fmla="*/ 0 w 8"/>
                  <a:gd name="T3" fmla="*/ 4 h 4"/>
                  <a:gd name="T4" fmla="*/ 7 w 8"/>
                  <a:gd name="T5" fmla="*/ 0 h 4"/>
                  <a:gd name="T6" fmla="*/ 8 w 8"/>
                  <a:gd name="T7" fmla="*/ 2 h 4"/>
                  <a:gd name="T8" fmla="*/ 0 w 8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4"/>
                  <a:gd name="T17" fmla="*/ 8 w 8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4">
                    <a:moveTo>
                      <a:pt x="0" y="3"/>
                    </a:moveTo>
                    <a:lnTo>
                      <a:pt x="0" y="4"/>
                    </a:lnTo>
                    <a:lnTo>
                      <a:pt x="7" y="0"/>
                    </a:lnTo>
                    <a:lnTo>
                      <a:pt x="8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00" name="Freeform 4311"/>
              <p:cNvSpPr>
                <a:spLocks/>
              </p:cNvSpPr>
              <p:nvPr/>
            </p:nvSpPr>
            <p:spPr bwMode="auto">
              <a:xfrm>
                <a:off x="1790" y="3053"/>
                <a:ext cx="11" cy="61"/>
              </a:xfrm>
              <a:custGeom>
                <a:avLst/>
                <a:gdLst>
                  <a:gd name="T0" fmla="*/ 11 w 11"/>
                  <a:gd name="T1" fmla="*/ 0 h 61"/>
                  <a:gd name="T2" fmla="*/ 11 w 11"/>
                  <a:gd name="T3" fmla="*/ 13 h 61"/>
                  <a:gd name="T4" fmla="*/ 10 w 11"/>
                  <a:gd name="T5" fmla="*/ 33 h 61"/>
                  <a:gd name="T6" fmla="*/ 8 w 11"/>
                  <a:gd name="T7" fmla="*/ 61 h 61"/>
                  <a:gd name="T8" fmla="*/ 0 w 11"/>
                  <a:gd name="T9" fmla="*/ 61 h 61"/>
                  <a:gd name="T10" fmla="*/ 2 w 11"/>
                  <a:gd name="T11" fmla="*/ 33 h 61"/>
                  <a:gd name="T12" fmla="*/ 3 w 11"/>
                  <a:gd name="T13" fmla="*/ 13 h 61"/>
                  <a:gd name="T14" fmla="*/ 3 w 11"/>
                  <a:gd name="T15" fmla="*/ 0 h 61"/>
                  <a:gd name="T16" fmla="*/ 11 w 11"/>
                  <a:gd name="T17" fmla="*/ 0 h 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61"/>
                  <a:gd name="T29" fmla="*/ 11 w 11"/>
                  <a:gd name="T30" fmla="*/ 61 h 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61">
                    <a:moveTo>
                      <a:pt x="11" y="0"/>
                    </a:moveTo>
                    <a:lnTo>
                      <a:pt x="11" y="13"/>
                    </a:lnTo>
                    <a:lnTo>
                      <a:pt x="10" y="33"/>
                    </a:lnTo>
                    <a:lnTo>
                      <a:pt x="8" y="61"/>
                    </a:lnTo>
                    <a:lnTo>
                      <a:pt x="0" y="61"/>
                    </a:lnTo>
                    <a:lnTo>
                      <a:pt x="2" y="33"/>
                    </a:lnTo>
                    <a:lnTo>
                      <a:pt x="3" y="13"/>
                    </a:lnTo>
                    <a:lnTo>
                      <a:pt x="3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01" name="Freeform 4312"/>
              <p:cNvSpPr>
                <a:spLocks/>
              </p:cNvSpPr>
              <p:nvPr/>
            </p:nvSpPr>
            <p:spPr bwMode="auto">
              <a:xfrm>
                <a:off x="1793" y="3051"/>
                <a:ext cx="8" cy="4"/>
              </a:xfrm>
              <a:custGeom>
                <a:avLst/>
                <a:gdLst>
                  <a:gd name="T0" fmla="*/ 7 w 8"/>
                  <a:gd name="T1" fmla="*/ 0 h 4"/>
                  <a:gd name="T2" fmla="*/ 8 w 8"/>
                  <a:gd name="T3" fmla="*/ 2 h 4"/>
                  <a:gd name="T4" fmla="*/ 0 w 8"/>
                  <a:gd name="T5" fmla="*/ 2 h 4"/>
                  <a:gd name="T6" fmla="*/ 0 w 8"/>
                  <a:gd name="T7" fmla="*/ 4 h 4"/>
                  <a:gd name="T8" fmla="*/ 7 w 8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4"/>
                  <a:gd name="T17" fmla="*/ 8 w 8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4">
                    <a:moveTo>
                      <a:pt x="7" y="0"/>
                    </a:moveTo>
                    <a:lnTo>
                      <a:pt x="8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02" name="Freeform 4313"/>
              <p:cNvSpPr>
                <a:spLocks/>
              </p:cNvSpPr>
              <p:nvPr/>
            </p:nvSpPr>
            <p:spPr bwMode="auto">
              <a:xfrm>
                <a:off x="1787" y="3114"/>
                <a:ext cx="11" cy="23"/>
              </a:xfrm>
              <a:custGeom>
                <a:avLst/>
                <a:gdLst>
                  <a:gd name="T0" fmla="*/ 11 w 11"/>
                  <a:gd name="T1" fmla="*/ 0 h 23"/>
                  <a:gd name="T2" fmla="*/ 3 w 11"/>
                  <a:gd name="T3" fmla="*/ 0 h 23"/>
                  <a:gd name="T4" fmla="*/ 0 w 11"/>
                  <a:gd name="T5" fmla="*/ 23 h 23"/>
                  <a:gd name="T6" fmla="*/ 8 w 11"/>
                  <a:gd name="T7" fmla="*/ 23 h 23"/>
                  <a:gd name="T8" fmla="*/ 11 w 11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23"/>
                  <a:gd name="T17" fmla="*/ 11 w 11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23">
                    <a:moveTo>
                      <a:pt x="11" y="0"/>
                    </a:moveTo>
                    <a:lnTo>
                      <a:pt x="3" y="0"/>
                    </a:lnTo>
                    <a:lnTo>
                      <a:pt x="0" y="23"/>
                    </a:lnTo>
                    <a:lnTo>
                      <a:pt x="8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03" name="Freeform 4314"/>
              <p:cNvSpPr>
                <a:spLocks/>
              </p:cNvSpPr>
              <p:nvPr/>
            </p:nvSpPr>
            <p:spPr bwMode="auto">
              <a:xfrm>
                <a:off x="1790" y="3114"/>
                <a:ext cx="8" cy="0"/>
              </a:xfrm>
              <a:custGeom>
                <a:avLst/>
                <a:gdLst>
                  <a:gd name="T0" fmla="*/ 8 w 8"/>
                  <a:gd name="T1" fmla="*/ 0 w 8"/>
                  <a:gd name="T2" fmla="*/ 8 w 8"/>
                  <a:gd name="T3" fmla="*/ 0 60000 65536"/>
                  <a:gd name="T4" fmla="*/ 0 60000 65536"/>
                  <a:gd name="T5" fmla="*/ 0 60000 65536"/>
                  <a:gd name="T6" fmla="*/ 0 w 8"/>
                  <a:gd name="T7" fmla="*/ 8 w 8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T6" t="0" r="T7" b="0"/>
                <a:pathLst>
                  <a:path w="8">
                    <a:moveTo>
                      <a:pt x="8" y="0"/>
                    </a:moveTo>
                    <a:lnTo>
                      <a:pt x="0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04" name="Freeform 4315"/>
              <p:cNvSpPr>
                <a:spLocks/>
              </p:cNvSpPr>
              <p:nvPr/>
            </p:nvSpPr>
            <p:spPr bwMode="auto">
              <a:xfrm>
                <a:off x="1776" y="3135"/>
                <a:ext cx="18" cy="22"/>
              </a:xfrm>
              <a:custGeom>
                <a:avLst/>
                <a:gdLst>
                  <a:gd name="T0" fmla="*/ 18 w 18"/>
                  <a:gd name="T1" fmla="*/ 4 h 22"/>
                  <a:gd name="T2" fmla="*/ 11 w 18"/>
                  <a:gd name="T3" fmla="*/ 0 h 22"/>
                  <a:gd name="T4" fmla="*/ 0 w 18"/>
                  <a:gd name="T5" fmla="*/ 18 h 22"/>
                  <a:gd name="T6" fmla="*/ 7 w 18"/>
                  <a:gd name="T7" fmla="*/ 22 h 22"/>
                  <a:gd name="T8" fmla="*/ 18 w 18"/>
                  <a:gd name="T9" fmla="*/ 4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22"/>
                  <a:gd name="T17" fmla="*/ 18 w 18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22">
                    <a:moveTo>
                      <a:pt x="18" y="4"/>
                    </a:moveTo>
                    <a:lnTo>
                      <a:pt x="11" y="0"/>
                    </a:lnTo>
                    <a:lnTo>
                      <a:pt x="0" y="18"/>
                    </a:lnTo>
                    <a:lnTo>
                      <a:pt x="7" y="22"/>
                    </a:lnTo>
                    <a:lnTo>
                      <a:pt x="18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05" name="Freeform 4316"/>
              <p:cNvSpPr>
                <a:spLocks/>
              </p:cNvSpPr>
              <p:nvPr/>
            </p:nvSpPr>
            <p:spPr bwMode="auto">
              <a:xfrm>
                <a:off x="1787" y="3135"/>
                <a:ext cx="8" cy="4"/>
              </a:xfrm>
              <a:custGeom>
                <a:avLst/>
                <a:gdLst>
                  <a:gd name="T0" fmla="*/ 8 w 8"/>
                  <a:gd name="T1" fmla="*/ 2 h 4"/>
                  <a:gd name="T2" fmla="*/ 8 w 8"/>
                  <a:gd name="T3" fmla="*/ 3 h 4"/>
                  <a:gd name="T4" fmla="*/ 7 w 8"/>
                  <a:gd name="T5" fmla="*/ 4 h 4"/>
                  <a:gd name="T6" fmla="*/ 0 w 8"/>
                  <a:gd name="T7" fmla="*/ 0 h 4"/>
                  <a:gd name="T8" fmla="*/ 0 w 8"/>
                  <a:gd name="T9" fmla="*/ 2 h 4"/>
                  <a:gd name="T10" fmla="*/ 8 w 8"/>
                  <a:gd name="T11" fmla="*/ 2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4"/>
                  <a:gd name="T20" fmla="*/ 8 w 8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4">
                    <a:moveTo>
                      <a:pt x="8" y="2"/>
                    </a:moveTo>
                    <a:lnTo>
                      <a:pt x="8" y="3"/>
                    </a:lnTo>
                    <a:lnTo>
                      <a:pt x="7" y="4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06" name="Freeform 4317"/>
              <p:cNvSpPr>
                <a:spLocks/>
              </p:cNvSpPr>
              <p:nvPr/>
            </p:nvSpPr>
            <p:spPr bwMode="auto">
              <a:xfrm>
                <a:off x="1766" y="3154"/>
                <a:ext cx="18" cy="40"/>
              </a:xfrm>
              <a:custGeom>
                <a:avLst/>
                <a:gdLst>
                  <a:gd name="T0" fmla="*/ 18 w 18"/>
                  <a:gd name="T1" fmla="*/ 1 h 40"/>
                  <a:gd name="T2" fmla="*/ 10 w 18"/>
                  <a:gd name="T3" fmla="*/ 0 h 40"/>
                  <a:gd name="T4" fmla="*/ 0 w 18"/>
                  <a:gd name="T5" fmla="*/ 39 h 40"/>
                  <a:gd name="T6" fmla="*/ 8 w 18"/>
                  <a:gd name="T7" fmla="*/ 40 h 40"/>
                  <a:gd name="T8" fmla="*/ 18 w 18"/>
                  <a:gd name="T9" fmla="*/ 1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40"/>
                  <a:gd name="T17" fmla="*/ 18 w 18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40">
                    <a:moveTo>
                      <a:pt x="18" y="1"/>
                    </a:moveTo>
                    <a:lnTo>
                      <a:pt x="10" y="0"/>
                    </a:lnTo>
                    <a:lnTo>
                      <a:pt x="0" y="39"/>
                    </a:lnTo>
                    <a:lnTo>
                      <a:pt x="8" y="40"/>
                    </a:lnTo>
                    <a:lnTo>
                      <a:pt x="18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07" name="Freeform 4318"/>
              <p:cNvSpPr>
                <a:spLocks/>
              </p:cNvSpPr>
              <p:nvPr/>
            </p:nvSpPr>
            <p:spPr bwMode="auto">
              <a:xfrm>
                <a:off x="1776" y="3153"/>
                <a:ext cx="8" cy="4"/>
              </a:xfrm>
              <a:custGeom>
                <a:avLst/>
                <a:gdLst>
                  <a:gd name="T0" fmla="*/ 0 w 8"/>
                  <a:gd name="T1" fmla="*/ 0 h 4"/>
                  <a:gd name="T2" fmla="*/ 0 w 8"/>
                  <a:gd name="T3" fmla="*/ 1 h 4"/>
                  <a:gd name="T4" fmla="*/ 8 w 8"/>
                  <a:gd name="T5" fmla="*/ 2 h 4"/>
                  <a:gd name="T6" fmla="*/ 7 w 8"/>
                  <a:gd name="T7" fmla="*/ 4 h 4"/>
                  <a:gd name="T8" fmla="*/ 0 w 8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4"/>
                  <a:gd name="T17" fmla="*/ 8 w 8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4">
                    <a:moveTo>
                      <a:pt x="0" y="0"/>
                    </a:moveTo>
                    <a:lnTo>
                      <a:pt x="0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08" name="Freeform 4319"/>
              <p:cNvSpPr>
                <a:spLocks/>
              </p:cNvSpPr>
              <p:nvPr/>
            </p:nvSpPr>
            <p:spPr bwMode="auto">
              <a:xfrm>
                <a:off x="1747" y="3191"/>
                <a:ext cx="25" cy="17"/>
              </a:xfrm>
              <a:custGeom>
                <a:avLst/>
                <a:gdLst>
                  <a:gd name="T0" fmla="*/ 25 w 25"/>
                  <a:gd name="T1" fmla="*/ 6 h 17"/>
                  <a:gd name="T2" fmla="*/ 5 w 25"/>
                  <a:gd name="T3" fmla="*/ 17 h 17"/>
                  <a:gd name="T4" fmla="*/ 0 w 25"/>
                  <a:gd name="T5" fmla="*/ 11 h 17"/>
                  <a:gd name="T6" fmla="*/ 20 w 25"/>
                  <a:gd name="T7" fmla="*/ 0 h 17"/>
                  <a:gd name="T8" fmla="*/ 25 w 25"/>
                  <a:gd name="T9" fmla="*/ 6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17"/>
                  <a:gd name="T17" fmla="*/ 25 w 25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17">
                    <a:moveTo>
                      <a:pt x="25" y="6"/>
                    </a:moveTo>
                    <a:lnTo>
                      <a:pt x="5" y="17"/>
                    </a:lnTo>
                    <a:lnTo>
                      <a:pt x="0" y="11"/>
                    </a:lnTo>
                    <a:lnTo>
                      <a:pt x="20" y="0"/>
                    </a:lnTo>
                    <a:lnTo>
                      <a:pt x="25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09" name="Freeform 4320"/>
              <p:cNvSpPr>
                <a:spLocks/>
              </p:cNvSpPr>
              <p:nvPr/>
            </p:nvSpPr>
            <p:spPr bwMode="auto">
              <a:xfrm>
                <a:off x="1766" y="3191"/>
                <a:ext cx="8" cy="6"/>
              </a:xfrm>
              <a:custGeom>
                <a:avLst/>
                <a:gdLst>
                  <a:gd name="T0" fmla="*/ 8 w 8"/>
                  <a:gd name="T1" fmla="*/ 3 h 6"/>
                  <a:gd name="T2" fmla="*/ 7 w 8"/>
                  <a:gd name="T3" fmla="*/ 5 h 6"/>
                  <a:gd name="T4" fmla="*/ 6 w 8"/>
                  <a:gd name="T5" fmla="*/ 6 h 6"/>
                  <a:gd name="T6" fmla="*/ 1 w 8"/>
                  <a:gd name="T7" fmla="*/ 0 h 6"/>
                  <a:gd name="T8" fmla="*/ 0 w 8"/>
                  <a:gd name="T9" fmla="*/ 2 h 6"/>
                  <a:gd name="T10" fmla="*/ 8 w 8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6"/>
                  <a:gd name="T20" fmla="*/ 8 w 8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6">
                    <a:moveTo>
                      <a:pt x="8" y="3"/>
                    </a:moveTo>
                    <a:lnTo>
                      <a:pt x="7" y="5"/>
                    </a:lnTo>
                    <a:lnTo>
                      <a:pt x="6" y="6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10" name="Freeform 4321"/>
              <p:cNvSpPr>
                <a:spLocks/>
              </p:cNvSpPr>
              <p:nvPr/>
            </p:nvSpPr>
            <p:spPr bwMode="auto">
              <a:xfrm>
                <a:off x="1739" y="3203"/>
                <a:ext cx="14" cy="24"/>
              </a:xfrm>
              <a:custGeom>
                <a:avLst/>
                <a:gdLst>
                  <a:gd name="T0" fmla="*/ 14 w 14"/>
                  <a:gd name="T1" fmla="*/ 5 h 24"/>
                  <a:gd name="T2" fmla="*/ 9 w 14"/>
                  <a:gd name="T3" fmla="*/ 13 h 24"/>
                  <a:gd name="T4" fmla="*/ 8 w 14"/>
                  <a:gd name="T5" fmla="*/ 16 h 24"/>
                  <a:gd name="T6" fmla="*/ 10 w 14"/>
                  <a:gd name="T7" fmla="*/ 22 h 24"/>
                  <a:gd name="T8" fmla="*/ 2 w 14"/>
                  <a:gd name="T9" fmla="*/ 24 h 24"/>
                  <a:gd name="T10" fmla="*/ 0 w 14"/>
                  <a:gd name="T11" fmla="*/ 17 h 24"/>
                  <a:gd name="T12" fmla="*/ 2 w 14"/>
                  <a:gd name="T13" fmla="*/ 9 h 24"/>
                  <a:gd name="T14" fmla="*/ 8 w 14"/>
                  <a:gd name="T15" fmla="*/ 0 h 24"/>
                  <a:gd name="T16" fmla="*/ 14 w 14"/>
                  <a:gd name="T17" fmla="*/ 5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24"/>
                  <a:gd name="T29" fmla="*/ 14 w 14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24">
                    <a:moveTo>
                      <a:pt x="14" y="5"/>
                    </a:moveTo>
                    <a:lnTo>
                      <a:pt x="9" y="13"/>
                    </a:lnTo>
                    <a:lnTo>
                      <a:pt x="8" y="16"/>
                    </a:lnTo>
                    <a:lnTo>
                      <a:pt x="10" y="22"/>
                    </a:lnTo>
                    <a:lnTo>
                      <a:pt x="2" y="24"/>
                    </a:lnTo>
                    <a:lnTo>
                      <a:pt x="0" y="17"/>
                    </a:lnTo>
                    <a:lnTo>
                      <a:pt x="2" y="9"/>
                    </a:lnTo>
                    <a:lnTo>
                      <a:pt x="8" y="0"/>
                    </a:lnTo>
                    <a:lnTo>
                      <a:pt x="14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11" name="Freeform 4322"/>
              <p:cNvSpPr>
                <a:spLocks/>
              </p:cNvSpPr>
              <p:nvPr/>
            </p:nvSpPr>
            <p:spPr bwMode="auto">
              <a:xfrm>
                <a:off x="1747" y="3202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1 h 6"/>
                  <a:gd name="T4" fmla="*/ 6 w 6"/>
                  <a:gd name="T5" fmla="*/ 6 h 6"/>
                  <a:gd name="T6" fmla="*/ 5 w 6"/>
                  <a:gd name="T7" fmla="*/ 6 h 6"/>
                  <a:gd name="T8" fmla="*/ 0 w 6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6"/>
                  <a:gd name="T17" fmla="*/ 6 w 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6">
                    <a:moveTo>
                      <a:pt x="0" y="0"/>
                    </a:moveTo>
                    <a:lnTo>
                      <a:pt x="0" y="1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12" name="Freeform 4323"/>
              <p:cNvSpPr>
                <a:spLocks/>
              </p:cNvSpPr>
              <p:nvPr/>
            </p:nvSpPr>
            <p:spPr bwMode="auto">
              <a:xfrm>
                <a:off x="1741" y="3224"/>
                <a:ext cx="29" cy="36"/>
              </a:xfrm>
              <a:custGeom>
                <a:avLst/>
                <a:gdLst>
                  <a:gd name="T0" fmla="*/ 7 w 29"/>
                  <a:gd name="T1" fmla="*/ 0 h 36"/>
                  <a:gd name="T2" fmla="*/ 19 w 29"/>
                  <a:gd name="T3" fmla="*/ 19 h 36"/>
                  <a:gd name="T4" fmla="*/ 29 w 29"/>
                  <a:gd name="T5" fmla="*/ 32 h 36"/>
                  <a:gd name="T6" fmla="*/ 22 w 29"/>
                  <a:gd name="T7" fmla="*/ 36 h 36"/>
                  <a:gd name="T8" fmla="*/ 12 w 29"/>
                  <a:gd name="T9" fmla="*/ 23 h 36"/>
                  <a:gd name="T10" fmla="*/ 0 w 29"/>
                  <a:gd name="T11" fmla="*/ 4 h 36"/>
                  <a:gd name="T12" fmla="*/ 7 w 29"/>
                  <a:gd name="T13" fmla="*/ 0 h 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36"/>
                  <a:gd name="T23" fmla="*/ 29 w 29"/>
                  <a:gd name="T24" fmla="*/ 36 h 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36">
                    <a:moveTo>
                      <a:pt x="7" y="0"/>
                    </a:moveTo>
                    <a:lnTo>
                      <a:pt x="19" y="19"/>
                    </a:lnTo>
                    <a:lnTo>
                      <a:pt x="29" y="32"/>
                    </a:lnTo>
                    <a:lnTo>
                      <a:pt x="22" y="36"/>
                    </a:lnTo>
                    <a:lnTo>
                      <a:pt x="12" y="23"/>
                    </a:lnTo>
                    <a:lnTo>
                      <a:pt x="0" y="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13" name="Freeform 4324"/>
              <p:cNvSpPr>
                <a:spLocks/>
              </p:cNvSpPr>
              <p:nvPr/>
            </p:nvSpPr>
            <p:spPr bwMode="auto">
              <a:xfrm>
                <a:off x="1741" y="3224"/>
                <a:ext cx="8" cy="4"/>
              </a:xfrm>
              <a:custGeom>
                <a:avLst/>
                <a:gdLst>
                  <a:gd name="T0" fmla="*/ 0 w 8"/>
                  <a:gd name="T1" fmla="*/ 3 h 4"/>
                  <a:gd name="T2" fmla="*/ 0 w 8"/>
                  <a:gd name="T3" fmla="*/ 4 h 4"/>
                  <a:gd name="T4" fmla="*/ 7 w 8"/>
                  <a:gd name="T5" fmla="*/ 0 h 4"/>
                  <a:gd name="T6" fmla="*/ 8 w 8"/>
                  <a:gd name="T7" fmla="*/ 1 h 4"/>
                  <a:gd name="T8" fmla="*/ 0 w 8"/>
                  <a:gd name="T9" fmla="*/ 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4"/>
                  <a:gd name="T17" fmla="*/ 8 w 8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4">
                    <a:moveTo>
                      <a:pt x="0" y="3"/>
                    </a:moveTo>
                    <a:lnTo>
                      <a:pt x="0" y="4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14" name="Freeform 4325"/>
              <p:cNvSpPr>
                <a:spLocks/>
              </p:cNvSpPr>
              <p:nvPr/>
            </p:nvSpPr>
            <p:spPr bwMode="auto">
              <a:xfrm>
                <a:off x="1752" y="3257"/>
                <a:ext cx="19" cy="68"/>
              </a:xfrm>
              <a:custGeom>
                <a:avLst/>
                <a:gdLst>
                  <a:gd name="T0" fmla="*/ 19 w 19"/>
                  <a:gd name="T1" fmla="*/ 1 h 68"/>
                  <a:gd name="T2" fmla="*/ 11 w 19"/>
                  <a:gd name="T3" fmla="*/ 0 h 68"/>
                  <a:gd name="T4" fmla="*/ 0 w 19"/>
                  <a:gd name="T5" fmla="*/ 67 h 68"/>
                  <a:gd name="T6" fmla="*/ 8 w 19"/>
                  <a:gd name="T7" fmla="*/ 68 h 68"/>
                  <a:gd name="T8" fmla="*/ 19 w 19"/>
                  <a:gd name="T9" fmla="*/ 1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68"/>
                  <a:gd name="T17" fmla="*/ 19 w 1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68">
                    <a:moveTo>
                      <a:pt x="19" y="1"/>
                    </a:moveTo>
                    <a:lnTo>
                      <a:pt x="11" y="0"/>
                    </a:lnTo>
                    <a:lnTo>
                      <a:pt x="0" y="67"/>
                    </a:lnTo>
                    <a:lnTo>
                      <a:pt x="8" y="68"/>
                    </a:lnTo>
                    <a:lnTo>
                      <a:pt x="19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15" name="Freeform 4326"/>
              <p:cNvSpPr>
                <a:spLocks/>
              </p:cNvSpPr>
              <p:nvPr/>
            </p:nvSpPr>
            <p:spPr bwMode="auto">
              <a:xfrm>
                <a:off x="1763" y="3256"/>
                <a:ext cx="8" cy="4"/>
              </a:xfrm>
              <a:custGeom>
                <a:avLst/>
                <a:gdLst>
                  <a:gd name="T0" fmla="*/ 7 w 8"/>
                  <a:gd name="T1" fmla="*/ 0 h 4"/>
                  <a:gd name="T2" fmla="*/ 8 w 8"/>
                  <a:gd name="T3" fmla="*/ 2 h 4"/>
                  <a:gd name="T4" fmla="*/ 0 w 8"/>
                  <a:gd name="T5" fmla="*/ 1 h 4"/>
                  <a:gd name="T6" fmla="*/ 0 w 8"/>
                  <a:gd name="T7" fmla="*/ 4 h 4"/>
                  <a:gd name="T8" fmla="*/ 7 w 8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4"/>
                  <a:gd name="T17" fmla="*/ 8 w 8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4">
                    <a:moveTo>
                      <a:pt x="7" y="0"/>
                    </a:moveTo>
                    <a:lnTo>
                      <a:pt x="8" y="2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16" name="Freeform 4327"/>
              <p:cNvSpPr>
                <a:spLocks/>
              </p:cNvSpPr>
              <p:nvPr/>
            </p:nvSpPr>
            <p:spPr bwMode="auto">
              <a:xfrm>
                <a:off x="1740" y="3322"/>
                <a:ext cx="16" cy="8"/>
              </a:xfrm>
              <a:custGeom>
                <a:avLst/>
                <a:gdLst>
                  <a:gd name="T0" fmla="*/ 16 w 16"/>
                  <a:gd name="T1" fmla="*/ 7 h 8"/>
                  <a:gd name="T2" fmla="*/ 16 w 16"/>
                  <a:gd name="T3" fmla="*/ 0 h 8"/>
                  <a:gd name="T4" fmla="*/ 0 w 16"/>
                  <a:gd name="T5" fmla="*/ 1 h 8"/>
                  <a:gd name="T6" fmla="*/ 0 w 16"/>
                  <a:gd name="T7" fmla="*/ 8 h 8"/>
                  <a:gd name="T8" fmla="*/ 16 w 16"/>
                  <a:gd name="T9" fmla="*/ 7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16" y="7"/>
                    </a:moveTo>
                    <a:lnTo>
                      <a:pt x="16" y="0"/>
                    </a:lnTo>
                    <a:lnTo>
                      <a:pt x="0" y="1"/>
                    </a:lnTo>
                    <a:lnTo>
                      <a:pt x="0" y="8"/>
                    </a:lnTo>
                    <a:lnTo>
                      <a:pt x="16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17" name="Freeform 4328"/>
              <p:cNvSpPr>
                <a:spLocks/>
              </p:cNvSpPr>
              <p:nvPr/>
            </p:nvSpPr>
            <p:spPr bwMode="auto">
              <a:xfrm>
                <a:off x="1752" y="3322"/>
                <a:ext cx="8" cy="7"/>
              </a:xfrm>
              <a:custGeom>
                <a:avLst/>
                <a:gdLst>
                  <a:gd name="T0" fmla="*/ 8 w 8"/>
                  <a:gd name="T1" fmla="*/ 3 h 7"/>
                  <a:gd name="T2" fmla="*/ 7 w 8"/>
                  <a:gd name="T3" fmla="*/ 7 h 7"/>
                  <a:gd name="T4" fmla="*/ 4 w 8"/>
                  <a:gd name="T5" fmla="*/ 7 h 7"/>
                  <a:gd name="T6" fmla="*/ 4 w 8"/>
                  <a:gd name="T7" fmla="*/ 0 h 7"/>
                  <a:gd name="T8" fmla="*/ 0 w 8"/>
                  <a:gd name="T9" fmla="*/ 2 h 7"/>
                  <a:gd name="T10" fmla="*/ 8 w 8"/>
                  <a:gd name="T11" fmla="*/ 3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8" y="3"/>
                    </a:moveTo>
                    <a:lnTo>
                      <a:pt x="7" y="7"/>
                    </a:lnTo>
                    <a:lnTo>
                      <a:pt x="4" y="7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18" name="Freeform 4329"/>
              <p:cNvSpPr>
                <a:spLocks/>
              </p:cNvSpPr>
              <p:nvPr/>
            </p:nvSpPr>
            <p:spPr bwMode="auto">
              <a:xfrm>
                <a:off x="1736" y="3326"/>
                <a:ext cx="10" cy="13"/>
              </a:xfrm>
              <a:custGeom>
                <a:avLst/>
                <a:gdLst>
                  <a:gd name="T0" fmla="*/ 8 w 10"/>
                  <a:gd name="T1" fmla="*/ 0 h 13"/>
                  <a:gd name="T2" fmla="*/ 0 w 10"/>
                  <a:gd name="T3" fmla="*/ 1 h 13"/>
                  <a:gd name="T4" fmla="*/ 2 w 10"/>
                  <a:gd name="T5" fmla="*/ 13 h 13"/>
                  <a:gd name="T6" fmla="*/ 10 w 10"/>
                  <a:gd name="T7" fmla="*/ 12 h 13"/>
                  <a:gd name="T8" fmla="*/ 8 w 10"/>
                  <a:gd name="T9" fmla="*/ 0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3"/>
                  <a:gd name="T17" fmla="*/ 10 w 10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3">
                    <a:moveTo>
                      <a:pt x="8" y="0"/>
                    </a:moveTo>
                    <a:lnTo>
                      <a:pt x="0" y="1"/>
                    </a:lnTo>
                    <a:lnTo>
                      <a:pt x="2" y="13"/>
                    </a:lnTo>
                    <a:lnTo>
                      <a:pt x="10" y="1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19" name="Freeform 4330"/>
              <p:cNvSpPr>
                <a:spLocks/>
              </p:cNvSpPr>
              <p:nvPr/>
            </p:nvSpPr>
            <p:spPr bwMode="auto">
              <a:xfrm>
                <a:off x="1735" y="3323"/>
                <a:ext cx="9" cy="7"/>
              </a:xfrm>
              <a:custGeom>
                <a:avLst/>
                <a:gdLst>
                  <a:gd name="T0" fmla="*/ 5 w 9"/>
                  <a:gd name="T1" fmla="*/ 0 h 7"/>
                  <a:gd name="T2" fmla="*/ 0 w 9"/>
                  <a:gd name="T3" fmla="*/ 0 h 7"/>
                  <a:gd name="T4" fmla="*/ 1 w 9"/>
                  <a:gd name="T5" fmla="*/ 4 h 7"/>
                  <a:gd name="T6" fmla="*/ 9 w 9"/>
                  <a:gd name="T7" fmla="*/ 3 h 7"/>
                  <a:gd name="T8" fmla="*/ 5 w 9"/>
                  <a:gd name="T9" fmla="*/ 7 h 7"/>
                  <a:gd name="T10" fmla="*/ 5 w 9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7"/>
                  <a:gd name="T20" fmla="*/ 9 w 9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7">
                    <a:moveTo>
                      <a:pt x="5" y="0"/>
                    </a:moveTo>
                    <a:lnTo>
                      <a:pt x="0" y="0"/>
                    </a:lnTo>
                    <a:lnTo>
                      <a:pt x="1" y="4"/>
                    </a:lnTo>
                    <a:lnTo>
                      <a:pt x="9" y="3"/>
                    </a:lnTo>
                    <a:lnTo>
                      <a:pt x="5" y="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20" name="Freeform 4331"/>
              <p:cNvSpPr>
                <a:spLocks/>
              </p:cNvSpPr>
              <p:nvPr/>
            </p:nvSpPr>
            <p:spPr bwMode="auto">
              <a:xfrm>
                <a:off x="1739" y="3336"/>
                <a:ext cx="46" cy="55"/>
              </a:xfrm>
              <a:custGeom>
                <a:avLst/>
                <a:gdLst>
                  <a:gd name="T0" fmla="*/ 6 w 46"/>
                  <a:gd name="T1" fmla="*/ 0 h 55"/>
                  <a:gd name="T2" fmla="*/ 0 w 46"/>
                  <a:gd name="T3" fmla="*/ 5 h 55"/>
                  <a:gd name="T4" fmla="*/ 40 w 46"/>
                  <a:gd name="T5" fmla="*/ 55 h 55"/>
                  <a:gd name="T6" fmla="*/ 46 w 46"/>
                  <a:gd name="T7" fmla="*/ 50 h 55"/>
                  <a:gd name="T8" fmla="*/ 6 w 46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55"/>
                  <a:gd name="T17" fmla="*/ 46 w 46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55">
                    <a:moveTo>
                      <a:pt x="6" y="0"/>
                    </a:moveTo>
                    <a:lnTo>
                      <a:pt x="0" y="5"/>
                    </a:lnTo>
                    <a:lnTo>
                      <a:pt x="40" y="55"/>
                    </a:lnTo>
                    <a:lnTo>
                      <a:pt x="46" y="5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21" name="Freeform 4332"/>
              <p:cNvSpPr>
                <a:spLocks/>
              </p:cNvSpPr>
              <p:nvPr/>
            </p:nvSpPr>
            <p:spPr bwMode="auto">
              <a:xfrm>
                <a:off x="1738" y="3336"/>
                <a:ext cx="8" cy="5"/>
              </a:xfrm>
              <a:custGeom>
                <a:avLst/>
                <a:gdLst>
                  <a:gd name="T0" fmla="*/ 0 w 8"/>
                  <a:gd name="T1" fmla="*/ 3 h 5"/>
                  <a:gd name="T2" fmla="*/ 0 w 8"/>
                  <a:gd name="T3" fmla="*/ 4 h 5"/>
                  <a:gd name="T4" fmla="*/ 1 w 8"/>
                  <a:gd name="T5" fmla="*/ 5 h 5"/>
                  <a:gd name="T6" fmla="*/ 7 w 8"/>
                  <a:gd name="T7" fmla="*/ 0 h 5"/>
                  <a:gd name="T8" fmla="*/ 8 w 8"/>
                  <a:gd name="T9" fmla="*/ 2 h 5"/>
                  <a:gd name="T10" fmla="*/ 0 w 8"/>
                  <a:gd name="T11" fmla="*/ 3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0" y="3"/>
                    </a:moveTo>
                    <a:lnTo>
                      <a:pt x="0" y="4"/>
                    </a:lnTo>
                    <a:lnTo>
                      <a:pt x="1" y="5"/>
                    </a:lnTo>
                    <a:lnTo>
                      <a:pt x="7" y="0"/>
                    </a:lnTo>
                    <a:lnTo>
                      <a:pt x="8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22" name="Freeform 4333"/>
              <p:cNvSpPr>
                <a:spLocks/>
              </p:cNvSpPr>
              <p:nvPr/>
            </p:nvSpPr>
            <p:spPr bwMode="auto">
              <a:xfrm>
                <a:off x="1763" y="3386"/>
                <a:ext cx="22" cy="23"/>
              </a:xfrm>
              <a:custGeom>
                <a:avLst/>
                <a:gdLst>
                  <a:gd name="T0" fmla="*/ 22 w 22"/>
                  <a:gd name="T1" fmla="*/ 5 h 23"/>
                  <a:gd name="T2" fmla="*/ 16 w 22"/>
                  <a:gd name="T3" fmla="*/ 0 h 23"/>
                  <a:gd name="T4" fmla="*/ 0 w 22"/>
                  <a:gd name="T5" fmla="*/ 18 h 23"/>
                  <a:gd name="T6" fmla="*/ 6 w 22"/>
                  <a:gd name="T7" fmla="*/ 23 h 23"/>
                  <a:gd name="T8" fmla="*/ 22 w 22"/>
                  <a:gd name="T9" fmla="*/ 5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3"/>
                  <a:gd name="T17" fmla="*/ 22 w 22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3">
                    <a:moveTo>
                      <a:pt x="22" y="5"/>
                    </a:moveTo>
                    <a:lnTo>
                      <a:pt x="16" y="0"/>
                    </a:lnTo>
                    <a:lnTo>
                      <a:pt x="0" y="18"/>
                    </a:lnTo>
                    <a:lnTo>
                      <a:pt x="6" y="23"/>
                    </a:lnTo>
                    <a:lnTo>
                      <a:pt x="22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23" name="Freeform 4334"/>
              <p:cNvSpPr>
                <a:spLocks/>
              </p:cNvSpPr>
              <p:nvPr/>
            </p:nvSpPr>
            <p:spPr bwMode="auto">
              <a:xfrm>
                <a:off x="1779" y="3386"/>
                <a:ext cx="8" cy="5"/>
              </a:xfrm>
              <a:custGeom>
                <a:avLst/>
                <a:gdLst>
                  <a:gd name="T0" fmla="*/ 6 w 8"/>
                  <a:gd name="T1" fmla="*/ 0 h 5"/>
                  <a:gd name="T2" fmla="*/ 8 w 8"/>
                  <a:gd name="T3" fmla="*/ 3 h 5"/>
                  <a:gd name="T4" fmla="*/ 6 w 8"/>
                  <a:gd name="T5" fmla="*/ 5 h 5"/>
                  <a:gd name="T6" fmla="*/ 0 w 8"/>
                  <a:gd name="T7" fmla="*/ 0 h 5"/>
                  <a:gd name="T8" fmla="*/ 0 w 8"/>
                  <a:gd name="T9" fmla="*/ 5 h 5"/>
                  <a:gd name="T10" fmla="*/ 6 w 8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6" y="0"/>
                    </a:moveTo>
                    <a:lnTo>
                      <a:pt x="8" y="3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24" name="Freeform 4335"/>
              <p:cNvSpPr>
                <a:spLocks/>
              </p:cNvSpPr>
              <p:nvPr/>
            </p:nvSpPr>
            <p:spPr bwMode="auto">
              <a:xfrm>
                <a:off x="1748" y="3402"/>
                <a:ext cx="18" cy="8"/>
              </a:xfrm>
              <a:custGeom>
                <a:avLst/>
                <a:gdLst>
                  <a:gd name="T0" fmla="*/ 18 w 18"/>
                  <a:gd name="T1" fmla="*/ 8 h 8"/>
                  <a:gd name="T2" fmla="*/ 18 w 18"/>
                  <a:gd name="T3" fmla="*/ 1 h 8"/>
                  <a:gd name="T4" fmla="*/ 0 w 18"/>
                  <a:gd name="T5" fmla="*/ 0 h 8"/>
                  <a:gd name="T6" fmla="*/ 0 w 18"/>
                  <a:gd name="T7" fmla="*/ 7 h 8"/>
                  <a:gd name="T8" fmla="*/ 18 w 18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8"/>
                  <a:gd name="T17" fmla="*/ 18 w 18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8">
                    <a:moveTo>
                      <a:pt x="18" y="8"/>
                    </a:moveTo>
                    <a:lnTo>
                      <a:pt x="18" y="1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18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25" name="Freeform 4336"/>
              <p:cNvSpPr>
                <a:spLocks/>
              </p:cNvSpPr>
              <p:nvPr/>
            </p:nvSpPr>
            <p:spPr bwMode="auto">
              <a:xfrm>
                <a:off x="1763" y="3403"/>
                <a:ext cx="6" cy="7"/>
              </a:xfrm>
              <a:custGeom>
                <a:avLst/>
                <a:gdLst>
                  <a:gd name="T0" fmla="*/ 6 w 6"/>
                  <a:gd name="T1" fmla="*/ 6 h 7"/>
                  <a:gd name="T2" fmla="*/ 5 w 6"/>
                  <a:gd name="T3" fmla="*/ 7 h 7"/>
                  <a:gd name="T4" fmla="*/ 3 w 6"/>
                  <a:gd name="T5" fmla="*/ 7 h 7"/>
                  <a:gd name="T6" fmla="*/ 3 w 6"/>
                  <a:gd name="T7" fmla="*/ 0 h 7"/>
                  <a:gd name="T8" fmla="*/ 0 w 6"/>
                  <a:gd name="T9" fmla="*/ 1 h 7"/>
                  <a:gd name="T10" fmla="*/ 6 w 6"/>
                  <a:gd name="T11" fmla="*/ 6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6"/>
                    </a:moveTo>
                    <a:lnTo>
                      <a:pt x="5" y="7"/>
                    </a:lnTo>
                    <a:lnTo>
                      <a:pt x="3" y="7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26" name="Freeform 4337"/>
              <p:cNvSpPr>
                <a:spLocks/>
              </p:cNvSpPr>
              <p:nvPr/>
            </p:nvSpPr>
            <p:spPr bwMode="auto">
              <a:xfrm>
                <a:off x="1723" y="3403"/>
                <a:ext cx="28" cy="27"/>
              </a:xfrm>
              <a:custGeom>
                <a:avLst/>
                <a:gdLst>
                  <a:gd name="T0" fmla="*/ 28 w 28"/>
                  <a:gd name="T1" fmla="*/ 5 h 27"/>
                  <a:gd name="T2" fmla="*/ 22 w 28"/>
                  <a:gd name="T3" fmla="*/ 0 h 27"/>
                  <a:gd name="T4" fmla="*/ 0 w 28"/>
                  <a:gd name="T5" fmla="*/ 22 h 27"/>
                  <a:gd name="T6" fmla="*/ 6 w 28"/>
                  <a:gd name="T7" fmla="*/ 27 h 27"/>
                  <a:gd name="T8" fmla="*/ 28 w 28"/>
                  <a:gd name="T9" fmla="*/ 5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27"/>
                  <a:gd name="T17" fmla="*/ 28 w 28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27">
                    <a:moveTo>
                      <a:pt x="28" y="5"/>
                    </a:moveTo>
                    <a:lnTo>
                      <a:pt x="22" y="0"/>
                    </a:lnTo>
                    <a:lnTo>
                      <a:pt x="0" y="22"/>
                    </a:lnTo>
                    <a:lnTo>
                      <a:pt x="6" y="27"/>
                    </a:lnTo>
                    <a:lnTo>
                      <a:pt x="28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27" name="Freeform 4338"/>
              <p:cNvSpPr>
                <a:spLocks/>
              </p:cNvSpPr>
              <p:nvPr/>
            </p:nvSpPr>
            <p:spPr bwMode="auto">
              <a:xfrm>
                <a:off x="1745" y="3402"/>
                <a:ext cx="6" cy="7"/>
              </a:xfrm>
              <a:custGeom>
                <a:avLst/>
                <a:gdLst>
                  <a:gd name="T0" fmla="*/ 3 w 6"/>
                  <a:gd name="T1" fmla="*/ 0 h 7"/>
                  <a:gd name="T2" fmla="*/ 1 w 6"/>
                  <a:gd name="T3" fmla="*/ 0 h 7"/>
                  <a:gd name="T4" fmla="*/ 0 w 6"/>
                  <a:gd name="T5" fmla="*/ 1 h 7"/>
                  <a:gd name="T6" fmla="*/ 6 w 6"/>
                  <a:gd name="T7" fmla="*/ 6 h 7"/>
                  <a:gd name="T8" fmla="*/ 3 w 6"/>
                  <a:gd name="T9" fmla="*/ 7 h 7"/>
                  <a:gd name="T10" fmla="*/ 3 w 6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3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6" y="6"/>
                    </a:lnTo>
                    <a:lnTo>
                      <a:pt x="3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28" name="Freeform 4339"/>
              <p:cNvSpPr>
                <a:spLocks/>
              </p:cNvSpPr>
              <p:nvPr/>
            </p:nvSpPr>
            <p:spPr bwMode="auto">
              <a:xfrm>
                <a:off x="1722" y="3425"/>
                <a:ext cx="11" cy="12"/>
              </a:xfrm>
              <a:custGeom>
                <a:avLst/>
                <a:gdLst>
                  <a:gd name="T0" fmla="*/ 7 w 11"/>
                  <a:gd name="T1" fmla="*/ 0 h 12"/>
                  <a:gd name="T2" fmla="*/ 0 w 11"/>
                  <a:gd name="T3" fmla="*/ 4 h 12"/>
                  <a:gd name="T4" fmla="*/ 4 w 11"/>
                  <a:gd name="T5" fmla="*/ 12 h 12"/>
                  <a:gd name="T6" fmla="*/ 11 w 11"/>
                  <a:gd name="T7" fmla="*/ 8 h 12"/>
                  <a:gd name="T8" fmla="*/ 7 w 11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12"/>
                  <a:gd name="T17" fmla="*/ 11 w 11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12">
                    <a:moveTo>
                      <a:pt x="7" y="0"/>
                    </a:moveTo>
                    <a:lnTo>
                      <a:pt x="0" y="4"/>
                    </a:lnTo>
                    <a:lnTo>
                      <a:pt x="4" y="12"/>
                    </a:lnTo>
                    <a:lnTo>
                      <a:pt x="11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29" name="Freeform 4340"/>
              <p:cNvSpPr>
                <a:spLocks/>
              </p:cNvSpPr>
              <p:nvPr/>
            </p:nvSpPr>
            <p:spPr bwMode="auto">
              <a:xfrm>
                <a:off x="1721" y="3425"/>
                <a:ext cx="8" cy="5"/>
              </a:xfrm>
              <a:custGeom>
                <a:avLst/>
                <a:gdLst>
                  <a:gd name="T0" fmla="*/ 2 w 8"/>
                  <a:gd name="T1" fmla="*/ 0 h 5"/>
                  <a:gd name="T2" fmla="*/ 0 w 8"/>
                  <a:gd name="T3" fmla="*/ 2 h 5"/>
                  <a:gd name="T4" fmla="*/ 1 w 8"/>
                  <a:gd name="T5" fmla="*/ 4 h 5"/>
                  <a:gd name="T6" fmla="*/ 8 w 8"/>
                  <a:gd name="T7" fmla="*/ 0 h 5"/>
                  <a:gd name="T8" fmla="*/ 8 w 8"/>
                  <a:gd name="T9" fmla="*/ 5 h 5"/>
                  <a:gd name="T10" fmla="*/ 2 w 8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2" y="0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30" name="Freeform 4341"/>
              <p:cNvSpPr>
                <a:spLocks/>
              </p:cNvSpPr>
              <p:nvPr/>
            </p:nvSpPr>
            <p:spPr bwMode="auto">
              <a:xfrm>
                <a:off x="1728" y="3432"/>
                <a:ext cx="41" cy="28"/>
              </a:xfrm>
              <a:custGeom>
                <a:avLst/>
                <a:gdLst>
                  <a:gd name="T0" fmla="*/ 4 w 41"/>
                  <a:gd name="T1" fmla="*/ 0 h 28"/>
                  <a:gd name="T2" fmla="*/ 0 w 41"/>
                  <a:gd name="T3" fmla="*/ 7 h 28"/>
                  <a:gd name="T4" fmla="*/ 37 w 41"/>
                  <a:gd name="T5" fmla="*/ 28 h 28"/>
                  <a:gd name="T6" fmla="*/ 41 w 41"/>
                  <a:gd name="T7" fmla="*/ 21 h 28"/>
                  <a:gd name="T8" fmla="*/ 4 w 41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28"/>
                  <a:gd name="T17" fmla="*/ 41 w 41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28">
                    <a:moveTo>
                      <a:pt x="4" y="0"/>
                    </a:moveTo>
                    <a:lnTo>
                      <a:pt x="0" y="7"/>
                    </a:lnTo>
                    <a:lnTo>
                      <a:pt x="37" y="28"/>
                    </a:lnTo>
                    <a:lnTo>
                      <a:pt x="41" y="2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31" name="Freeform 4342"/>
              <p:cNvSpPr>
                <a:spLocks/>
              </p:cNvSpPr>
              <p:nvPr/>
            </p:nvSpPr>
            <p:spPr bwMode="auto">
              <a:xfrm>
                <a:off x="1726" y="3432"/>
                <a:ext cx="7" cy="7"/>
              </a:xfrm>
              <a:custGeom>
                <a:avLst/>
                <a:gdLst>
                  <a:gd name="T0" fmla="*/ 0 w 7"/>
                  <a:gd name="T1" fmla="*/ 5 h 7"/>
                  <a:gd name="T2" fmla="*/ 1 w 7"/>
                  <a:gd name="T3" fmla="*/ 6 h 7"/>
                  <a:gd name="T4" fmla="*/ 2 w 7"/>
                  <a:gd name="T5" fmla="*/ 7 h 7"/>
                  <a:gd name="T6" fmla="*/ 6 w 7"/>
                  <a:gd name="T7" fmla="*/ 0 h 7"/>
                  <a:gd name="T8" fmla="*/ 7 w 7"/>
                  <a:gd name="T9" fmla="*/ 1 h 7"/>
                  <a:gd name="T10" fmla="*/ 0 w 7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0" y="5"/>
                    </a:moveTo>
                    <a:lnTo>
                      <a:pt x="1" y="6"/>
                    </a:lnTo>
                    <a:lnTo>
                      <a:pt x="2" y="7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32" name="Freeform 4343"/>
              <p:cNvSpPr>
                <a:spLocks/>
              </p:cNvSpPr>
              <p:nvPr/>
            </p:nvSpPr>
            <p:spPr bwMode="auto">
              <a:xfrm>
                <a:off x="1763" y="3456"/>
                <a:ext cx="10" cy="59"/>
              </a:xfrm>
              <a:custGeom>
                <a:avLst/>
                <a:gdLst>
                  <a:gd name="T0" fmla="*/ 8 w 10"/>
                  <a:gd name="T1" fmla="*/ 0 h 59"/>
                  <a:gd name="T2" fmla="*/ 0 w 10"/>
                  <a:gd name="T3" fmla="*/ 0 h 59"/>
                  <a:gd name="T4" fmla="*/ 2 w 10"/>
                  <a:gd name="T5" fmla="*/ 59 h 59"/>
                  <a:gd name="T6" fmla="*/ 10 w 10"/>
                  <a:gd name="T7" fmla="*/ 59 h 59"/>
                  <a:gd name="T8" fmla="*/ 8 w 10"/>
                  <a:gd name="T9" fmla="*/ 0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59"/>
                  <a:gd name="T17" fmla="*/ 10 w 10"/>
                  <a:gd name="T18" fmla="*/ 59 h 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59">
                    <a:moveTo>
                      <a:pt x="8" y="0"/>
                    </a:moveTo>
                    <a:lnTo>
                      <a:pt x="0" y="0"/>
                    </a:lnTo>
                    <a:lnTo>
                      <a:pt x="2" y="59"/>
                    </a:lnTo>
                    <a:lnTo>
                      <a:pt x="10" y="59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33" name="Freeform 4344"/>
              <p:cNvSpPr>
                <a:spLocks/>
              </p:cNvSpPr>
              <p:nvPr/>
            </p:nvSpPr>
            <p:spPr bwMode="auto">
              <a:xfrm>
                <a:off x="1763" y="3453"/>
                <a:ext cx="8" cy="7"/>
              </a:xfrm>
              <a:custGeom>
                <a:avLst/>
                <a:gdLst>
                  <a:gd name="T0" fmla="*/ 6 w 8"/>
                  <a:gd name="T1" fmla="*/ 0 h 7"/>
                  <a:gd name="T2" fmla="*/ 8 w 8"/>
                  <a:gd name="T3" fmla="*/ 1 h 7"/>
                  <a:gd name="T4" fmla="*/ 8 w 8"/>
                  <a:gd name="T5" fmla="*/ 3 h 7"/>
                  <a:gd name="T6" fmla="*/ 0 w 8"/>
                  <a:gd name="T7" fmla="*/ 3 h 7"/>
                  <a:gd name="T8" fmla="*/ 2 w 8"/>
                  <a:gd name="T9" fmla="*/ 7 h 7"/>
                  <a:gd name="T10" fmla="*/ 6 w 8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6" y="0"/>
                    </a:moveTo>
                    <a:lnTo>
                      <a:pt x="8" y="1"/>
                    </a:lnTo>
                    <a:lnTo>
                      <a:pt x="8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34" name="Freeform 4345"/>
              <p:cNvSpPr>
                <a:spLocks/>
              </p:cNvSpPr>
              <p:nvPr/>
            </p:nvSpPr>
            <p:spPr bwMode="auto">
              <a:xfrm>
                <a:off x="1766" y="3513"/>
                <a:ext cx="20" cy="20"/>
              </a:xfrm>
              <a:custGeom>
                <a:avLst/>
                <a:gdLst>
                  <a:gd name="T0" fmla="*/ 6 w 20"/>
                  <a:gd name="T1" fmla="*/ 0 h 20"/>
                  <a:gd name="T2" fmla="*/ 0 w 20"/>
                  <a:gd name="T3" fmla="*/ 6 h 20"/>
                  <a:gd name="T4" fmla="*/ 14 w 20"/>
                  <a:gd name="T5" fmla="*/ 20 h 20"/>
                  <a:gd name="T6" fmla="*/ 20 w 20"/>
                  <a:gd name="T7" fmla="*/ 15 h 20"/>
                  <a:gd name="T8" fmla="*/ 6 w 20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20"/>
                  <a:gd name="T17" fmla="*/ 20 w 20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20">
                    <a:moveTo>
                      <a:pt x="6" y="0"/>
                    </a:moveTo>
                    <a:lnTo>
                      <a:pt x="0" y="6"/>
                    </a:lnTo>
                    <a:lnTo>
                      <a:pt x="14" y="20"/>
                    </a:lnTo>
                    <a:lnTo>
                      <a:pt x="20" y="1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35" name="Freeform 4346"/>
              <p:cNvSpPr>
                <a:spLocks/>
              </p:cNvSpPr>
              <p:nvPr/>
            </p:nvSpPr>
            <p:spPr bwMode="auto">
              <a:xfrm>
                <a:off x="1765" y="3513"/>
                <a:ext cx="8" cy="6"/>
              </a:xfrm>
              <a:custGeom>
                <a:avLst/>
                <a:gdLst>
                  <a:gd name="T0" fmla="*/ 0 w 8"/>
                  <a:gd name="T1" fmla="*/ 2 h 6"/>
                  <a:gd name="T2" fmla="*/ 0 w 8"/>
                  <a:gd name="T3" fmla="*/ 4 h 6"/>
                  <a:gd name="T4" fmla="*/ 1 w 8"/>
                  <a:gd name="T5" fmla="*/ 6 h 6"/>
                  <a:gd name="T6" fmla="*/ 7 w 8"/>
                  <a:gd name="T7" fmla="*/ 0 h 6"/>
                  <a:gd name="T8" fmla="*/ 8 w 8"/>
                  <a:gd name="T9" fmla="*/ 2 h 6"/>
                  <a:gd name="T10" fmla="*/ 0 w 8"/>
                  <a:gd name="T11" fmla="*/ 2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6"/>
                  <a:gd name="T20" fmla="*/ 8 w 8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6">
                    <a:moveTo>
                      <a:pt x="0" y="2"/>
                    </a:moveTo>
                    <a:lnTo>
                      <a:pt x="0" y="4"/>
                    </a:lnTo>
                    <a:lnTo>
                      <a:pt x="1" y="6"/>
                    </a:lnTo>
                    <a:lnTo>
                      <a:pt x="7" y="0"/>
                    </a:lnTo>
                    <a:lnTo>
                      <a:pt x="8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36" name="Freeform 4347"/>
              <p:cNvSpPr>
                <a:spLocks/>
              </p:cNvSpPr>
              <p:nvPr/>
            </p:nvSpPr>
            <p:spPr bwMode="auto">
              <a:xfrm>
                <a:off x="1767" y="3529"/>
                <a:ext cx="20" cy="37"/>
              </a:xfrm>
              <a:custGeom>
                <a:avLst/>
                <a:gdLst>
                  <a:gd name="T0" fmla="*/ 20 w 20"/>
                  <a:gd name="T1" fmla="*/ 2 h 37"/>
                  <a:gd name="T2" fmla="*/ 12 w 20"/>
                  <a:gd name="T3" fmla="*/ 0 h 37"/>
                  <a:gd name="T4" fmla="*/ 0 w 20"/>
                  <a:gd name="T5" fmla="*/ 35 h 37"/>
                  <a:gd name="T6" fmla="*/ 8 w 20"/>
                  <a:gd name="T7" fmla="*/ 37 h 37"/>
                  <a:gd name="T8" fmla="*/ 20 w 20"/>
                  <a:gd name="T9" fmla="*/ 2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37"/>
                  <a:gd name="T17" fmla="*/ 20 w 20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37">
                    <a:moveTo>
                      <a:pt x="20" y="2"/>
                    </a:moveTo>
                    <a:lnTo>
                      <a:pt x="12" y="0"/>
                    </a:lnTo>
                    <a:lnTo>
                      <a:pt x="0" y="35"/>
                    </a:lnTo>
                    <a:lnTo>
                      <a:pt x="8" y="37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37" name="Freeform 4348"/>
              <p:cNvSpPr>
                <a:spLocks/>
              </p:cNvSpPr>
              <p:nvPr/>
            </p:nvSpPr>
            <p:spPr bwMode="auto">
              <a:xfrm>
                <a:off x="1779" y="3528"/>
                <a:ext cx="8" cy="5"/>
              </a:xfrm>
              <a:custGeom>
                <a:avLst/>
                <a:gdLst>
                  <a:gd name="T0" fmla="*/ 7 w 8"/>
                  <a:gd name="T1" fmla="*/ 0 h 5"/>
                  <a:gd name="T2" fmla="*/ 8 w 8"/>
                  <a:gd name="T3" fmla="*/ 2 h 5"/>
                  <a:gd name="T4" fmla="*/ 8 w 8"/>
                  <a:gd name="T5" fmla="*/ 3 h 5"/>
                  <a:gd name="T6" fmla="*/ 0 w 8"/>
                  <a:gd name="T7" fmla="*/ 1 h 5"/>
                  <a:gd name="T8" fmla="*/ 1 w 8"/>
                  <a:gd name="T9" fmla="*/ 5 h 5"/>
                  <a:gd name="T10" fmla="*/ 7 w 8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7" y="0"/>
                    </a:moveTo>
                    <a:lnTo>
                      <a:pt x="8" y="2"/>
                    </a:lnTo>
                    <a:lnTo>
                      <a:pt x="8" y="3"/>
                    </a:lnTo>
                    <a:lnTo>
                      <a:pt x="0" y="1"/>
                    </a:lnTo>
                    <a:lnTo>
                      <a:pt x="1" y="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38" name="Rectangle 4349"/>
              <p:cNvSpPr>
                <a:spLocks noChangeArrowheads="1"/>
              </p:cNvSpPr>
              <p:nvPr/>
            </p:nvSpPr>
            <p:spPr bwMode="auto">
              <a:xfrm>
                <a:off x="1748" y="3561"/>
                <a:ext cx="23" cy="8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39" name="Freeform 4350"/>
              <p:cNvSpPr>
                <a:spLocks/>
              </p:cNvSpPr>
              <p:nvPr/>
            </p:nvSpPr>
            <p:spPr bwMode="auto">
              <a:xfrm>
                <a:off x="1767" y="3561"/>
                <a:ext cx="8" cy="8"/>
              </a:xfrm>
              <a:custGeom>
                <a:avLst/>
                <a:gdLst>
                  <a:gd name="T0" fmla="*/ 8 w 8"/>
                  <a:gd name="T1" fmla="*/ 5 h 8"/>
                  <a:gd name="T2" fmla="*/ 7 w 8"/>
                  <a:gd name="T3" fmla="*/ 8 h 8"/>
                  <a:gd name="T4" fmla="*/ 4 w 8"/>
                  <a:gd name="T5" fmla="*/ 8 h 8"/>
                  <a:gd name="T6" fmla="*/ 4 w 8"/>
                  <a:gd name="T7" fmla="*/ 0 h 8"/>
                  <a:gd name="T8" fmla="*/ 0 w 8"/>
                  <a:gd name="T9" fmla="*/ 3 h 8"/>
                  <a:gd name="T10" fmla="*/ 8 w 8"/>
                  <a:gd name="T11" fmla="*/ 5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8" y="5"/>
                    </a:moveTo>
                    <a:lnTo>
                      <a:pt x="7" y="8"/>
                    </a:lnTo>
                    <a:lnTo>
                      <a:pt x="4" y="8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40" name="Freeform 4351"/>
              <p:cNvSpPr>
                <a:spLocks/>
              </p:cNvSpPr>
              <p:nvPr/>
            </p:nvSpPr>
            <p:spPr bwMode="auto">
              <a:xfrm>
                <a:off x="1731" y="3563"/>
                <a:ext cx="20" cy="25"/>
              </a:xfrm>
              <a:custGeom>
                <a:avLst/>
                <a:gdLst>
                  <a:gd name="T0" fmla="*/ 20 w 20"/>
                  <a:gd name="T1" fmla="*/ 5 h 25"/>
                  <a:gd name="T2" fmla="*/ 14 w 20"/>
                  <a:gd name="T3" fmla="*/ 0 h 25"/>
                  <a:gd name="T4" fmla="*/ 0 w 20"/>
                  <a:gd name="T5" fmla="*/ 20 h 25"/>
                  <a:gd name="T6" fmla="*/ 6 w 20"/>
                  <a:gd name="T7" fmla="*/ 25 h 25"/>
                  <a:gd name="T8" fmla="*/ 20 w 20"/>
                  <a:gd name="T9" fmla="*/ 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25"/>
                  <a:gd name="T17" fmla="*/ 20 w 20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25">
                    <a:moveTo>
                      <a:pt x="20" y="5"/>
                    </a:moveTo>
                    <a:lnTo>
                      <a:pt x="14" y="0"/>
                    </a:lnTo>
                    <a:lnTo>
                      <a:pt x="0" y="20"/>
                    </a:lnTo>
                    <a:lnTo>
                      <a:pt x="6" y="25"/>
                    </a:lnTo>
                    <a:lnTo>
                      <a:pt x="20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41" name="Freeform 4352"/>
              <p:cNvSpPr>
                <a:spLocks/>
              </p:cNvSpPr>
              <p:nvPr/>
            </p:nvSpPr>
            <p:spPr bwMode="auto">
              <a:xfrm>
                <a:off x="1745" y="3561"/>
                <a:ext cx="6" cy="8"/>
              </a:xfrm>
              <a:custGeom>
                <a:avLst/>
                <a:gdLst>
                  <a:gd name="T0" fmla="*/ 3 w 6"/>
                  <a:gd name="T1" fmla="*/ 0 h 8"/>
                  <a:gd name="T2" fmla="*/ 1 w 6"/>
                  <a:gd name="T3" fmla="*/ 0 h 8"/>
                  <a:gd name="T4" fmla="*/ 0 w 6"/>
                  <a:gd name="T5" fmla="*/ 2 h 8"/>
                  <a:gd name="T6" fmla="*/ 6 w 6"/>
                  <a:gd name="T7" fmla="*/ 7 h 8"/>
                  <a:gd name="T8" fmla="*/ 3 w 6"/>
                  <a:gd name="T9" fmla="*/ 8 h 8"/>
                  <a:gd name="T10" fmla="*/ 3 w 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8"/>
                  <a:gd name="T20" fmla="*/ 6 w 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8">
                    <a:moveTo>
                      <a:pt x="3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6" y="7"/>
                    </a:lnTo>
                    <a:lnTo>
                      <a:pt x="3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42" name="Freeform 4353"/>
              <p:cNvSpPr>
                <a:spLocks/>
              </p:cNvSpPr>
              <p:nvPr/>
            </p:nvSpPr>
            <p:spPr bwMode="auto">
              <a:xfrm>
                <a:off x="1715" y="3552"/>
                <a:ext cx="22" cy="35"/>
              </a:xfrm>
              <a:custGeom>
                <a:avLst/>
                <a:gdLst>
                  <a:gd name="T0" fmla="*/ 15 w 22"/>
                  <a:gd name="T1" fmla="*/ 35 h 35"/>
                  <a:gd name="T2" fmla="*/ 22 w 22"/>
                  <a:gd name="T3" fmla="*/ 31 h 35"/>
                  <a:gd name="T4" fmla="*/ 7 w 22"/>
                  <a:gd name="T5" fmla="*/ 0 h 35"/>
                  <a:gd name="T6" fmla="*/ 0 w 22"/>
                  <a:gd name="T7" fmla="*/ 4 h 35"/>
                  <a:gd name="T8" fmla="*/ 15 w 22"/>
                  <a:gd name="T9" fmla="*/ 35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35"/>
                  <a:gd name="T17" fmla="*/ 22 w 22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35">
                    <a:moveTo>
                      <a:pt x="15" y="35"/>
                    </a:moveTo>
                    <a:lnTo>
                      <a:pt x="22" y="31"/>
                    </a:lnTo>
                    <a:lnTo>
                      <a:pt x="7" y="0"/>
                    </a:lnTo>
                    <a:lnTo>
                      <a:pt x="0" y="4"/>
                    </a:lnTo>
                    <a:lnTo>
                      <a:pt x="15" y="3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43" name="Freeform 4354"/>
              <p:cNvSpPr>
                <a:spLocks/>
              </p:cNvSpPr>
              <p:nvPr/>
            </p:nvSpPr>
            <p:spPr bwMode="auto">
              <a:xfrm>
                <a:off x="1730" y="3583"/>
                <a:ext cx="7" cy="10"/>
              </a:xfrm>
              <a:custGeom>
                <a:avLst/>
                <a:gdLst>
                  <a:gd name="T0" fmla="*/ 7 w 7"/>
                  <a:gd name="T1" fmla="*/ 5 h 10"/>
                  <a:gd name="T2" fmla="*/ 3 w 7"/>
                  <a:gd name="T3" fmla="*/ 10 h 10"/>
                  <a:gd name="T4" fmla="*/ 0 w 7"/>
                  <a:gd name="T5" fmla="*/ 4 h 10"/>
                  <a:gd name="T6" fmla="*/ 7 w 7"/>
                  <a:gd name="T7" fmla="*/ 0 h 10"/>
                  <a:gd name="T8" fmla="*/ 1 w 7"/>
                  <a:gd name="T9" fmla="*/ 0 h 10"/>
                  <a:gd name="T10" fmla="*/ 7 w 7"/>
                  <a:gd name="T11" fmla="*/ 5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10"/>
                  <a:gd name="T20" fmla="*/ 7 w 7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10">
                    <a:moveTo>
                      <a:pt x="7" y="5"/>
                    </a:moveTo>
                    <a:lnTo>
                      <a:pt x="3" y="10"/>
                    </a:lnTo>
                    <a:lnTo>
                      <a:pt x="0" y="4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44" name="Freeform 4355"/>
              <p:cNvSpPr>
                <a:spLocks/>
              </p:cNvSpPr>
              <p:nvPr/>
            </p:nvSpPr>
            <p:spPr bwMode="auto">
              <a:xfrm>
                <a:off x="1698" y="3551"/>
                <a:ext cx="23" cy="15"/>
              </a:xfrm>
              <a:custGeom>
                <a:avLst/>
                <a:gdLst>
                  <a:gd name="T0" fmla="*/ 23 w 23"/>
                  <a:gd name="T1" fmla="*/ 7 h 15"/>
                  <a:gd name="T2" fmla="*/ 19 w 23"/>
                  <a:gd name="T3" fmla="*/ 0 h 15"/>
                  <a:gd name="T4" fmla="*/ 0 w 23"/>
                  <a:gd name="T5" fmla="*/ 8 h 15"/>
                  <a:gd name="T6" fmla="*/ 4 w 23"/>
                  <a:gd name="T7" fmla="*/ 15 h 15"/>
                  <a:gd name="T8" fmla="*/ 23 w 23"/>
                  <a:gd name="T9" fmla="*/ 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15"/>
                  <a:gd name="T17" fmla="*/ 23 w 23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15">
                    <a:moveTo>
                      <a:pt x="23" y="7"/>
                    </a:moveTo>
                    <a:lnTo>
                      <a:pt x="19" y="0"/>
                    </a:lnTo>
                    <a:lnTo>
                      <a:pt x="0" y="8"/>
                    </a:lnTo>
                    <a:lnTo>
                      <a:pt x="4" y="15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45" name="Freeform 4356"/>
              <p:cNvSpPr>
                <a:spLocks/>
              </p:cNvSpPr>
              <p:nvPr/>
            </p:nvSpPr>
            <p:spPr bwMode="auto">
              <a:xfrm>
                <a:off x="1715" y="3549"/>
                <a:ext cx="7" cy="9"/>
              </a:xfrm>
              <a:custGeom>
                <a:avLst/>
                <a:gdLst>
                  <a:gd name="T0" fmla="*/ 7 w 7"/>
                  <a:gd name="T1" fmla="*/ 3 h 9"/>
                  <a:gd name="T2" fmla="*/ 6 w 7"/>
                  <a:gd name="T3" fmla="*/ 0 h 9"/>
                  <a:gd name="T4" fmla="*/ 2 w 7"/>
                  <a:gd name="T5" fmla="*/ 2 h 9"/>
                  <a:gd name="T6" fmla="*/ 6 w 7"/>
                  <a:gd name="T7" fmla="*/ 9 h 9"/>
                  <a:gd name="T8" fmla="*/ 0 w 7"/>
                  <a:gd name="T9" fmla="*/ 7 h 9"/>
                  <a:gd name="T10" fmla="*/ 7 w 7"/>
                  <a:gd name="T11" fmla="*/ 3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9"/>
                  <a:gd name="T20" fmla="*/ 7 w 7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9">
                    <a:moveTo>
                      <a:pt x="7" y="3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6" y="9"/>
                    </a:lnTo>
                    <a:lnTo>
                      <a:pt x="0" y="7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46" name="Freeform 4357"/>
              <p:cNvSpPr>
                <a:spLocks/>
              </p:cNvSpPr>
              <p:nvPr/>
            </p:nvSpPr>
            <p:spPr bwMode="auto">
              <a:xfrm>
                <a:off x="1689" y="3545"/>
                <a:ext cx="14" cy="19"/>
              </a:xfrm>
              <a:custGeom>
                <a:avLst/>
                <a:gdLst>
                  <a:gd name="T0" fmla="*/ 7 w 14"/>
                  <a:gd name="T1" fmla="*/ 19 h 19"/>
                  <a:gd name="T2" fmla="*/ 14 w 14"/>
                  <a:gd name="T3" fmla="*/ 15 h 19"/>
                  <a:gd name="T4" fmla="*/ 7 w 14"/>
                  <a:gd name="T5" fmla="*/ 0 h 19"/>
                  <a:gd name="T6" fmla="*/ 0 w 14"/>
                  <a:gd name="T7" fmla="*/ 4 h 19"/>
                  <a:gd name="T8" fmla="*/ 7 w 14"/>
                  <a:gd name="T9" fmla="*/ 19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9"/>
                  <a:gd name="T17" fmla="*/ 14 w 14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9">
                    <a:moveTo>
                      <a:pt x="7" y="19"/>
                    </a:moveTo>
                    <a:lnTo>
                      <a:pt x="14" y="15"/>
                    </a:lnTo>
                    <a:lnTo>
                      <a:pt x="7" y="0"/>
                    </a:lnTo>
                    <a:lnTo>
                      <a:pt x="0" y="4"/>
                    </a:lnTo>
                    <a:lnTo>
                      <a:pt x="7" y="19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47" name="Freeform 4358"/>
              <p:cNvSpPr>
                <a:spLocks/>
              </p:cNvSpPr>
              <p:nvPr/>
            </p:nvSpPr>
            <p:spPr bwMode="auto">
              <a:xfrm>
                <a:off x="1696" y="3559"/>
                <a:ext cx="7" cy="9"/>
              </a:xfrm>
              <a:custGeom>
                <a:avLst/>
                <a:gdLst>
                  <a:gd name="T0" fmla="*/ 6 w 7"/>
                  <a:gd name="T1" fmla="*/ 7 h 9"/>
                  <a:gd name="T2" fmla="*/ 2 w 7"/>
                  <a:gd name="T3" fmla="*/ 9 h 9"/>
                  <a:gd name="T4" fmla="*/ 0 w 7"/>
                  <a:gd name="T5" fmla="*/ 5 h 9"/>
                  <a:gd name="T6" fmla="*/ 7 w 7"/>
                  <a:gd name="T7" fmla="*/ 1 h 9"/>
                  <a:gd name="T8" fmla="*/ 2 w 7"/>
                  <a:gd name="T9" fmla="*/ 0 h 9"/>
                  <a:gd name="T10" fmla="*/ 6 w 7"/>
                  <a:gd name="T11" fmla="*/ 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9"/>
                  <a:gd name="T20" fmla="*/ 7 w 7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9">
                    <a:moveTo>
                      <a:pt x="6" y="7"/>
                    </a:moveTo>
                    <a:lnTo>
                      <a:pt x="2" y="9"/>
                    </a:lnTo>
                    <a:lnTo>
                      <a:pt x="0" y="5"/>
                    </a:lnTo>
                    <a:lnTo>
                      <a:pt x="7" y="1"/>
                    </a:lnTo>
                    <a:lnTo>
                      <a:pt x="2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48" name="Freeform 4359"/>
              <p:cNvSpPr>
                <a:spLocks/>
              </p:cNvSpPr>
              <p:nvPr/>
            </p:nvSpPr>
            <p:spPr bwMode="auto">
              <a:xfrm>
                <a:off x="1671" y="3544"/>
                <a:ext cx="23" cy="11"/>
              </a:xfrm>
              <a:custGeom>
                <a:avLst/>
                <a:gdLst>
                  <a:gd name="T0" fmla="*/ 23 w 23"/>
                  <a:gd name="T1" fmla="*/ 7 h 11"/>
                  <a:gd name="T2" fmla="*/ 21 w 23"/>
                  <a:gd name="T3" fmla="*/ 0 h 11"/>
                  <a:gd name="T4" fmla="*/ 0 w 23"/>
                  <a:gd name="T5" fmla="*/ 4 h 11"/>
                  <a:gd name="T6" fmla="*/ 2 w 23"/>
                  <a:gd name="T7" fmla="*/ 11 h 11"/>
                  <a:gd name="T8" fmla="*/ 23 w 23"/>
                  <a:gd name="T9" fmla="*/ 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11"/>
                  <a:gd name="T17" fmla="*/ 23 w 23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11">
                    <a:moveTo>
                      <a:pt x="23" y="7"/>
                    </a:moveTo>
                    <a:lnTo>
                      <a:pt x="21" y="0"/>
                    </a:lnTo>
                    <a:lnTo>
                      <a:pt x="0" y="4"/>
                    </a:lnTo>
                    <a:lnTo>
                      <a:pt x="2" y="11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49" name="Freeform 4360"/>
              <p:cNvSpPr>
                <a:spLocks/>
              </p:cNvSpPr>
              <p:nvPr/>
            </p:nvSpPr>
            <p:spPr bwMode="auto">
              <a:xfrm>
                <a:off x="1689" y="3543"/>
                <a:ext cx="7" cy="8"/>
              </a:xfrm>
              <a:custGeom>
                <a:avLst/>
                <a:gdLst>
                  <a:gd name="T0" fmla="*/ 7 w 7"/>
                  <a:gd name="T1" fmla="*/ 2 h 8"/>
                  <a:gd name="T2" fmla="*/ 6 w 7"/>
                  <a:gd name="T3" fmla="*/ 0 h 8"/>
                  <a:gd name="T4" fmla="*/ 3 w 7"/>
                  <a:gd name="T5" fmla="*/ 1 h 8"/>
                  <a:gd name="T6" fmla="*/ 5 w 7"/>
                  <a:gd name="T7" fmla="*/ 8 h 8"/>
                  <a:gd name="T8" fmla="*/ 0 w 7"/>
                  <a:gd name="T9" fmla="*/ 6 h 8"/>
                  <a:gd name="T10" fmla="*/ 7 w 7"/>
                  <a:gd name="T11" fmla="*/ 2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7" y="2"/>
                    </a:moveTo>
                    <a:lnTo>
                      <a:pt x="6" y="0"/>
                    </a:lnTo>
                    <a:lnTo>
                      <a:pt x="3" y="1"/>
                    </a:lnTo>
                    <a:lnTo>
                      <a:pt x="5" y="8"/>
                    </a:lnTo>
                    <a:lnTo>
                      <a:pt x="0" y="6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50" name="Freeform 4361"/>
              <p:cNvSpPr>
                <a:spLocks/>
              </p:cNvSpPr>
              <p:nvPr/>
            </p:nvSpPr>
            <p:spPr bwMode="auto">
              <a:xfrm>
                <a:off x="1648" y="3548"/>
                <a:ext cx="26" cy="22"/>
              </a:xfrm>
              <a:custGeom>
                <a:avLst/>
                <a:gdLst>
                  <a:gd name="T0" fmla="*/ 26 w 26"/>
                  <a:gd name="T1" fmla="*/ 6 h 22"/>
                  <a:gd name="T2" fmla="*/ 21 w 26"/>
                  <a:gd name="T3" fmla="*/ 0 h 22"/>
                  <a:gd name="T4" fmla="*/ 0 w 26"/>
                  <a:gd name="T5" fmla="*/ 16 h 22"/>
                  <a:gd name="T6" fmla="*/ 5 w 26"/>
                  <a:gd name="T7" fmla="*/ 22 h 22"/>
                  <a:gd name="T8" fmla="*/ 26 w 26"/>
                  <a:gd name="T9" fmla="*/ 6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2"/>
                  <a:gd name="T17" fmla="*/ 26 w 26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2">
                    <a:moveTo>
                      <a:pt x="26" y="6"/>
                    </a:moveTo>
                    <a:lnTo>
                      <a:pt x="21" y="0"/>
                    </a:lnTo>
                    <a:lnTo>
                      <a:pt x="0" y="16"/>
                    </a:lnTo>
                    <a:lnTo>
                      <a:pt x="5" y="22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51" name="Freeform 4362"/>
              <p:cNvSpPr>
                <a:spLocks/>
              </p:cNvSpPr>
              <p:nvPr/>
            </p:nvSpPr>
            <p:spPr bwMode="auto">
              <a:xfrm>
                <a:off x="1668" y="3548"/>
                <a:ext cx="6" cy="7"/>
              </a:xfrm>
              <a:custGeom>
                <a:avLst/>
                <a:gdLst>
                  <a:gd name="T0" fmla="*/ 3 w 6"/>
                  <a:gd name="T1" fmla="*/ 0 h 7"/>
                  <a:gd name="T2" fmla="*/ 0 w 6"/>
                  <a:gd name="T3" fmla="*/ 0 h 7"/>
                  <a:gd name="T4" fmla="*/ 1 w 6"/>
                  <a:gd name="T5" fmla="*/ 0 h 7"/>
                  <a:gd name="T6" fmla="*/ 6 w 6"/>
                  <a:gd name="T7" fmla="*/ 6 h 7"/>
                  <a:gd name="T8" fmla="*/ 5 w 6"/>
                  <a:gd name="T9" fmla="*/ 7 h 7"/>
                  <a:gd name="T10" fmla="*/ 3 w 6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3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6" y="6"/>
                    </a:lnTo>
                    <a:lnTo>
                      <a:pt x="5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52" name="Freeform 4363"/>
              <p:cNvSpPr>
                <a:spLocks/>
              </p:cNvSpPr>
              <p:nvPr/>
            </p:nvSpPr>
            <p:spPr bwMode="auto">
              <a:xfrm>
                <a:off x="1644" y="3566"/>
                <a:ext cx="11" cy="17"/>
              </a:xfrm>
              <a:custGeom>
                <a:avLst/>
                <a:gdLst>
                  <a:gd name="T0" fmla="*/ 11 w 11"/>
                  <a:gd name="T1" fmla="*/ 1 h 17"/>
                  <a:gd name="T2" fmla="*/ 3 w 11"/>
                  <a:gd name="T3" fmla="*/ 0 h 17"/>
                  <a:gd name="T4" fmla="*/ 0 w 11"/>
                  <a:gd name="T5" fmla="*/ 16 h 17"/>
                  <a:gd name="T6" fmla="*/ 8 w 11"/>
                  <a:gd name="T7" fmla="*/ 17 h 17"/>
                  <a:gd name="T8" fmla="*/ 11 w 11"/>
                  <a:gd name="T9" fmla="*/ 1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17"/>
                  <a:gd name="T17" fmla="*/ 11 w 11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17">
                    <a:moveTo>
                      <a:pt x="11" y="1"/>
                    </a:moveTo>
                    <a:lnTo>
                      <a:pt x="3" y="0"/>
                    </a:lnTo>
                    <a:lnTo>
                      <a:pt x="0" y="16"/>
                    </a:lnTo>
                    <a:lnTo>
                      <a:pt x="8" y="17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53" name="Freeform 4364"/>
              <p:cNvSpPr>
                <a:spLocks/>
              </p:cNvSpPr>
              <p:nvPr/>
            </p:nvSpPr>
            <p:spPr bwMode="auto">
              <a:xfrm>
                <a:off x="1647" y="3564"/>
                <a:ext cx="8" cy="6"/>
              </a:xfrm>
              <a:custGeom>
                <a:avLst/>
                <a:gdLst>
                  <a:gd name="T0" fmla="*/ 1 w 8"/>
                  <a:gd name="T1" fmla="*/ 0 h 6"/>
                  <a:gd name="T2" fmla="*/ 0 w 8"/>
                  <a:gd name="T3" fmla="*/ 1 h 6"/>
                  <a:gd name="T4" fmla="*/ 0 w 8"/>
                  <a:gd name="T5" fmla="*/ 2 h 6"/>
                  <a:gd name="T6" fmla="*/ 8 w 8"/>
                  <a:gd name="T7" fmla="*/ 3 h 6"/>
                  <a:gd name="T8" fmla="*/ 6 w 8"/>
                  <a:gd name="T9" fmla="*/ 6 h 6"/>
                  <a:gd name="T10" fmla="*/ 1 w 8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6"/>
                  <a:gd name="T20" fmla="*/ 8 w 8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6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8" y="3"/>
                    </a:lnTo>
                    <a:lnTo>
                      <a:pt x="6" y="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54" name="Rectangle 4365"/>
              <p:cNvSpPr>
                <a:spLocks noChangeArrowheads="1"/>
              </p:cNvSpPr>
              <p:nvPr/>
            </p:nvSpPr>
            <p:spPr bwMode="auto">
              <a:xfrm>
                <a:off x="1617" y="3579"/>
                <a:ext cx="31" cy="8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55" name="Freeform 4366"/>
              <p:cNvSpPr>
                <a:spLocks/>
              </p:cNvSpPr>
              <p:nvPr/>
            </p:nvSpPr>
            <p:spPr bwMode="auto">
              <a:xfrm>
                <a:off x="1644" y="3579"/>
                <a:ext cx="8" cy="8"/>
              </a:xfrm>
              <a:custGeom>
                <a:avLst/>
                <a:gdLst>
                  <a:gd name="T0" fmla="*/ 8 w 8"/>
                  <a:gd name="T1" fmla="*/ 4 h 8"/>
                  <a:gd name="T2" fmla="*/ 8 w 8"/>
                  <a:gd name="T3" fmla="*/ 8 h 8"/>
                  <a:gd name="T4" fmla="*/ 4 w 8"/>
                  <a:gd name="T5" fmla="*/ 8 h 8"/>
                  <a:gd name="T6" fmla="*/ 4 w 8"/>
                  <a:gd name="T7" fmla="*/ 0 h 8"/>
                  <a:gd name="T8" fmla="*/ 0 w 8"/>
                  <a:gd name="T9" fmla="*/ 3 h 8"/>
                  <a:gd name="T10" fmla="*/ 8 w 8"/>
                  <a:gd name="T11" fmla="*/ 4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8" y="4"/>
                    </a:moveTo>
                    <a:lnTo>
                      <a:pt x="8" y="8"/>
                    </a:lnTo>
                    <a:lnTo>
                      <a:pt x="4" y="8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56" name="Freeform 4367"/>
              <p:cNvSpPr>
                <a:spLocks/>
              </p:cNvSpPr>
              <p:nvPr/>
            </p:nvSpPr>
            <p:spPr bwMode="auto">
              <a:xfrm>
                <a:off x="1588" y="3567"/>
                <a:ext cx="31" cy="20"/>
              </a:xfrm>
              <a:custGeom>
                <a:avLst/>
                <a:gdLst>
                  <a:gd name="T0" fmla="*/ 27 w 31"/>
                  <a:gd name="T1" fmla="*/ 20 h 20"/>
                  <a:gd name="T2" fmla="*/ 31 w 31"/>
                  <a:gd name="T3" fmla="*/ 13 h 20"/>
                  <a:gd name="T4" fmla="*/ 4 w 31"/>
                  <a:gd name="T5" fmla="*/ 0 h 20"/>
                  <a:gd name="T6" fmla="*/ 0 w 31"/>
                  <a:gd name="T7" fmla="*/ 7 h 20"/>
                  <a:gd name="T8" fmla="*/ 27 w 31"/>
                  <a:gd name="T9" fmla="*/ 2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20"/>
                  <a:gd name="T17" fmla="*/ 31 w 31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20">
                    <a:moveTo>
                      <a:pt x="27" y="20"/>
                    </a:moveTo>
                    <a:lnTo>
                      <a:pt x="31" y="13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27" y="2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57" name="Freeform 4368"/>
              <p:cNvSpPr>
                <a:spLocks/>
              </p:cNvSpPr>
              <p:nvPr/>
            </p:nvSpPr>
            <p:spPr bwMode="auto">
              <a:xfrm>
                <a:off x="1615" y="3579"/>
                <a:ext cx="4" cy="8"/>
              </a:xfrm>
              <a:custGeom>
                <a:avLst/>
                <a:gdLst>
                  <a:gd name="T0" fmla="*/ 2 w 4"/>
                  <a:gd name="T1" fmla="*/ 8 h 8"/>
                  <a:gd name="T2" fmla="*/ 0 w 4"/>
                  <a:gd name="T3" fmla="*/ 8 h 8"/>
                  <a:gd name="T4" fmla="*/ 4 w 4"/>
                  <a:gd name="T5" fmla="*/ 1 h 8"/>
                  <a:gd name="T6" fmla="*/ 2 w 4"/>
                  <a:gd name="T7" fmla="*/ 0 h 8"/>
                  <a:gd name="T8" fmla="*/ 2 w 4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8"/>
                  <a:gd name="T17" fmla="*/ 4 w 4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8">
                    <a:moveTo>
                      <a:pt x="2" y="8"/>
                    </a:moveTo>
                    <a:lnTo>
                      <a:pt x="0" y="8"/>
                    </a:lnTo>
                    <a:lnTo>
                      <a:pt x="4" y="1"/>
                    </a:lnTo>
                    <a:lnTo>
                      <a:pt x="2" y="0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58" name="Freeform 4369"/>
              <p:cNvSpPr>
                <a:spLocks/>
              </p:cNvSpPr>
              <p:nvPr/>
            </p:nvSpPr>
            <p:spPr bwMode="auto">
              <a:xfrm>
                <a:off x="1562" y="3551"/>
                <a:ext cx="30" cy="22"/>
              </a:xfrm>
              <a:custGeom>
                <a:avLst/>
                <a:gdLst>
                  <a:gd name="T0" fmla="*/ 25 w 30"/>
                  <a:gd name="T1" fmla="*/ 22 h 22"/>
                  <a:gd name="T2" fmla="*/ 30 w 30"/>
                  <a:gd name="T3" fmla="*/ 16 h 22"/>
                  <a:gd name="T4" fmla="*/ 5 w 30"/>
                  <a:gd name="T5" fmla="*/ 0 h 22"/>
                  <a:gd name="T6" fmla="*/ 0 w 30"/>
                  <a:gd name="T7" fmla="*/ 6 h 22"/>
                  <a:gd name="T8" fmla="*/ 25 w 30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22"/>
                  <a:gd name="T17" fmla="*/ 30 w 30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22">
                    <a:moveTo>
                      <a:pt x="25" y="22"/>
                    </a:moveTo>
                    <a:lnTo>
                      <a:pt x="30" y="16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25" y="2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59" name="Freeform 4370"/>
              <p:cNvSpPr>
                <a:spLocks/>
              </p:cNvSpPr>
              <p:nvPr/>
            </p:nvSpPr>
            <p:spPr bwMode="auto">
              <a:xfrm>
                <a:off x="1587" y="3567"/>
                <a:ext cx="5" cy="7"/>
              </a:xfrm>
              <a:custGeom>
                <a:avLst/>
                <a:gdLst>
                  <a:gd name="T0" fmla="*/ 1 w 5"/>
                  <a:gd name="T1" fmla="*/ 7 h 7"/>
                  <a:gd name="T2" fmla="*/ 0 w 5"/>
                  <a:gd name="T3" fmla="*/ 6 h 7"/>
                  <a:gd name="T4" fmla="*/ 5 w 5"/>
                  <a:gd name="T5" fmla="*/ 0 h 7"/>
                  <a:gd name="T6" fmla="*/ 1 w 5"/>
                  <a:gd name="T7" fmla="*/ 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1" y="7"/>
                    </a:moveTo>
                    <a:lnTo>
                      <a:pt x="0" y="6"/>
                    </a:lnTo>
                    <a:lnTo>
                      <a:pt x="5" y="0"/>
                    </a:ln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60" name="Freeform 4371"/>
              <p:cNvSpPr>
                <a:spLocks/>
              </p:cNvSpPr>
              <p:nvPr/>
            </p:nvSpPr>
            <p:spPr bwMode="auto">
              <a:xfrm>
                <a:off x="1542" y="3549"/>
                <a:ext cx="23" cy="11"/>
              </a:xfrm>
              <a:custGeom>
                <a:avLst/>
                <a:gdLst>
                  <a:gd name="T0" fmla="*/ 23 w 23"/>
                  <a:gd name="T1" fmla="*/ 9 h 11"/>
                  <a:gd name="T2" fmla="*/ 14 w 23"/>
                  <a:gd name="T3" fmla="*/ 8 h 11"/>
                  <a:gd name="T4" fmla="*/ 8 w 23"/>
                  <a:gd name="T5" fmla="*/ 9 h 11"/>
                  <a:gd name="T6" fmla="*/ 4 w 23"/>
                  <a:gd name="T7" fmla="*/ 11 h 11"/>
                  <a:gd name="T8" fmla="*/ 0 w 23"/>
                  <a:gd name="T9" fmla="*/ 4 h 11"/>
                  <a:gd name="T10" fmla="*/ 5 w 23"/>
                  <a:gd name="T11" fmla="*/ 2 h 11"/>
                  <a:gd name="T12" fmla="*/ 14 w 23"/>
                  <a:gd name="T13" fmla="*/ 0 h 11"/>
                  <a:gd name="T14" fmla="*/ 23 w 23"/>
                  <a:gd name="T15" fmla="*/ 2 h 11"/>
                  <a:gd name="T16" fmla="*/ 23 w 23"/>
                  <a:gd name="T17" fmla="*/ 9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11"/>
                  <a:gd name="T29" fmla="*/ 23 w 23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11">
                    <a:moveTo>
                      <a:pt x="23" y="9"/>
                    </a:moveTo>
                    <a:lnTo>
                      <a:pt x="14" y="8"/>
                    </a:lnTo>
                    <a:lnTo>
                      <a:pt x="8" y="9"/>
                    </a:lnTo>
                    <a:lnTo>
                      <a:pt x="4" y="11"/>
                    </a:lnTo>
                    <a:lnTo>
                      <a:pt x="0" y="4"/>
                    </a:lnTo>
                    <a:lnTo>
                      <a:pt x="5" y="2"/>
                    </a:lnTo>
                    <a:lnTo>
                      <a:pt x="14" y="0"/>
                    </a:lnTo>
                    <a:lnTo>
                      <a:pt x="23" y="2"/>
                    </a:lnTo>
                    <a:lnTo>
                      <a:pt x="23" y="9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61" name="Freeform 4372"/>
              <p:cNvSpPr>
                <a:spLocks/>
              </p:cNvSpPr>
              <p:nvPr/>
            </p:nvSpPr>
            <p:spPr bwMode="auto">
              <a:xfrm>
                <a:off x="1562" y="3551"/>
                <a:ext cx="5" cy="7"/>
              </a:xfrm>
              <a:custGeom>
                <a:avLst/>
                <a:gdLst>
                  <a:gd name="T0" fmla="*/ 5 w 5"/>
                  <a:gd name="T1" fmla="*/ 0 h 7"/>
                  <a:gd name="T2" fmla="*/ 3 w 5"/>
                  <a:gd name="T3" fmla="*/ 0 h 7"/>
                  <a:gd name="T4" fmla="*/ 3 w 5"/>
                  <a:gd name="T5" fmla="*/ 7 h 7"/>
                  <a:gd name="T6" fmla="*/ 0 w 5"/>
                  <a:gd name="T7" fmla="*/ 6 h 7"/>
                  <a:gd name="T8" fmla="*/ 5 w 5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7"/>
                  <a:gd name="T17" fmla="*/ 5 w 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7">
                    <a:moveTo>
                      <a:pt x="5" y="0"/>
                    </a:moveTo>
                    <a:lnTo>
                      <a:pt x="3" y="0"/>
                    </a:lnTo>
                    <a:lnTo>
                      <a:pt x="3" y="7"/>
                    </a:lnTo>
                    <a:lnTo>
                      <a:pt x="0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62" name="Freeform 4373"/>
              <p:cNvSpPr>
                <a:spLocks/>
              </p:cNvSpPr>
              <p:nvPr/>
            </p:nvSpPr>
            <p:spPr bwMode="auto">
              <a:xfrm>
                <a:off x="1518" y="3554"/>
                <a:ext cx="29" cy="32"/>
              </a:xfrm>
              <a:custGeom>
                <a:avLst/>
                <a:gdLst>
                  <a:gd name="T0" fmla="*/ 29 w 29"/>
                  <a:gd name="T1" fmla="*/ 5 h 32"/>
                  <a:gd name="T2" fmla="*/ 16 w 29"/>
                  <a:gd name="T3" fmla="*/ 20 h 32"/>
                  <a:gd name="T4" fmla="*/ 6 w 29"/>
                  <a:gd name="T5" fmla="*/ 32 h 32"/>
                  <a:gd name="T6" fmla="*/ 0 w 29"/>
                  <a:gd name="T7" fmla="*/ 27 h 32"/>
                  <a:gd name="T8" fmla="*/ 10 w 29"/>
                  <a:gd name="T9" fmla="*/ 15 h 32"/>
                  <a:gd name="T10" fmla="*/ 23 w 29"/>
                  <a:gd name="T11" fmla="*/ 0 h 32"/>
                  <a:gd name="T12" fmla="*/ 29 w 29"/>
                  <a:gd name="T13" fmla="*/ 5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32"/>
                  <a:gd name="T23" fmla="*/ 29 w 29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32">
                    <a:moveTo>
                      <a:pt x="29" y="5"/>
                    </a:moveTo>
                    <a:lnTo>
                      <a:pt x="16" y="20"/>
                    </a:lnTo>
                    <a:lnTo>
                      <a:pt x="6" y="32"/>
                    </a:lnTo>
                    <a:lnTo>
                      <a:pt x="0" y="27"/>
                    </a:lnTo>
                    <a:lnTo>
                      <a:pt x="10" y="15"/>
                    </a:lnTo>
                    <a:lnTo>
                      <a:pt x="23" y="0"/>
                    </a:lnTo>
                    <a:lnTo>
                      <a:pt x="29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63" name="Freeform 4374"/>
              <p:cNvSpPr>
                <a:spLocks/>
              </p:cNvSpPr>
              <p:nvPr/>
            </p:nvSpPr>
            <p:spPr bwMode="auto">
              <a:xfrm>
                <a:off x="1541" y="3553"/>
                <a:ext cx="6" cy="7"/>
              </a:xfrm>
              <a:custGeom>
                <a:avLst/>
                <a:gdLst>
                  <a:gd name="T0" fmla="*/ 1 w 6"/>
                  <a:gd name="T1" fmla="*/ 0 h 7"/>
                  <a:gd name="T2" fmla="*/ 0 w 6"/>
                  <a:gd name="T3" fmla="*/ 1 h 7"/>
                  <a:gd name="T4" fmla="*/ 6 w 6"/>
                  <a:gd name="T5" fmla="*/ 6 h 7"/>
                  <a:gd name="T6" fmla="*/ 5 w 6"/>
                  <a:gd name="T7" fmla="*/ 7 h 7"/>
                  <a:gd name="T8" fmla="*/ 1 w 6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"/>
                  <a:gd name="T17" fmla="*/ 6 w 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">
                    <a:moveTo>
                      <a:pt x="1" y="0"/>
                    </a:moveTo>
                    <a:lnTo>
                      <a:pt x="0" y="1"/>
                    </a:lnTo>
                    <a:lnTo>
                      <a:pt x="6" y="6"/>
                    </a:lnTo>
                    <a:lnTo>
                      <a:pt x="5" y="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64" name="Freeform 4375"/>
              <p:cNvSpPr>
                <a:spLocks/>
              </p:cNvSpPr>
              <p:nvPr/>
            </p:nvSpPr>
            <p:spPr bwMode="auto">
              <a:xfrm>
                <a:off x="1504" y="3580"/>
                <a:ext cx="17" cy="8"/>
              </a:xfrm>
              <a:custGeom>
                <a:avLst/>
                <a:gdLst>
                  <a:gd name="T0" fmla="*/ 17 w 17"/>
                  <a:gd name="T1" fmla="*/ 7 h 8"/>
                  <a:gd name="T2" fmla="*/ 17 w 17"/>
                  <a:gd name="T3" fmla="*/ 0 h 8"/>
                  <a:gd name="T4" fmla="*/ 0 w 17"/>
                  <a:gd name="T5" fmla="*/ 1 h 8"/>
                  <a:gd name="T6" fmla="*/ 0 w 17"/>
                  <a:gd name="T7" fmla="*/ 8 h 8"/>
                  <a:gd name="T8" fmla="*/ 17 w 17"/>
                  <a:gd name="T9" fmla="*/ 7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8"/>
                  <a:gd name="T17" fmla="*/ 17 w 17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8">
                    <a:moveTo>
                      <a:pt x="17" y="7"/>
                    </a:moveTo>
                    <a:lnTo>
                      <a:pt x="17" y="0"/>
                    </a:lnTo>
                    <a:lnTo>
                      <a:pt x="0" y="1"/>
                    </a:lnTo>
                    <a:lnTo>
                      <a:pt x="0" y="8"/>
                    </a:lnTo>
                    <a:lnTo>
                      <a:pt x="17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65" name="Freeform 4376"/>
              <p:cNvSpPr>
                <a:spLocks/>
              </p:cNvSpPr>
              <p:nvPr/>
            </p:nvSpPr>
            <p:spPr bwMode="auto">
              <a:xfrm>
                <a:off x="1518" y="3580"/>
                <a:ext cx="6" cy="7"/>
              </a:xfrm>
              <a:custGeom>
                <a:avLst/>
                <a:gdLst>
                  <a:gd name="T0" fmla="*/ 6 w 6"/>
                  <a:gd name="T1" fmla="*/ 6 h 7"/>
                  <a:gd name="T2" fmla="*/ 5 w 6"/>
                  <a:gd name="T3" fmla="*/ 7 h 7"/>
                  <a:gd name="T4" fmla="*/ 3 w 6"/>
                  <a:gd name="T5" fmla="*/ 7 h 7"/>
                  <a:gd name="T6" fmla="*/ 3 w 6"/>
                  <a:gd name="T7" fmla="*/ 0 h 7"/>
                  <a:gd name="T8" fmla="*/ 0 w 6"/>
                  <a:gd name="T9" fmla="*/ 1 h 7"/>
                  <a:gd name="T10" fmla="*/ 6 w 6"/>
                  <a:gd name="T11" fmla="*/ 6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6"/>
                    </a:moveTo>
                    <a:lnTo>
                      <a:pt x="5" y="7"/>
                    </a:lnTo>
                    <a:lnTo>
                      <a:pt x="3" y="7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66" name="Freeform 4377"/>
              <p:cNvSpPr>
                <a:spLocks/>
              </p:cNvSpPr>
              <p:nvPr/>
            </p:nvSpPr>
            <p:spPr bwMode="auto">
              <a:xfrm>
                <a:off x="1497" y="3583"/>
                <a:ext cx="11" cy="16"/>
              </a:xfrm>
              <a:custGeom>
                <a:avLst/>
                <a:gdLst>
                  <a:gd name="T0" fmla="*/ 11 w 11"/>
                  <a:gd name="T1" fmla="*/ 1 h 16"/>
                  <a:gd name="T2" fmla="*/ 3 w 11"/>
                  <a:gd name="T3" fmla="*/ 0 h 16"/>
                  <a:gd name="T4" fmla="*/ 0 w 11"/>
                  <a:gd name="T5" fmla="*/ 15 h 16"/>
                  <a:gd name="T6" fmla="*/ 8 w 11"/>
                  <a:gd name="T7" fmla="*/ 16 h 16"/>
                  <a:gd name="T8" fmla="*/ 11 w 11"/>
                  <a:gd name="T9" fmla="*/ 1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16"/>
                  <a:gd name="T17" fmla="*/ 11 w 11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16">
                    <a:moveTo>
                      <a:pt x="11" y="1"/>
                    </a:moveTo>
                    <a:lnTo>
                      <a:pt x="3" y="0"/>
                    </a:lnTo>
                    <a:lnTo>
                      <a:pt x="0" y="15"/>
                    </a:lnTo>
                    <a:lnTo>
                      <a:pt x="8" y="16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67" name="Freeform 4378"/>
              <p:cNvSpPr>
                <a:spLocks/>
              </p:cNvSpPr>
              <p:nvPr/>
            </p:nvSpPr>
            <p:spPr bwMode="auto">
              <a:xfrm>
                <a:off x="1500" y="3581"/>
                <a:ext cx="8" cy="7"/>
              </a:xfrm>
              <a:custGeom>
                <a:avLst/>
                <a:gdLst>
                  <a:gd name="T0" fmla="*/ 4 w 8"/>
                  <a:gd name="T1" fmla="*/ 0 h 7"/>
                  <a:gd name="T2" fmla="*/ 0 w 8"/>
                  <a:gd name="T3" fmla="*/ 0 h 7"/>
                  <a:gd name="T4" fmla="*/ 0 w 8"/>
                  <a:gd name="T5" fmla="*/ 2 h 7"/>
                  <a:gd name="T6" fmla="*/ 8 w 8"/>
                  <a:gd name="T7" fmla="*/ 3 h 7"/>
                  <a:gd name="T8" fmla="*/ 4 w 8"/>
                  <a:gd name="T9" fmla="*/ 7 h 7"/>
                  <a:gd name="T10" fmla="*/ 4 w 8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4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68" name="Freeform 4379"/>
              <p:cNvSpPr>
                <a:spLocks/>
              </p:cNvSpPr>
              <p:nvPr/>
            </p:nvSpPr>
            <p:spPr bwMode="auto">
              <a:xfrm>
                <a:off x="1469" y="3597"/>
                <a:ext cx="35" cy="34"/>
              </a:xfrm>
              <a:custGeom>
                <a:avLst/>
                <a:gdLst>
                  <a:gd name="T0" fmla="*/ 35 w 35"/>
                  <a:gd name="T1" fmla="*/ 5 h 34"/>
                  <a:gd name="T2" fmla="*/ 29 w 35"/>
                  <a:gd name="T3" fmla="*/ 0 h 34"/>
                  <a:gd name="T4" fmla="*/ 0 w 35"/>
                  <a:gd name="T5" fmla="*/ 29 h 34"/>
                  <a:gd name="T6" fmla="*/ 6 w 35"/>
                  <a:gd name="T7" fmla="*/ 34 h 34"/>
                  <a:gd name="T8" fmla="*/ 35 w 35"/>
                  <a:gd name="T9" fmla="*/ 5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34"/>
                  <a:gd name="T17" fmla="*/ 35 w 35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34">
                    <a:moveTo>
                      <a:pt x="35" y="5"/>
                    </a:moveTo>
                    <a:lnTo>
                      <a:pt x="29" y="0"/>
                    </a:lnTo>
                    <a:lnTo>
                      <a:pt x="0" y="29"/>
                    </a:lnTo>
                    <a:lnTo>
                      <a:pt x="6" y="34"/>
                    </a:lnTo>
                    <a:lnTo>
                      <a:pt x="35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69" name="Freeform 4380"/>
              <p:cNvSpPr>
                <a:spLocks/>
              </p:cNvSpPr>
              <p:nvPr/>
            </p:nvSpPr>
            <p:spPr bwMode="auto">
              <a:xfrm>
                <a:off x="1497" y="3597"/>
                <a:ext cx="8" cy="5"/>
              </a:xfrm>
              <a:custGeom>
                <a:avLst/>
                <a:gdLst>
                  <a:gd name="T0" fmla="*/ 8 w 8"/>
                  <a:gd name="T1" fmla="*/ 2 h 5"/>
                  <a:gd name="T2" fmla="*/ 8 w 8"/>
                  <a:gd name="T3" fmla="*/ 4 h 5"/>
                  <a:gd name="T4" fmla="*/ 7 w 8"/>
                  <a:gd name="T5" fmla="*/ 5 h 5"/>
                  <a:gd name="T6" fmla="*/ 1 w 8"/>
                  <a:gd name="T7" fmla="*/ 0 h 5"/>
                  <a:gd name="T8" fmla="*/ 0 w 8"/>
                  <a:gd name="T9" fmla="*/ 1 h 5"/>
                  <a:gd name="T10" fmla="*/ 8 w 8"/>
                  <a:gd name="T11" fmla="*/ 2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8" y="2"/>
                    </a:moveTo>
                    <a:lnTo>
                      <a:pt x="8" y="4"/>
                    </a:lnTo>
                    <a:lnTo>
                      <a:pt x="7" y="5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70" name="Rectangle 4381"/>
              <p:cNvSpPr>
                <a:spLocks noChangeArrowheads="1"/>
              </p:cNvSpPr>
              <p:nvPr/>
            </p:nvSpPr>
            <p:spPr bwMode="auto">
              <a:xfrm>
                <a:off x="1451" y="3624"/>
                <a:ext cx="21" cy="8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71" name="Freeform 4382"/>
              <p:cNvSpPr>
                <a:spLocks/>
              </p:cNvSpPr>
              <p:nvPr/>
            </p:nvSpPr>
            <p:spPr bwMode="auto">
              <a:xfrm>
                <a:off x="1469" y="3624"/>
                <a:ext cx="6" cy="8"/>
              </a:xfrm>
              <a:custGeom>
                <a:avLst/>
                <a:gdLst>
                  <a:gd name="T0" fmla="*/ 6 w 6"/>
                  <a:gd name="T1" fmla="*/ 7 h 8"/>
                  <a:gd name="T2" fmla="*/ 6 w 6"/>
                  <a:gd name="T3" fmla="*/ 8 h 8"/>
                  <a:gd name="T4" fmla="*/ 3 w 6"/>
                  <a:gd name="T5" fmla="*/ 8 h 8"/>
                  <a:gd name="T6" fmla="*/ 3 w 6"/>
                  <a:gd name="T7" fmla="*/ 0 h 8"/>
                  <a:gd name="T8" fmla="*/ 0 w 6"/>
                  <a:gd name="T9" fmla="*/ 2 h 8"/>
                  <a:gd name="T10" fmla="*/ 6 w 6"/>
                  <a:gd name="T11" fmla="*/ 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8"/>
                  <a:gd name="T20" fmla="*/ 6 w 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8">
                    <a:moveTo>
                      <a:pt x="6" y="7"/>
                    </a:moveTo>
                    <a:lnTo>
                      <a:pt x="6" y="8"/>
                    </a:lnTo>
                    <a:lnTo>
                      <a:pt x="3" y="8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72" name="Freeform 4383"/>
              <p:cNvSpPr>
                <a:spLocks/>
              </p:cNvSpPr>
              <p:nvPr/>
            </p:nvSpPr>
            <p:spPr bwMode="auto">
              <a:xfrm>
                <a:off x="1430" y="3625"/>
                <a:ext cx="23" cy="15"/>
              </a:xfrm>
              <a:custGeom>
                <a:avLst/>
                <a:gdLst>
                  <a:gd name="T0" fmla="*/ 23 w 23"/>
                  <a:gd name="T1" fmla="*/ 7 h 15"/>
                  <a:gd name="T2" fmla="*/ 4 w 23"/>
                  <a:gd name="T3" fmla="*/ 15 h 15"/>
                  <a:gd name="T4" fmla="*/ 0 w 23"/>
                  <a:gd name="T5" fmla="*/ 8 h 15"/>
                  <a:gd name="T6" fmla="*/ 19 w 23"/>
                  <a:gd name="T7" fmla="*/ 0 h 15"/>
                  <a:gd name="T8" fmla="*/ 23 w 23"/>
                  <a:gd name="T9" fmla="*/ 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15"/>
                  <a:gd name="T17" fmla="*/ 23 w 23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15">
                    <a:moveTo>
                      <a:pt x="23" y="7"/>
                    </a:moveTo>
                    <a:lnTo>
                      <a:pt x="4" y="15"/>
                    </a:lnTo>
                    <a:lnTo>
                      <a:pt x="0" y="8"/>
                    </a:lnTo>
                    <a:lnTo>
                      <a:pt x="19" y="0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73" name="Freeform 4384"/>
              <p:cNvSpPr>
                <a:spLocks/>
              </p:cNvSpPr>
              <p:nvPr/>
            </p:nvSpPr>
            <p:spPr bwMode="auto">
              <a:xfrm>
                <a:off x="1449" y="3624"/>
                <a:ext cx="4" cy="8"/>
              </a:xfrm>
              <a:custGeom>
                <a:avLst/>
                <a:gdLst>
                  <a:gd name="T0" fmla="*/ 2 w 4"/>
                  <a:gd name="T1" fmla="*/ 0 h 8"/>
                  <a:gd name="T2" fmla="*/ 0 w 4"/>
                  <a:gd name="T3" fmla="*/ 1 h 8"/>
                  <a:gd name="T4" fmla="*/ 4 w 4"/>
                  <a:gd name="T5" fmla="*/ 8 h 8"/>
                  <a:gd name="T6" fmla="*/ 2 w 4"/>
                  <a:gd name="T7" fmla="*/ 8 h 8"/>
                  <a:gd name="T8" fmla="*/ 2 w 4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8"/>
                  <a:gd name="T17" fmla="*/ 4 w 4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8">
                    <a:moveTo>
                      <a:pt x="2" y="0"/>
                    </a:moveTo>
                    <a:lnTo>
                      <a:pt x="0" y="1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74" name="Freeform 4385"/>
              <p:cNvSpPr>
                <a:spLocks/>
              </p:cNvSpPr>
              <p:nvPr/>
            </p:nvSpPr>
            <p:spPr bwMode="auto">
              <a:xfrm>
                <a:off x="1416" y="3633"/>
                <a:ext cx="17" cy="9"/>
              </a:xfrm>
              <a:custGeom>
                <a:avLst/>
                <a:gdLst>
                  <a:gd name="T0" fmla="*/ 17 w 17"/>
                  <a:gd name="T1" fmla="*/ 7 h 9"/>
                  <a:gd name="T2" fmla="*/ 8 w 17"/>
                  <a:gd name="T3" fmla="*/ 9 h 9"/>
                  <a:gd name="T4" fmla="*/ 2 w 17"/>
                  <a:gd name="T5" fmla="*/ 9 h 9"/>
                  <a:gd name="T6" fmla="*/ 0 w 17"/>
                  <a:gd name="T7" fmla="*/ 2 h 9"/>
                  <a:gd name="T8" fmla="*/ 6 w 17"/>
                  <a:gd name="T9" fmla="*/ 2 h 9"/>
                  <a:gd name="T10" fmla="*/ 15 w 17"/>
                  <a:gd name="T11" fmla="*/ 0 h 9"/>
                  <a:gd name="T12" fmla="*/ 17 w 17"/>
                  <a:gd name="T13" fmla="*/ 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"/>
                  <a:gd name="T22" fmla="*/ 0 h 9"/>
                  <a:gd name="T23" fmla="*/ 17 w 17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" h="9">
                    <a:moveTo>
                      <a:pt x="17" y="7"/>
                    </a:moveTo>
                    <a:lnTo>
                      <a:pt x="8" y="9"/>
                    </a:lnTo>
                    <a:lnTo>
                      <a:pt x="2" y="9"/>
                    </a:lnTo>
                    <a:lnTo>
                      <a:pt x="0" y="2"/>
                    </a:lnTo>
                    <a:lnTo>
                      <a:pt x="6" y="2"/>
                    </a:lnTo>
                    <a:lnTo>
                      <a:pt x="15" y="0"/>
                    </a:lnTo>
                    <a:lnTo>
                      <a:pt x="17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75" name="Freeform 4386"/>
              <p:cNvSpPr>
                <a:spLocks/>
              </p:cNvSpPr>
              <p:nvPr/>
            </p:nvSpPr>
            <p:spPr bwMode="auto">
              <a:xfrm>
                <a:off x="1430" y="3633"/>
                <a:ext cx="4" cy="7"/>
              </a:xfrm>
              <a:custGeom>
                <a:avLst/>
                <a:gdLst>
                  <a:gd name="T0" fmla="*/ 4 w 4"/>
                  <a:gd name="T1" fmla="*/ 7 h 7"/>
                  <a:gd name="T2" fmla="*/ 3 w 4"/>
                  <a:gd name="T3" fmla="*/ 7 h 7"/>
                  <a:gd name="T4" fmla="*/ 1 w 4"/>
                  <a:gd name="T5" fmla="*/ 0 h 7"/>
                  <a:gd name="T6" fmla="*/ 0 w 4"/>
                  <a:gd name="T7" fmla="*/ 0 h 7"/>
                  <a:gd name="T8" fmla="*/ 4 w 4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7"/>
                  <a:gd name="T17" fmla="*/ 4 w 4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7">
                    <a:moveTo>
                      <a:pt x="4" y="7"/>
                    </a:moveTo>
                    <a:lnTo>
                      <a:pt x="3" y="7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76" name="Freeform 4387"/>
              <p:cNvSpPr>
                <a:spLocks/>
              </p:cNvSpPr>
              <p:nvPr/>
            </p:nvSpPr>
            <p:spPr bwMode="auto">
              <a:xfrm>
                <a:off x="1397" y="3628"/>
                <a:ext cx="21" cy="14"/>
              </a:xfrm>
              <a:custGeom>
                <a:avLst/>
                <a:gdLst>
                  <a:gd name="T0" fmla="*/ 18 w 21"/>
                  <a:gd name="T1" fmla="*/ 14 h 14"/>
                  <a:gd name="T2" fmla="*/ 21 w 21"/>
                  <a:gd name="T3" fmla="*/ 7 h 14"/>
                  <a:gd name="T4" fmla="*/ 3 w 21"/>
                  <a:gd name="T5" fmla="*/ 0 h 14"/>
                  <a:gd name="T6" fmla="*/ 0 w 21"/>
                  <a:gd name="T7" fmla="*/ 7 h 14"/>
                  <a:gd name="T8" fmla="*/ 18 w 21"/>
                  <a:gd name="T9" fmla="*/ 14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14"/>
                  <a:gd name="T17" fmla="*/ 21 w 21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14">
                    <a:moveTo>
                      <a:pt x="18" y="14"/>
                    </a:moveTo>
                    <a:lnTo>
                      <a:pt x="21" y="7"/>
                    </a:lnTo>
                    <a:lnTo>
                      <a:pt x="3" y="0"/>
                    </a:lnTo>
                    <a:lnTo>
                      <a:pt x="0" y="7"/>
                    </a:ln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77" name="Freeform 4388"/>
              <p:cNvSpPr>
                <a:spLocks/>
              </p:cNvSpPr>
              <p:nvPr/>
            </p:nvSpPr>
            <p:spPr bwMode="auto">
              <a:xfrm>
                <a:off x="1415" y="3635"/>
                <a:ext cx="3" cy="7"/>
              </a:xfrm>
              <a:custGeom>
                <a:avLst/>
                <a:gdLst>
                  <a:gd name="T0" fmla="*/ 3 w 3"/>
                  <a:gd name="T1" fmla="*/ 7 h 7"/>
                  <a:gd name="T2" fmla="*/ 1 w 3"/>
                  <a:gd name="T3" fmla="*/ 7 h 7"/>
                  <a:gd name="T4" fmla="*/ 0 w 3"/>
                  <a:gd name="T5" fmla="*/ 7 h 7"/>
                  <a:gd name="T6" fmla="*/ 3 w 3"/>
                  <a:gd name="T7" fmla="*/ 0 h 7"/>
                  <a:gd name="T8" fmla="*/ 1 w 3"/>
                  <a:gd name="T9" fmla="*/ 0 h 7"/>
                  <a:gd name="T10" fmla="*/ 3 w 3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lnTo>
                      <a:pt x="1" y="7"/>
                    </a:lnTo>
                    <a:lnTo>
                      <a:pt x="0" y="7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78" name="Freeform 4389"/>
              <p:cNvSpPr>
                <a:spLocks/>
              </p:cNvSpPr>
              <p:nvPr/>
            </p:nvSpPr>
            <p:spPr bwMode="auto">
              <a:xfrm>
                <a:off x="1389" y="3621"/>
                <a:ext cx="12" cy="13"/>
              </a:xfrm>
              <a:custGeom>
                <a:avLst/>
                <a:gdLst>
                  <a:gd name="T0" fmla="*/ 7 w 12"/>
                  <a:gd name="T1" fmla="*/ 13 h 13"/>
                  <a:gd name="T2" fmla="*/ 12 w 12"/>
                  <a:gd name="T3" fmla="*/ 7 h 13"/>
                  <a:gd name="T4" fmla="*/ 5 w 12"/>
                  <a:gd name="T5" fmla="*/ 0 h 13"/>
                  <a:gd name="T6" fmla="*/ 0 w 12"/>
                  <a:gd name="T7" fmla="*/ 6 h 13"/>
                  <a:gd name="T8" fmla="*/ 7 w 12"/>
                  <a:gd name="T9" fmla="*/ 13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3"/>
                  <a:gd name="T17" fmla="*/ 12 w 12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3">
                    <a:moveTo>
                      <a:pt x="7" y="13"/>
                    </a:moveTo>
                    <a:lnTo>
                      <a:pt x="12" y="7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79" name="Freeform 4390"/>
              <p:cNvSpPr>
                <a:spLocks/>
              </p:cNvSpPr>
              <p:nvPr/>
            </p:nvSpPr>
            <p:spPr bwMode="auto">
              <a:xfrm>
                <a:off x="1396" y="3628"/>
                <a:ext cx="5" cy="7"/>
              </a:xfrm>
              <a:custGeom>
                <a:avLst/>
                <a:gdLst>
                  <a:gd name="T0" fmla="*/ 1 w 5"/>
                  <a:gd name="T1" fmla="*/ 7 h 7"/>
                  <a:gd name="T2" fmla="*/ 0 w 5"/>
                  <a:gd name="T3" fmla="*/ 6 h 7"/>
                  <a:gd name="T4" fmla="*/ 5 w 5"/>
                  <a:gd name="T5" fmla="*/ 0 h 7"/>
                  <a:gd name="T6" fmla="*/ 4 w 5"/>
                  <a:gd name="T7" fmla="*/ 0 h 7"/>
                  <a:gd name="T8" fmla="*/ 1 w 5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7"/>
                  <a:gd name="T17" fmla="*/ 5 w 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7">
                    <a:moveTo>
                      <a:pt x="1" y="7"/>
                    </a:moveTo>
                    <a:lnTo>
                      <a:pt x="0" y="6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80" name="Freeform 4391"/>
              <p:cNvSpPr>
                <a:spLocks/>
              </p:cNvSpPr>
              <p:nvPr/>
            </p:nvSpPr>
            <p:spPr bwMode="auto">
              <a:xfrm>
                <a:off x="1360" y="3622"/>
                <a:ext cx="35" cy="37"/>
              </a:xfrm>
              <a:custGeom>
                <a:avLst/>
                <a:gdLst>
                  <a:gd name="T0" fmla="*/ 35 w 35"/>
                  <a:gd name="T1" fmla="*/ 5 h 37"/>
                  <a:gd name="T2" fmla="*/ 29 w 35"/>
                  <a:gd name="T3" fmla="*/ 0 h 37"/>
                  <a:gd name="T4" fmla="*/ 0 w 35"/>
                  <a:gd name="T5" fmla="*/ 32 h 37"/>
                  <a:gd name="T6" fmla="*/ 6 w 35"/>
                  <a:gd name="T7" fmla="*/ 37 h 37"/>
                  <a:gd name="T8" fmla="*/ 35 w 35"/>
                  <a:gd name="T9" fmla="*/ 5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37"/>
                  <a:gd name="T17" fmla="*/ 35 w 35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37">
                    <a:moveTo>
                      <a:pt x="35" y="5"/>
                    </a:moveTo>
                    <a:lnTo>
                      <a:pt x="29" y="0"/>
                    </a:lnTo>
                    <a:lnTo>
                      <a:pt x="0" y="32"/>
                    </a:lnTo>
                    <a:lnTo>
                      <a:pt x="6" y="37"/>
                    </a:lnTo>
                    <a:lnTo>
                      <a:pt x="35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81" name="Freeform 4392"/>
              <p:cNvSpPr>
                <a:spLocks/>
              </p:cNvSpPr>
              <p:nvPr/>
            </p:nvSpPr>
            <p:spPr bwMode="auto">
              <a:xfrm>
                <a:off x="1389" y="3619"/>
                <a:ext cx="6" cy="8"/>
              </a:xfrm>
              <a:custGeom>
                <a:avLst/>
                <a:gdLst>
                  <a:gd name="T0" fmla="*/ 5 w 6"/>
                  <a:gd name="T1" fmla="*/ 2 h 8"/>
                  <a:gd name="T2" fmla="*/ 3 w 6"/>
                  <a:gd name="T3" fmla="*/ 0 h 8"/>
                  <a:gd name="T4" fmla="*/ 0 w 6"/>
                  <a:gd name="T5" fmla="*/ 3 h 8"/>
                  <a:gd name="T6" fmla="*/ 6 w 6"/>
                  <a:gd name="T7" fmla="*/ 8 h 8"/>
                  <a:gd name="T8" fmla="*/ 0 w 6"/>
                  <a:gd name="T9" fmla="*/ 8 h 8"/>
                  <a:gd name="T10" fmla="*/ 5 w 6"/>
                  <a:gd name="T11" fmla="*/ 2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8"/>
                  <a:gd name="T20" fmla="*/ 6 w 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8">
                    <a:moveTo>
                      <a:pt x="5" y="2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6" y="8"/>
                    </a:lnTo>
                    <a:lnTo>
                      <a:pt x="0" y="8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82" name="Freeform 4393"/>
              <p:cNvSpPr>
                <a:spLocks/>
              </p:cNvSpPr>
              <p:nvPr/>
            </p:nvSpPr>
            <p:spPr bwMode="auto">
              <a:xfrm>
                <a:off x="1341" y="3653"/>
                <a:ext cx="23" cy="13"/>
              </a:xfrm>
              <a:custGeom>
                <a:avLst/>
                <a:gdLst>
                  <a:gd name="T0" fmla="*/ 23 w 23"/>
                  <a:gd name="T1" fmla="*/ 7 h 13"/>
                  <a:gd name="T2" fmla="*/ 20 w 23"/>
                  <a:gd name="T3" fmla="*/ 0 h 13"/>
                  <a:gd name="T4" fmla="*/ 0 w 23"/>
                  <a:gd name="T5" fmla="*/ 6 h 13"/>
                  <a:gd name="T6" fmla="*/ 3 w 23"/>
                  <a:gd name="T7" fmla="*/ 13 h 13"/>
                  <a:gd name="T8" fmla="*/ 23 w 23"/>
                  <a:gd name="T9" fmla="*/ 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13"/>
                  <a:gd name="T17" fmla="*/ 23 w 23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13">
                    <a:moveTo>
                      <a:pt x="23" y="7"/>
                    </a:moveTo>
                    <a:lnTo>
                      <a:pt x="20" y="0"/>
                    </a:lnTo>
                    <a:lnTo>
                      <a:pt x="0" y="6"/>
                    </a:lnTo>
                    <a:lnTo>
                      <a:pt x="3" y="13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83" name="Freeform 4394"/>
              <p:cNvSpPr>
                <a:spLocks/>
              </p:cNvSpPr>
              <p:nvPr/>
            </p:nvSpPr>
            <p:spPr bwMode="auto">
              <a:xfrm>
                <a:off x="1360" y="3653"/>
                <a:ext cx="6" cy="7"/>
              </a:xfrm>
              <a:custGeom>
                <a:avLst/>
                <a:gdLst>
                  <a:gd name="T0" fmla="*/ 6 w 6"/>
                  <a:gd name="T1" fmla="*/ 6 h 7"/>
                  <a:gd name="T2" fmla="*/ 6 w 6"/>
                  <a:gd name="T3" fmla="*/ 7 h 7"/>
                  <a:gd name="T4" fmla="*/ 4 w 6"/>
                  <a:gd name="T5" fmla="*/ 7 h 7"/>
                  <a:gd name="T6" fmla="*/ 1 w 6"/>
                  <a:gd name="T7" fmla="*/ 0 h 7"/>
                  <a:gd name="T8" fmla="*/ 0 w 6"/>
                  <a:gd name="T9" fmla="*/ 1 h 7"/>
                  <a:gd name="T10" fmla="*/ 6 w 6"/>
                  <a:gd name="T11" fmla="*/ 6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6"/>
                    </a:moveTo>
                    <a:lnTo>
                      <a:pt x="6" y="7"/>
                    </a:lnTo>
                    <a:lnTo>
                      <a:pt x="4" y="7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84" name="Freeform 4395"/>
              <p:cNvSpPr>
                <a:spLocks/>
              </p:cNvSpPr>
              <p:nvPr/>
            </p:nvSpPr>
            <p:spPr bwMode="auto">
              <a:xfrm>
                <a:off x="1339" y="3661"/>
                <a:ext cx="13" cy="18"/>
              </a:xfrm>
              <a:custGeom>
                <a:avLst/>
                <a:gdLst>
                  <a:gd name="T0" fmla="*/ 8 w 13"/>
                  <a:gd name="T1" fmla="*/ 0 h 18"/>
                  <a:gd name="T2" fmla="*/ 13 w 13"/>
                  <a:gd name="T3" fmla="*/ 16 h 18"/>
                  <a:gd name="T4" fmla="*/ 5 w 13"/>
                  <a:gd name="T5" fmla="*/ 18 h 18"/>
                  <a:gd name="T6" fmla="*/ 0 w 13"/>
                  <a:gd name="T7" fmla="*/ 2 h 18"/>
                  <a:gd name="T8" fmla="*/ 8 w 13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18"/>
                  <a:gd name="T17" fmla="*/ 13 w 13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18">
                    <a:moveTo>
                      <a:pt x="8" y="0"/>
                    </a:moveTo>
                    <a:lnTo>
                      <a:pt x="13" y="16"/>
                    </a:lnTo>
                    <a:lnTo>
                      <a:pt x="5" y="18"/>
                    </a:lnTo>
                    <a:lnTo>
                      <a:pt x="0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85" name="Freeform 4396"/>
              <p:cNvSpPr>
                <a:spLocks/>
              </p:cNvSpPr>
              <p:nvPr/>
            </p:nvSpPr>
            <p:spPr bwMode="auto">
              <a:xfrm>
                <a:off x="1338" y="3659"/>
                <a:ext cx="9" cy="7"/>
              </a:xfrm>
              <a:custGeom>
                <a:avLst/>
                <a:gdLst>
                  <a:gd name="T0" fmla="*/ 3 w 9"/>
                  <a:gd name="T1" fmla="*/ 0 h 7"/>
                  <a:gd name="T2" fmla="*/ 0 w 9"/>
                  <a:gd name="T3" fmla="*/ 1 h 7"/>
                  <a:gd name="T4" fmla="*/ 1 w 9"/>
                  <a:gd name="T5" fmla="*/ 4 h 7"/>
                  <a:gd name="T6" fmla="*/ 9 w 9"/>
                  <a:gd name="T7" fmla="*/ 2 h 7"/>
                  <a:gd name="T8" fmla="*/ 6 w 9"/>
                  <a:gd name="T9" fmla="*/ 7 h 7"/>
                  <a:gd name="T10" fmla="*/ 3 w 9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7"/>
                  <a:gd name="T20" fmla="*/ 9 w 9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7">
                    <a:moveTo>
                      <a:pt x="3" y="0"/>
                    </a:moveTo>
                    <a:lnTo>
                      <a:pt x="0" y="1"/>
                    </a:lnTo>
                    <a:lnTo>
                      <a:pt x="1" y="4"/>
                    </a:lnTo>
                    <a:lnTo>
                      <a:pt x="9" y="2"/>
                    </a:lnTo>
                    <a:lnTo>
                      <a:pt x="6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86" name="Freeform 4397"/>
              <p:cNvSpPr>
                <a:spLocks/>
              </p:cNvSpPr>
              <p:nvPr/>
            </p:nvSpPr>
            <p:spPr bwMode="auto">
              <a:xfrm>
                <a:off x="1347" y="3674"/>
                <a:ext cx="23" cy="10"/>
              </a:xfrm>
              <a:custGeom>
                <a:avLst/>
                <a:gdLst>
                  <a:gd name="T0" fmla="*/ 2 w 23"/>
                  <a:gd name="T1" fmla="*/ 0 h 10"/>
                  <a:gd name="T2" fmla="*/ 5 w 23"/>
                  <a:gd name="T3" fmla="*/ 1 h 10"/>
                  <a:gd name="T4" fmla="*/ 12 w 23"/>
                  <a:gd name="T5" fmla="*/ 2 h 10"/>
                  <a:gd name="T6" fmla="*/ 23 w 23"/>
                  <a:gd name="T7" fmla="*/ 1 h 10"/>
                  <a:gd name="T8" fmla="*/ 23 w 23"/>
                  <a:gd name="T9" fmla="*/ 9 h 10"/>
                  <a:gd name="T10" fmla="*/ 12 w 23"/>
                  <a:gd name="T11" fmla="*/ 10 h 10"/>
                  <a:gd name="T12" fmla="*/ 4 w 23"/>
                  <a:gd name="T13" fmla="*/ 9 h 10"/>
                  <a:gd name="T14" fmla="*/ 0 w 23"/>
                  <a:gd name="T15" fmla="*/ 8 h 10"/>
                  <a:gd name="T16" fmla="*/ 2 w 23"/>
                  <a:gd name="T17" fmla="*/ 0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10"/>
                  <a:gd name="T29" fmla="*/ 23 w 23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10">
                    <a:moveTo>
                      <a:pt x="2" y="0"/>
                    </a:moveTo>
                    <a:lnTo>
                      <a:pt x="5" y="1"/>
                    </a:lnTo>
                    <a:lnTo>
                      <a:pt x="12" y="2"/>
                    </a:lnTo>
                    <a:lnTo>
                      <a:pt x="23" y="1"/>
                    </a:lnTo>
                    <a:lnTo>
                      <a:pt x="23" y="9"/>
                    </a:lnTo>
                    <a:lnTo>
                      <a:pt x="12" y="10"/>
                    </a:lnTo>
                    <a:lnTo>
                      <a:pt x="4" y="9"/>
                    </a:lnTo>
                    <a:lnTo>
                      <a:pt x="0" y="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87" name="Freeform 4398"/>
              <p:cNvSpPr>
                <a:spLocks/>
              </p:cNvSpPr>
              <p:nvPr/>
            </p:nvSpPr>
            <p:spPr bwMode="auto">
              <a:xfrm>
                <a:off x="1344" y="3674"/>
                <a:ext cx="8" cy="8"/>
              </a:xfrm>
              <a:custGeom>
                <a:avLst/>
                <a:gdLst>
                  <a:gd name="T0" fmla="*/ 0 w 8"/>
                  <a:gd name="T1" fmla="*/ 5 h 8"/>
                  <a:gd name="T2" fmla="*/ 1 w 8"/>
                  <a:gd name="T3" fmla="*/ 7 h 8"/>
                  <a:gd name="T4" fmla="*/ 3 w 8"/>
                  <a:gd name="T5" fmla="*/ 8 h 8"/>
                  <a:gd name="T6" fmla="*/ 5 w 8"/>
                  <a:gd name="T7" fmla="*/ 0 h 8"/>
                  <a:gd name="T8" fmla="*/ 8 w 8"/>
                  <a:gd name="T9" fmla="*/ 3 h 8"/>
                  <a:gd name="T10" fmla="*/ 0 w 8"/>
                  <a:gd name="T11" fmla="*/ 5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0" y="5"/>
                    </a:moveTo>
                    <a:lnTo>
                      <a:pt x="1" y="7"/>
                    </a:lnTo>
                    <a:lnTo>
                      <a:pt x="3" y="8"/>
                    </a:lnTo>
                    <a:lnTo>
                      <a:pt x="5" y="0"/>
                    </a:lnTo>
                    <a:lnTo>
                      <a:pt x="8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88" name="Freeform 4399"/>
              <p:cNvSpPr>
                <a:spLocks/>
              </p:cNvSpPr>
              <p:nvPr/>
            </p:nvSpPr>
            <p:spPr bwMode="auto">
              <a:xfrm>
                <a:off x="1366" y="3677"/>
                <a:ext cx="16" cy="20"/>
              </a:xfrm>
              <a:custGeom>
                <a:avLst/>
                <a:gdLst>
                  <a:gd name="T0" fmla="*/ 7 w 16"/>
                  <a:gd name="T1" fmla="*/ 0 h 20"/>
                  <a:gd name="T2" fmla="*/ 0 w 16"/>
                  <a:gd name="T3" fmla="*/ 4 h 20"/>
                  <a:gd name="T4" fmla="*/ 9 w 16"/>
                  <a:gd name="T5" fmla="*/ 20 h 20"/>
                  <a:gd name="T6" fmla="*/ 16 w 16"/>
                  <a:gd name="T7" fmla="*/ 16 h 20"/>
                  <a:gd name="T8" fmla="*/ 7 w 16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0"/>
                  <a:gd name="T17" fmla="*/ 16 w 16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0">
                    <a:moveTo>
                      <a:pt x="7" y="0"/>
                    </a:moveTo>
                    <a:lnTo>
                      <a:pt x="0" y="4"/>
                    </a:lnTo>
                    <a:lnTo>
                      <a:pt x="9" y="20"/>
                    </a:lnTo>
                    <a:lnTo>
                      <a:pt x="16" y="16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89" name="Freeform 4400"/>
              <p:cNvSpPr>
                <a:spLocks/>
              </p:cNvSpPr>
              <p:nvPr/>
            </p:nvSpPr>
            <p:spPr bwMode="auto">
              <a:xfrm>
                <a:off x="1366" y="3675"/>
                <a:ext cx="7" cy="8"/>
              </a:xfrm>
              <a:custGeom>
                <a:avLst/>
                <a:gdLst>
                  <a:gd name="T0" fmla="*/ 4 w 7"/>
                  <a:gd name="T1" fmla="*/ 0 h 8"/>
                  <a:gd name="T2" fmla="*/ 6 w 7"/>
                  <a:gd name="T3" fmla="*/ 0 h 8"/>
                  <a:gd name="T4" fmla="*/ 7 w 7"/>
                  <a:gd name="T5" fmla="*/ 2 h 8"/>
                  <a:gd name="T6" fmla="*/ 0 w 7"/>
                  <a:gd name="T7" fmla="*/ 6 h 8"/>
                  <a:gd name="T8" fmla="*/ 4 w 7"/>
                  <a:gd name="T9" fmla="*/ 8 h 8"/>
                  <a:gd name="T10" fmla="*/ 4 w 7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90" name="Freeform 4401"/>
              <p:cNvSpPr>
                <a:spLocks/>
              </p:cNvSpPr>
              <p:nvPr/>
            </p:nvSpPr>
            <p:spPr bwMode="auto">
              <a:xfrm>
                <a:off x="1378" y="3691"/>
                <a:ext cx="20" cy="10"/>
              </a:xfrm>
              <a:custGeom>
                <a:avLst/>
                <a:gdLst>
                  <a:gd name="T0" fmla="*/ 1 w 20"/>
                  <a:gd name="T1" fmla="*/ 0 h 10"/>
                  <a:gd name="T2" fmla="*/ 0 w 20"/>
                  <a:gd name="T3" fmla="*/ 8 h 10"/>
                  <a:gd name="T4" fmla="*/ 19 w 20"/>
                  <a:gd name="T5" fmla="*/ 10 h 10"/>
                  <a:gd name="T6" fmla="*/ 20 w 20"/>
                  <a:gd name="T7" fmla="*/ 2 h 10"/>
                  <a:gd name="T8" fmla="*/ 1 w 20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0"/>
                  <a:gd name="T17" fmla="*/ 20 w 20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0">
                    <a:moveTo>
                      <a:pt x="1" y="0"/>
                    </a:moveTo>
                    <a:lnTo>
                      <a:pt x="0" y="8"/>
                    </a:lnTo>
                    <a:lnTo>
                      <a:pt x="19" y="10"/>
                    </a:lnTo>
                    <a:lnTo>
                      <a:pt x="2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91" name="Freeform 4402"/>
              <p:cNvSpPr>
                <a:spLocks/>
              </p:cNvSpPr>
              <p:nvPr/>
            </p:nvSpPr>
            <p:spPr bwMode="auto">
              <a:xfrm>
                <a:off x="1375" y="3691"/>
                <a:ext cx="7" cy="8"/>
              </a:xfrm>
              <a:custGeom>
                <a:avLst/>
                <a:gdLst>
                  <a:gd name="T0" fmla="*/ 0 w 7"/>
                  <a:gd name="T1" fmla="*/ 6 h 8"/>
                  <a:gd name="T2" fmla="*/ 1 w 7"/>
                  <a:gd name="T3" fmla="*/ 8 h 8"/>
                  <a:gd name="T4" fmla="*/ 3 w 7"/>
                  <a:gd name="T5" fmla="*/ 8 h 8"/>
                  <a:gd name="T6" fmla="*/ 4 w 7"/>
                  <a:gd name="T7" fmla="*/ 0 h 8"/>
                  <a:gd name="T8" fmla="*/ 7 w 7"/>
                  <a:gd name="T9" fmla="*/ 2 h 8"/>
                  <a:gd name="T10" fmla="*/ 0 w 7"/>
                  <a:gd name="T11" fmla="*/ 6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0" y="6"/>
                    </a:moveTo>
                    <a:lnTo>
                      <a:pt x="1" y="8"/>
                    </a:lnTo>
                    <a:lnTo>
                      <a:pt x="3" y="8"/>
                    </a:lnTo>
                    <a:lnTo>
                      <a:pt x="4" y="0"/>
                    </a:lnTo>
                    <a:lnTo>
                      <a:pt x="7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92" name="Freeform 4403"/>
              <p:cNvSpPr>
                <a:spLocks/>
              </p:cNvSpPr>
              <p:nvPr/>
            </p:nvSpPr>
            <p:spPr bwMode="auto">
              <a:xfrm>
                <a:off x="1395" y="3694"/>
                <a:ext cx="23" cy="20"/>
              </a:xfrm>
              <a:custGeom>
                <a:avLst/>
                <a:gdLst>
                  <a:gd name="T0" fmla="*/ 5 w 23"/>
                  <a:gd name="T1" fmla="*/ 0 h 20"/>
                  <a:gd name="T2" fmla="*/ 23 w 23"/>
                  <a:gd name="T3" fmla="*/ 14 h 20"/>
                  <a:gd name="T4" fmla="*/ 18 w 23"/>
                  <a:gd name="T5" fmla="*/ 20 h 20"/>
                  <a:gd name="T6" fmla="*/ 0 w 23"/>
                  <a:gd name="T7" fmla="*/ 6 h 20"/>
                  <a:gd name="T8" fmla="*/ 5 w 23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0"/>
                  <a:gd name="T17" fmla="*/ 23 w 23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0">
                    <a:moveTo>
                      <a:pt x="5" y="0"/>
                    </a:moveTo>
                    <a:lnTo>
                      <a:pt x="23" y="14"/>
                    </a:lnTo>
                    <a:lnTo>
                      <a:pt x="18" y="20"/>
                    </a:lnTo>
                    <a:lnTo>
                      <a:pt x="0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93" name="Freeform 4404"/>
              <p:cNvSpPr>
                <a:spLocks/>
              </p:cNvSpPr>
              <p:nvPr/>
            </p:nvSpPr>
            <p:spPr bwMode="auto">
              <a:xfrm>
                <a:off x="1395" y="3693"/>
                <a:ext cx="5" cy="8"/>
              </a:xfrm>
              <a:custGeom>
                <a:avLst/>
                <a:gdLst>
                  <a:gd name="T0" fmla="*/ 3 w 5"/>
                  <a:gd name="T1" fmla="*/ 0 h 8"/>
                  <a:gd name="T2" fmla="*/ 4 w 5"/>
                  <a:gd name="T3" fmla="*/ 0 h 8"/>
                  <a:gd name="T4" fmla="*/ 5 w 5"/>
                  <a:gd name="T5" fmla="*/ 1 h 8"/>
                  <a:gd name="T6" fmla="*/ 0 w 5"/>
                  <a:gd name="T7" fmla="*/ 7 h 8"/>
                  <a:gd name="T8" fmla="*/ 2 w 5"/>
                  <a:gd name="T9" fmla="*/ 8 h 8"/>
                  <a:gd name="T10" fmla="*/ 3 w 5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8"/>
                  <a:gd name="T20" fmla="*/ 5 w 5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8">
                    <a:moveTo>
                      <a:pt x="3" y="0"/>
                    </a:moveTo>
                    <a:lnTo>
                      <a:pt x="4" y="0"/>
                    </a:lnTo>
                    <a:lnTo>
                      <a:pt x="5" y="1"/>
                    </a:lnTo>
                    <a:lnTo>
                      <a:pt x="0" y="7"/>
                    </a:lnTo>
                    <a:lnTo>
                      <a:pt x="2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94" name="Freeform 4405"/>
              <p:cNvSpPr>
                <a:spLocks/>
              </p:cNvSpPr>
              <p:nvPr/>
            </p:nvSpPr>
            <p:spPr bwMode="auto">
              <a:xfrm>
                <a:off x="1415" y="3707"/>
                <a:ext cx="34" cy="10"/>
              </a:xfrm>
              <a:custGeom>
                <a:avLst/>
                <a:gdLst>
                  <a:gd name="T0" fmla="*/ 2 w 34"/>
                  <a:gd name="T1" fmla="*/ 0 h 10"/>
                  <a:gd name="T2" fmla="*/ 8 w 34"/>
                  <a:gd name="T3" fmla="*/ 1 h 10"/>
                  <a:gd name="T4" fmla="*/ 19 w 34"/>
                  <a:gd name="T5" fmla="*/ 2 h 10"/>
                  <a:gd name="T6" fmla="*/ 34 w 34"/>
                  <a:gd name="T7" fmla="*/ 2 h 10"/>
                  <a:gd name="T8" fmla="*/ 34 w 34"/>
                  <a:gd name="T9" fmla="*/ 10 h 10"/>
                  <a:gd name="T10" fmla="*/ 19 w 34"/>
                  <a:gd name="T11" fmla="*/ 10 h 10"/>
                  <a:gd name="T12" fmla="*/ 7 w 34"/>
                  <a:gd name="T13" fmla="*/ 9 h 10"/>
                  <a:gd name="T14" fmla="*/ 0 w 34"/>
                  <a:gd name="T15" fmla="*/ 8 h 10"/>
                  <a:gd name="T16" fmla="*/ 2 w 34"/>
                  <a:gd name="T17" fmla="*/ 0 h 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"/>
                  <a:gd name="T28" fmla="*/ 0 h 10"/>
                  <a:gd name="T29" fmla="*/ 34 w 34"/>
                  <a:gd name="T30" fmla="*/ 10 h 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" h="10">
                    <a:moveTo>
                      <a:pt x="2" y="0"/>
                    </a:moveTo>
                    <a:lnTo>
                      <a:pt x="8" y="1"/>
                    </a:lnTo>
                    <a:lnTo>
                      <a:pt x="19" y="2"/>
                    </a:lnTo>
                    <a:lnTo>
                      <a:pt x="34" y="2"/>
                    </a:lnTo>
                    <a:lnTo>
                      <a:pt x="34" y="10"/>
                    </a:lnTo>
                    <a:lnTo>
                      <a:pt x="19" y="10"/>
                    </a:lnTo>
                    <a:lnTo>
                      <a:pt x="7" y="9"/>
                    </a:lnTo>
                    <a:lnTo>
                      <a:pt x="0" y="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95" name="Freeform 4406"/>
              <p:cNvSpPr>
                <a:spLocks/>
              </p:cNvSpPr>
              <p:nvPr/>
            </p:nvSpPr>
            <p:spPr bwMode="auto">
              <a:xfrm>
                <a:off x="1413" y="3707"/>
                <a:ext cx="5" cy="8"/>
              </a:xfrm>
              <a:custGeom>
                <a:avLst/>
                <a:gdLst>
                  <a:gd name="T0" fmla="*/ 0 w 5"/>
                  <a:gd name="T1" fmla="*/ 7 h 8"/>
                  <a:gd name="T2" fmla="*/ 1 w 5"/>
                  <a:gd name="T3" fmla="*/ 8 h 8"/>
                  <a:gd name="T4" fmla="*/ 2 w 5"/>
                  <a:gd name="T5" fmla="*/ 8 h 8"/>
                  <a:gd name="T6" fmla="*/ 4 w 5"/>
                  <a:gd name="T7" fmla="*/ 0 h 8"/>
                  <a:gd name="T8" fmla="*/ 5 w 5"/>
                  <a:gd name="T9" fmla="*/ 1 h 8"/>
                  <a:gd name="T10" fmla="*/ 0 w 5"/>
                  <a:gd name="T11" fmla="*/ 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8"/>
                  <a:gd name="T20" fmla="*/ 5 w 5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8">
                    <a:moveTo>
                      <a:pt x="0" y="7"/>
                    </a:moveTo>
                    <a:lnTo>
                      <a:pt x="1" y="8"/>
                    </a:lnTo>
                    <a:lnTo>
                      <a:pt x="2" y="8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96" name="Freeform 4407"/>
              <p:cNvSpPr>
                <a:spLocks/>
              </p:cNvSpPr>
              <p:nvPr/>
            </p:nvSpPr>
            <p:spPr bwMode="auto">
              <a:xfrm>
                <a:off x="1445" y="3656"/>
                <a:ext cx="31" cy="59"/>
              </a:xfrm>
              <a:custGeom>
                <a:avLst/>
                <a:gdLst>
                  <a:gd name="T0" fmla="*/ 0 w 31"/>
                  <a:gd name="T1" fmla="*/ 56 h 59"/>
                  <a:gd name="T2" fmla="*/ 8 w 31"/>
                  <a:gd name="T3" fmla="*/ 31 h 59"/>
                  <a:gd name="T4" fmla="*/ 16 w 31"/>
                  <a:gd name="T5" fmla="*/ 13 h 59"/>
                  <a:gd name="T6" fmla="*/ 21 w 31"/>
                  <a:gd name="T7" fmla="*/ 5 h 59"/>
                  <a:gd name="T8" fmla="*/ 26 w 31"/>
                  <a:gd name="T9" fmla="*/ 0 h 59"/>
                  <a:gd name="T10" fmla="*/ 31 w 31"/>
                  <a:gd name="T11" fmla="*/ 6 h 59"/>
                  <a:gd name="T12" fmla="*/ 26 w 31"/>
                  <a:gd name="T13" fmla="*/ 11 h 59"/>
                  <a:gd name="T14" fmla="*/ 23 w 31"/>
                  <a:gd name="T15" fmla="*/ 17 h 59"/>
                  <a:gd name="T16" fmla="*/ 15 w 31"/>
                  <a:gd name="T17" fmla="*/ 35 h 59"/>
                  <a:gd name="T18" fmla="*/ 7 w 31"/>
                  <a:gd name="T19" fmla="*/ 59 h 59"/>
                  <a:gd name="T20" fmla="*/ 0 w 31"/>
                  <a:gd name="T21" fmla="*/ 56 h 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"/>
                  <a:gd name="T34" fmla="*/ 0 h 59"/>
                  <a:gd name="T35" fmla="*/ 31 w 31"/>
                  <a:gd name="T36" fmla="*/ 59 h 5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" h="59">
                    <a:moveTo>
                      <a:pt x="0" y="56"/>
                    </a:moveTo>
                    <a:lnTo>
                      <a:pt x="8" y="31"/>
                    </a:lnTo>
                    <a:lnTo>
                      <a:pt x="16" y="13"/>
                    </a:lnTo>
                    <a:lnTo>
                      <a:pt x="21" y="5"/>
                    </a:lnTo>
                    <a:lnTo>
                      <a:pt x="26" y="0"/>
                    </a:lnTo>
                    <a:lnTo>
                      <a:pt x="31" y="6"/>
                    </a:lnTo>
                    <a:lnTo>
                      <a:pt x="26" y="11"/>
                    </a:lnTo>
                    <a:lnTo>
                      <a:pt x="23" y="17"/>
                    </a:lnTo>
                    <a:lnTo>
                      <a:pt x="15" y="35"/>
                    </a:lnTo>
                    <a:lnTo>
                      <a:pt x="7" y="59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97" name="Freeform 4408"/>
              <p:cNvSpPr>
                <a:spLocks/>
              </p:cNvSpPr>
              <p:nvPr/>
            </p:nvSpPr>
            <p:spPr bwMode="auto">
              <a:xfrm>
                <a:off x="1445" y="3709"/>
                <a:ext cx="7" cy="8"/>
              </a:xfrm>
              <a:custGeom>
                <a:avLst/>
                <a:gdLst>
                  <a:gd name="T0" fmla="*/ 4 w 7"/>
                  <a:gd name="T1" fmla="*/ 8 h 8"/>
                  <a:gd name="T2" fmla="*/ 6 w 7"/>
                  <a:gd name="T3" fmla="*/ 8 h 8"/>
                  <a:gd name="T4" fmla="*/ 7 w 7"/>
                  <a:gd name="T5" fmla="*/ 6 h 8"/>
                  <a:gd name="T6" fmla="*/ 0 w 7"/>
                  <a:gd name="T7" fmla="*/ 3 h 8"/>
                  <a:gd name="T8" fmla="*/ 4 w 7"/>
                  <a:gd name="T9" fmla="*/ 0 h 8"/>
                  <a:gd name="T10" fmla="*/ 4 w 7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4" y="8"/>
                    </a:moveTo>
                    <a:lnTo>
                      <a:pt x="6" y="8"/>
                    </a:lnTo>
                    <a:lnTo>
                      <a:pt x="7" y="6"/>
                    </a:lnTo>
                    <a:lnTo>
                      <a:pt x="0" y="3"/>
                    </a:lnTo>
                    <a:lnTo>
                      <a:pt x="4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98" name="Freeform 4409"/>
              <p:cNvSpPr>
                <a:spLocks/>
              </p:cNvSpPr>
              <p:nvPr/>
            </p:nvSpPr>
            <p:spPr bwMode="auto">
              <a:xfrm>
                <a:off x="1471" y="3644"/>
                <a:ext cx="29" cy="18"/>
              </a:xfrm>
              <a:custGeom>
                <a:avLst/>
                <a:gdLst>
                  <a:gd name="T0" fmla="*/ 0 w 29"/>
                  <a:gd name="T1" fmla="*/ 12 h 18"/>
                  <a:gd name="T2" fmla="*/ 14 w 29"/>
                  <a:gd name="T3" fmla="*/ 2 h 18"/>
                  <a:gd name="T4" fmla="*/ 21 w 29"/>
                  <a:gd name="T5" fmla="*/ 0 h 18"/>
                  <a:gd name="T6" fmla="*/ 29 w 29"/>
                  <a:gd name="T7" fmla="*/ 1 h 18"/>
                  <a:gd name="T8" fmla="*/ 28 w 29"/>
                  <a:gd name="T9" fmla="*/ 9 h 18"/>
                  <a:gd name="T10" fmla="*/ 21 w 29"/>
                  <a:gd name="T11" fmla="*/ 8 h 18"/>
                  <a:gd name="T12" fmla="*/ 18 w 29"/>
                  <a:gd name="T13" fmla="*/ 9 h 18"/>
                  <a:gd name="T14" fmla="*/ 5 w 29"/>
                  <a:gd name="T15" fmla="*/ 18 h 18"/>
                  <a:gd name="T16" fmla="*/ 0 w 29"/>
                  <a:gd name="T17" fmla="*/ 12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18"/>
                  <a:gd name="T29" fmla="*/ 29 w 29"/>
                  <a:gd name="T30" fmla="*/ 18 h 1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18">
                    <a:moveTo>
                      <a:pt x="0" y="12"/>
                    </a:moveTo>
                    <a:lnTo>
                      <a:pt x="14" y="2"/>
                    </a:lnTo>
                    <a:lnTo>
                      <a:pt x="21" y="0"/>
                    </a:lnTo>
                    <a:lnTo>
                      <a:pt x="29" y="1"/>
                    </a:lnTo>
                    <a:lnTo>
                      <a:pt x="28" y="9"/>
                    </a:lnTo>
                    <a:lnTo>
                      <a:pt x="21" y="8"/>
                    </a:lnTo>
                    <a:lnTo>
                      <a:pt x="18" y="9"/>
                    </a:lnTo>
                    <a:lnTo>
                      <a:pt x="5" y="1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099" name="Freeform 4410"/>
              <p:cNvSpPr>
                <a:spLocks/>
              </p:cNvSpPr>
              <p:nvPr/>
            </p:nvSpPr>
            <p:spPr bwMode="auto">
              <a:xfrm>
                <a:off x="1471" y="3656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0 w 5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6"/>
                  <a:gd name="T11" fmla="*/ 5 w 5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00" name="Freeform 4411"/>
              <p:cNvSpPr>
                <a:spLocks/>
              </p:cNvSpPr>
              <p:nvPr/>
            </p:nvSpPr>
            <p:spPr bwMode="auto">
              <a:xfrm>
                <a:off x="1498" y="3646"/>
                <a:ext cx="26" cy="17"/>
              </a:xfrm>
              <a:custGeom>
                <a:avLst/>
                <a:gdLst>
                  <a:gd name="T0" fmla="*/ 4 w 26"/>
                  <a:gd name="T1" fmla="*/ 0 h 17"/>
                  <a:gd name="T2" fmla="*/ 20 w 26"/>
                  <a:gd name="T3" fmla="*/ 7 h 17"/>
                  <a:gd name="T4" fmla="*/ 26 w 26"/>
                  <a:gd name="T5" fmla="*/ 10 h 17"/>
                  <a:gd name="T6" fmla="*/ 22 w 26"/>
                  <a:gd name="T7" fmla="*/ 17 h 17"/>
                  <a:gd name="T8" fmla="*/ 16 w 26"/>
                  <a:gd name="T9" fmla="*/ 14 h 17"/>
                  <a:gd name="T10" fmla="*/ 0 w 26"/>
                  <a:gd name="T11" fmla="*/ 7 h 17"/>
                  <a:gd name="T12" fmla="*/ 4 w 26"/>
                  <a:gd name="T13" fmla="*/ 0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6"/>
                  <a:gd name="T22" fmla="*/ 0 h 17"/>
                  <a:gd name="T23" fmla="*/ 26 w 26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6" h="17">
                    <a:moveTo>
                      <a:pt x="4" y="0"/>
                    </a:moveTo>
                    <a:lnTo>
                      <a:pt x="20" y="7"/>
                    </a:lnTo>
                    <a:lnTo>
                      <a:pt x="26" y="10"/>
                    </a:lnTo>
                    <a:lnTo>
                      <a:pt x="22" y="17"/>
                    </a:lnTo>
                    <a:lnTo>
                      <a:pt x="16" y="14"/>
                    </a:lnTo>
                    <a:lnTo>
                      <a:pt x="0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01" name="Freeform 4412"/>
              <p:cNvSpPr>
                <a:spLocks/>
              </p:cNvSpPr>
              <p:nvPr/>
            </p:nvSpPr>
            <p:spPr bwMode="auto">
              <a:xfrm>
                <a:off x="1498" y="3645"/>
                <a:ext cx="4" cy="8"/>
              </a:xfrm>
              <a:custGeom>
                <a:avLst/>
                <a:gdLst>
                  <a:gd name="T0" fmla="*/ 2 w 4"/>
                  <a:gd name="T1" fmla="*/ 0 h 8"/>
                  <a:gd name="T2" fmla="*/ 1 w 4"/>
                  <a:gd name="T3" fmla="*/ 0 h 8"/>
                  <a:gd name="T4" fmla="*/ 4 w 4"/>
                  <a:gd name="T5" fmla="*/ 1 h 8"/>
                  <a:gd name="T6" fmla="*/ 0 w 4"/>
                  <a:gd name="T7" fmla="*/ 8 h 8"/>
                  <a:gd name="T8" fmla="*/ 1 w 4"/>
                  <a:gd name="T9" fmla="*/ 8 h 8"/>
                  <a:gd name="T10" fmla="*/ 2 w 4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2" y="0"/>
                    </a:moveTo>
                    <a:lnTo>
                      <a:pt x="1" y="0"/>
                    </a:lnTo>
                    <a:lnTo>
                      <a:pt x="4" y="1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02" name="Freeform 4413"/>
              <p:cNvSpPr>
                <a:spLocks/>
              </p:cNvSpPr>
              <p:nvPr/>
            </p:nvSpPr>
            <p:spPr bwMode="auto">
              <a:xfrm>
                <a:off x="1514" y="3659"/>
                <a:ext cx="12" cy="46"/>
              </a:xfrm>
              <a:custGeom>
                <a:avLst/>
                <a:gdLst>
                  <a:gd name="T0" fmla="*/ 12 w 12"/>
                  <a:gd name="T1" fmla="*/ 0 h 46"/>
                  <a:gd name="T2" fmla="*/ 4 w 12"/>
                  <a:gd name="T3" fmla="*/ 0 h 46"/>
                  <a:gd name="T4" fmla="*/ 0 w 12"/>
                  <a:gd name="T5" fmla="*/ 46 h 46"/>
                  <a:gd name="T6" fmla="*/ 8 w 12"/>
                  <a:gd name="T7" fmla="*/ 46 h 46"/>
                  <a:gd name="T8" fmla="*/ 12 w 12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46"/>
                  <a:gd name="T17" fmla="*/ 12 w 12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46">
                    <a:moveTo>
                      <a:pt x="12" y="0"/>
                    </a:moveTo>
                    <a:lnTo>
                      <a:pt x="4" y="0"/>
                    </a:lnTo>
                    <a:lnTo>
                      <a:pt x="0" y="46"/>
                    </a:lnTo>
                    <a:lnTo>
                      <a:pt x="8" y="4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03" name="Freeform 4414"/>
              <p:cNvSpPr>
                <a:spLocks/>
              </p:cNvSpPr>
              <p:nvPr/>
            </p:nvSpPr>
            <p:spPr bwMode="auto">
              <a:xfrm>
                <a:off x="1518" y="3656"/>
                <a:ext cx="8" cy="7"/>
              </a:xfrm>
              <a:custGeom>
                <a:avLst/>
                <a:gdLst>
                  <a:gd name="T0" fmla="*/ 6 w 8"/>
                  <a:gd name="T1" fmla="*/ 0 h 7"/>
                  <a:gd name="T2" fmla="*/ 8 w 8"/>
                  <a:gd name="T3" fmla="*/ 1 h 7"/>
                  <a:gd name="T4" fmla="*/ 8 w 8"/>
                  <a:gd name="T5" fmla="*/ 3 h 7"/>
                  <a:gd name="T6" fmla="*/ 0 w 8"/>
                  <a:gd name="T7" fmla="*/ 3 h 7"/>
                  <a:gd name="T8" fmla="*/ 2 w 8"/>
                  <a:gd name="T9" fmla="*/ 7 h 7"/>
                  <a:gd name="T10" fmla="*/ 6 w 8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6" y="0"/>
                    </a:moveTo>
                    <a:lnTo>
                      <a:pt x="8" y="1"/>
                    </a:lnTo>
                    <a:lnTo>
                      <a:pt x="8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04" name="Freeform 4415"/>
              <p:cNvSpPr>
                <a:spLocks/>
              </p:cNvSpPr>
              <p:nvPr/>
            </p:nvSpPr>
            <p:spPr bwMode="auto">
              <a:xfrm>
                <a:off x="1516" y="3702"/>
                <a:ext cx="47" cy="26"/>
              </a:xfrm>
              <a:custGeom>
                <a:avLst/>
                <a:gdLst>
                  <a:gd name="T0" fmla="*/ 4 w 47"/>
                  <a:gd name="T1" fmla="*/ 0 h 26"/>
                  <a:gd name="T2" fmla="*/ 0 w 47"/>
                  <a:gd name="T3" fmla="*/ 7 h 26"/>
                  <a:gd name="T4" fmla="*/ 43 w 47"/>
                  <a:gd name="T5" fmla="*/ 26 h 26"/>
                  <a:gd name="T6" fmla="*/ 47 w 47"/>
                  <a:gd name="T7" fmla="*/ 19 h 26"/>
                  <a:gd name="T8" fmla="*/ 4 w 47"/>
                  <a:gd name="T9" fmla="*/ 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26"/>
                  <a:gd name="T17" fmla="*/ 47 w 47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26">
                    <a:moveTo>
                      <a:pt x="4" y="0"/>
                    </a:moveTo>
                    <a:lnTo>
                      <a:pt x="0" y="7"/>
                    </a:lnTo>
                    <a:lnTo>
                      <a:pt x="43" y="26"/>
                    </a:lnTo>
                    <a:lnTo>
                      <a:pt x="47" y="19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05" name="Freeform 4416"/>
              <p:cNvSpPr>
                <a:spLocks/>
              </p:cNvSpPr>
              <p:nvPr/>
            </p:nvSpPr>
            <p:spPr bwMode="auto">
              <a:xfrm>
                <a:off x="1514" y="3702"/>
                <a:ext cx="8" cy="7"/>
              </a:xfrm>
              <a:custGeom>
                <a:avLst/>
                <a:gdLst>
                  <a:gd name="T0" fmla="*/ 0 w 8"/>
                  <a:gd name="T1" fmla="*/ 3 h 7"/>
                  <a:gd name="T2" fmla="*/ 0 w 8"/>
                  <a:gd name="T3" fmla="*/ 6 h 7"/>
                  <a:gd name="T4" fmla="*/ 2 w 8"/>
                  <a:gd name="T5" fmla="*/ 7 h 7"/>
                  <a:gd name="T6" fmla="*/ 6 w 8"/>
                  <a:gd name="T7" fmla="*/ 0 h 7"/>
                  <a:gd name="T8" fmla="*/ 8 w 8"/>
                  <a:gd name="T9" fmla="*/ 3 h 7"/>
                  <a:gd name="T10" fmla="*/ 0 w 8"/>
                  <a:gd name="T11" fmla="*/ 3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0" y="3"/>
                    </a:moveTo>
                    <a:lnTo>
                      <a:pt x="0" y="6"/>
                    </a:lnTo>
                    <a:lnTo>
                      <a:pt x="2" y="7"/>
                    </a:lnTo>
                    <a:lnTo>
                      <a:pt x="6" y="0"/>
                    </a:lnTo>
                    <a:lnTo>
                      <a:pt x="8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06" name="Freeform 4417"/>
              <p:cNvSpPr>
                <a:spLocks/>
              </p:cNvSpPr>
              <p:nvPr/>
            </p:nvSpPr>
            <p:spPr bwMode="auto">
              <a:xfrm>
                <a:off x="1557" y="3706"/>
                <a:ext cx="13" cy="20"/>
              </a:xfrm>
              <a:custGeom>
                <a:avLst/>
                <a:gdLst>
                  <a:gd name="T0" fmla="*/ 0 w 13"/>
                  <a:gd name="T1" fmla="*/ 16 h 20"/>
                  <a:gd name="T2" fmla="*/ 7 w 13"/>
                  <a:gd name="T3" fmla="*/ 20 h 20"/>
                  <a:gd name="T4" fmla="*/ 13 w 13"/>
                  <a:gd name="T5" fmla="*/ 4 h 20"/>
                  <a:gd name="T6" fmla="*/ 6 w 13"/>
                  <a:gd name="T7" fmla="*/ 0 h 20"/>
                  <a:gd name="T8" fmla="*/ 0 w 13"/>
                  <a:gd name="T9" fmla="*/ 16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20"/>
                  <a:gd name="T17" fmla="*/ 13 w 13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20">
                    <a:moveTo>
                      <a:pt x="0" y="16"/>
                    </a:moveTo>
                    <a:lnTo>
                      <a:pt x="7" y="20"/>
                    </a:lnTo>
                    <a:lnTo>
                      <a:pt x="13" y="4"/>
                    </a:lnTo>
                    <a:lnTo>
                      <a:pt x="6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07" name="Freeform 4418"/>
              <p:cNvSpPr>
                <a:spLocks/>
              </p:cNvSpPr>
              <p:nvPr/>
            </p:nvSpPr>
            <p:spPr bwMode="auto">
              <a:xfrm>
                <a:off x="1557" y="3721"/>
                <a:ext cx="7" cy="9"/>
              </a:xfrm>
              <a:custGeom>
                <a:avLst/>
                <a:gdLst>
                  <a:gd name="T0" fmla="*/ 2 w 7"/>
                  <a:gd name="T1" fmla="*/ 7 h 9"/>
                  <a:gd name="T2" fmla="*/ 6 w 7"/>
                  <a:gd name="T3" fmla="*/ 9 h 9"/>
                  <a:gd name="T4" fmla="*/ 7 w 7"/>
                  <a:gd name="T5" fmla="*/ 5 h 9"/>
                  <a:gd name="T6" fmla="*/ 0 w 7"/>
                  <a:gd name="T7" fmla="*/ 1 h 9"/>
                  <a:gd name="T8" fmla="*/ 6 w 7"/>
                  <a:gd name="T9" fmla="*/ 0 h 9"/>
                  <a:gd name="T10" fmla="*/ 2 w 7"/>
                  <a:gd name="T11" fmla="*/ 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9"/>
                  <a:gd name="T20" fmla="*/ 7 w 7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9">
                    <a:moveTo>
                      <a:pt x="2" y="7"/>
                    </a:moveTo>
                    <a:lnTo>
                      <a:pt x="6" y="9"/>
                    </a:lnTo>
                    <a:lnTo>
                      <a:pt x="7" y="5"/>
                    </a:lnTo>
                    <a:lnTo>
                      <a:pt x="0" y="1"/>
                    </a:lnTo>
                    <a:lnTo>
                      <a:pt x="6" y="0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08" name="Freeform 4419"/>
              <p:cNvSpPr>
                <a:spLocks/>
              </p:cNvSpPr>
              <p:nvPr/>
            </p:nvSpPr>
            <p:spPr bwMode="auto">
              <a:xfrm>
                <a:off x="1566" y="3704"/>
                <a:ext cx="22" cy="12"/>
              </a:xfrm>
              <a:custGeom>
                <a:avLst/>
                <a:gdLst>
                  <a:gd name="T0" fmla="*/ 2 w 22"/>
                  <a:gd name="T1" fmla="*/ 0 h 12"/>
                  <a:gd name="T2" fmla="*/ 0 w 22"/>
                  <a:gd name="T3" fmla="*/ 8 h 12"/>
                  <a:gd name="T4" fmla="*/ 20 w 22"/>
                  <a:gd name="T5" fmla="*/ 12 h 12"/>
                  <a:gd name="T6" fmla="*/ 22 w 22"/>
                  <a:gd name="T7" fmla="*/ 4 h 12"/>
                  <a:gd name="T8" fmla="*/ 2 w 22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12"/>
                  <a:gd name="T17" fmla="*/ 22 w 2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12">
                    <a:moveTo>
                      <a:pt x="2" y="0"/>
                    </a:moveTo>
                    <a:lnTo>
                      <a:pt x="0" y="8"/>
                    </a:lnTo>
                    <a:lnTo>
                      <a:pt x="20" y="12"/>
                    </a:lnTo>
                    <a:lnTo>
                      <a:pt x="22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09" name="Freeform 4420"/>
              <p:cNvSpPr>
                <a:spLocks/>
              </p:cNvSpPr>
              <p:nvPr/>
            </p:nvSpPr>
            <p:spPr bwMode="auto">
              <a:xfrm>
                <a:off x="1563" y="3703"/>
                <a:ext cx="7" cy="9"/>
              </a:xfrm>
              <a:custGeom>
                <a:avLst/>
                <a:gdLst>
                  <a:gd name="T0" fmla="*/ 0 w 7"/>
                  <a:gd name="T1" fmla="*/ 3 h 9"/>
                  <a:gd name="T2" fmla="*/ 1 w 7"/>
                  <a:gd name="T3" fmla="*/ 0 h 9"/>
                  <a:gd name="T4" fmla="*/ 5 w 7"/>
                  <a:gd name="T5" fmla="*/ 1 h 9"/>
                  <a:gd name="T6" fmla="*/ 3 w 7"/>
                  <a:gd name="T7" fmla="*/ 9 h 9"/>
                  <a:gd name="T8" fmla="*/ 7 w 7"/>
                  <a:gd name="T9" fmla="*/ 7 h 9"/>
                  <a:gd name="T10" fmla="*/ 0 w 7"/>
                  <a:gd name="T11" fmla="*/ 3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9"/>
                  <a:gd name="T20" fmla="*/ 7 w 7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9">
                    <a:moveTo>
                      <a:pt x="0" y="3"/>
                    </a:moveTo>
                    <a:lnTo>
                      <a:pt x="1" y="0"/>
                    </a:lnTo>
                    <a:lnTo>
                      <a:pt x="5" y="1"/>
                    </a:lnTo>
                    <a:lnTo>
                      <a:pt x="3" y="9"/>
                    </a:lnTo>
                    <a:lnTo>
                      <a:pt x="7" y="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10" name="Freeform 4421"/>
              <p:cNvSpPr>
                <a:spLocks/>
              </p:cNvSpPr>
              <p:nvPr/>
            </p:nvSpPr>
            <p:spPr bwMode="auto">
              <a:xfrm>
                <a:off x="1583" y="3710"/>
                <a:ext cx="17" cy="21"/>
              </a:xfrm>
              <a:custGeom>
                <a:avLst/>
                <a:gdLst>
                  <a:gd name="T0" fmla="*/ 7 w 17"/>
                  <a:gd name="T1" fmla="*/ 0 h 21"/>
                  <a:gd name="T2" fmla="*/ 0 w 17"/>
                  <a:gd name="T3" fmla="*/ 4 h 21"/>
                  <a:gd name="T4" fmla="*/ 10 w 17"/>
                  <a:gd name="T5" fmla="*/ 21 h 21"/>
                  <a:gd name="T6" fmla="*/ 17 w 17"/>
                  <a:gd name="T7" fmla="*/ 17 h 21"/>
                  <a:gd name="T8" fmla="*/ 7 w 17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1"/>
                  <a:gd name="T17" fmla="*/ 17 w 17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1">
                    <a:moveTo>
                      <a:pt x="7" y="0"/>
                    </a:moveTo>
                    <a:lnTo>
                      <a:pt x="0" y="4"/>
                    </a:lnTo>
                    <a:lnTo>
                      <a:pt x="10" y="21"/>
                    </a:lnTo>
                    <a:lnTo>
                      <a:pt x="17" y="1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11" name="Freeform 4422"/>
              <p:cNvSpPr>
                <a:spLocks/>
              </p:cNvSpPr>
              <p:nvPr/>
            </p:nvSpPr>
            <p:spPr bwMode="auto">
              <a:xfrm>
                <a:off x="1583" y="3708"/>
                <a:ext cx="7" cy="8"/>
              </a:xfrm>
              <a:custGeom>
                <a:avLst/>
                <a:gdLst>
                  <a:gd name="T0" fmla="*/ 5 w 7"/>
                  <a:gd name="T1" fmla="*/ 0 h 8"/>
                  <a:gd name="T2" fmla="*/ 6 w 7"/>
                  <a:gd name="T3" fmla="*/ 0 h 8"/>
                  <a:gd name="T4" fmla="*/ 7 w 7"/>
                  <a:gd name="T5" fmla="*/ 2 h 8"/>
                  <a:gd name="T6" fmla="*/ 0 w 7"/>
                  <a:gd name="T7" fmla="*/ 6 h 8"/>
                  <a:gd name="T8" fmla="*/ 3 w 7"/>
                  <a:gd name="T9" fmla="*/ 8 h 8"/>
                  <a:gd name="T10" fmla="*/ 5 w 7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5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0" y="6"/>
                    </a:lnTo>
                    <a:lnTo>
                      <a:pt x="3" y="8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12" name="Freeform 4423"/>
              <p:cNvSpPr>
                <a:spLocks/>
              </p:cNvSpPr>
              <p:nvPr/>
            </p:nvSpPr>
            <p:spPr bwMode="auto">
              <a:xfrm>
                <a:off x="1595" y="3717"/>
                <a:ext cx="24" cy="16"/>
              </a:xfrm>
              <a:custGeom>
                <a:avLst/>
                <a:gdLst>
                  <a:gd name="T0" fmla="*/ 0 w 24"/>
                  <a:gd name="T1" fmla="*/ 9 h 16"/>
                  <a:gd name="T2" fmla="*/ 4 w 24"/>
                  <a:gd name="T3" fmla="*/ 16 h 16"/>
                  <a:gd name="T4" fmla="*/ 24 w 24"/>
                  <a:gd name="T5" fmla="*/ 7 h 16"/>
                  <a:gd name="T6" fmla="*/ 20 w 24"/>
                  <a:gd name="T7" fmla="*/ 0 h 16"/>
                  <a:gd name="T8" fmla="*/ 0 w 24"/>
                  <a:gd name="T9" fmla="*/ 9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16"/>
                  <a:gd name="T17" fmla="*/ 24 w 24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16">
                    <a:moveTo>
                      <a:pt x="0" y="9"/>
                    </a:moveTo>
                    <a:lnTo>
                      <a:pt x="4" y="16"/>
                    </a:lnTo>
                    <a:lnTo>
                      <a:pt x="24" y="7"/>
                    </a:lnTo>
                    <a:lnTo>
                      <a:pt x="2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13" name="Freeform 4424"/>
              <p:cNvSpPr>
                <a:spLocks/>
              </p:cNvSpPr>
              <p:nvPr/>
            </p:nvSpPr>
            <p:spPr bwMode="auto">
              <a:xfrm>
                <a:off x="1593" y="3726"/>
                <a:ext cx="7" cy="9"/>
              </a:xfrm>
              <a:custGeom>
                <a:avLst/>
                <a:gdLst>
                  <a:gd name="T0" fmla="*/ 0 w 7"/>
                  <a:gd name="T1" fmla="*/ 5 h 9"/>
                  <a:gd name="T2" fmla="*/ 2 w 7"/>
                  <a:gd name="T3" fmla="*/ 9 h 9"/>
                  <a:gd name="T4" fmla="*/ 6 w 7"/>
                  <a:gd name="T5" fmla="*/ 7 h 9"/>
                  <a:gd name="T6" fmla="*/ 2 w 7"/>
                  <a:gd name="T7" fmla="*/ 0 h 9"/>
                  <a:gd name="T8" fmla="*/ 7 w 7"/>
                  <a:gd name="T9" fmla="*/ 1 h 9"/>
                  <a:gd name="T10" fmla="*/ 0 w 7"/>
                  <a:gd name="T11" fmla="*/ 5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9"/>
                  <a:gd name="T20" fmla="*/ 7 w 7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9">
                    <a:moveTo>
                      <a:pt x="0" y="5"/>
                    </a:moveTo>
                    <a:lnTo>
                      <a:pt x="2" y="9"/>
                    </a:lnTo>
                    <a:lnTo>
                      <a:pt x="6" y="7"/>
                    </a:lnTo>
                    <a:lnTo>
                      <a:pt x="2" y="0"/>
                    </a:lnTo>
                    <a:lnTo>
                      <a:pt x="7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14" name="Freeform 4425"/>
              <p:cNvSpPr>
                <a:spLocks/>
              </p:cNvSpPr>
              <p:nvPr/>
            </p:nvSpPr>
            <p:spPr bwMode="auto">
              <a:xfrm>
                <a:off x="1617" y="3715"/>
                <a:ext cx="19" cy="9"/>
              </a:xfrm>
              <a:custGeom>
                <a:avLst/>
                <a:gdLst>
                  <a:gd name="T0" fmla="*/ 0 w 19"/>
                  <a:gd name="T1" fmla="*/ 1 h 9"/>
                  <a:gd name="T2" fmla="*/ 0 w 19"/>
                  <a:gd name="T3" fmla="*/ 9 h 9"/>
                  <a:gd name="T4" fmla="*/ 19 w 19"/>
                  <a:gd name="T5" fmla="*/ 8 h 9"/>
                  <a:gd name="T6" fmla="*/ 19 w 19"/>
                  <a:gd name="T7" fmla="*/ 0 h 9"/>
                  <a:gd name="T8" fmla="*/ 0 w 19"/>
                  <a:gd name="T9" fmla="*/ 1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9"/>
                  <a:gd name="T17" fmla="*/ 19 w 19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9">
                    <a:moveTo>
                      <a:pt x="0" y="1"/>
                    </a:moveTo>
                    <a:lnTo>
                      <a:pt x="0" y="9"/>
                    </a:lnTo>
                    <a:lnTo>
                      <a:pt x="19" y="8"/>
                    </a:lnTo>
                    <a:lnTo>
                      <a:pt x="19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15" name="Freeform 4426"/>
              <p:cNvSpPr>
                <a:spLocks/>
              </p:cNvSpPr>
              <p:nvPr/>
            </p:nvSpPr>
            <p:spPr bwMode="auto">
              <a:xfrm>
                <a:off x="1615" y="3716"/>
                <a:ext cx="4" cy="8"/>
              </a:xfrm>
              <a:custGeom>
                <a:avLst/>
                <a:gdLst>
                  <a:gd name="T0" fmla="*/ 0 w 4"/>
                  <a:gd name="T1" fmla="*/ 1 h 8"/>
                  <a:gd name="T2" fmla="*/ 2 w 4"/>
                  <a:gd name="T3" fmla="*/ 0 h 8"/>
                  <a:gd name="T4" fmla="*/ 2 w 4"/>
                  <a:gd name="T5" fmla="*/ 8 h 8"/>
                  <a:gd name="T6" fmla="*/ 4 w 4"/>
                  <a:gd name="T7" fmla="*/ 8 h 8"/>
                  <a:gd name="T8" fmla="*/ 0 w 4"/>
                  <a:gd name="T9" fmla="*/ 1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8"/>
                  <a:gd name="T17" fmla="*/ 4 w 4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8">
                    <a:moveTo>
                      <a:pt x="0" y="1"/>
                    </a:moveTo>
                    <a:lnTo>
                      <a:pt x="2" y="0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16" name="Freeform 4427"/>
              <p:cNvSpPr>
                <a:spLocks/>
              </p:cNvSpPr>
              <p:nvPr/>
            </p:nvSpPr>
            <p:spPr bwMode="auto">
              <a:xfrm>
                <a:off x="1631" y="3719"/>
                <a:ext cx="9" cy="23"/>
              </a:xfrm>
              <a:custGeom>
                <a:avLst/>
                <a:gdLst>
                  <a:gd name="T0" fmla="*/ 9 w 9"/>
                  <a:gd name="T1" fmla="*/ 0 h 23"/>
                  <a:gd name="T2" fmla="*/ 1 w 9"/>
                  <a:gd name="T3" fmla="*/ 0 h 23"/>
                  <a:gd name="T4" fmla="*/ 0 w 9"/>
                  <a:gd name="T5" fmla="*/ 23 h 23"/>
                  <a:gd name="T6" fmla="*/ 8 w 9"/>
                  <a:gd name="T7" fmla="*/ 23 h 23"/>
                  <a:gd name="T8" fmla="*/ 9 w 9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23"/>
                  <a:gd name="T17" fmla="*/ 9 w 9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23">
                    <a:moveTo>
                      <a:pt x="9" y="0"/>
                    </a:moveTo>
                    <a:lnTo>
                      <a:pt x="1" y="0"/>
                    </a:lnTo>
                    <a:lnTo>
                      <a:pt x="0" y="23"/>
                    </a:lnTo>
                    <a:lnTo>
                      <a:pt x="8" y="2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17" name="Freeform 4428"/>
              <p:cNvSpPr>
                <a:spLocks/>
              </p:cNvSpPr>
              <p:nvPr/>
            </p:nvSpPr>
            <p:spPr bwMode="auto">
              <a:xfrm>
                <a:off x="1632" y="3715"/>
                <a:ext cx="8" cy="8"/>
              </a:xfrm>
              <a:custGeom>
                <a:avLst/>
                <a:gdLst>
                  <a:gd name="T0" fmla="*/ 4 w 8"/>
                  <a:gd name="T1" fmla="*/ 0 h 8"/>
                  <a:gd name="T2" fmla="*/ 8 w 8"/>
                  <a:gd name="T3" fmla="*/ 0 h 8"/>
                  <a:gd name="T4" fmla="*/ 8 w 8"/>
                  <a:gd name="T5" fmla="*/ 4 h 8"/>
                  <a:gd name="T6" fmla="*/ 0 w 8"/>
                  <a:gd name="T7" fmla="*/ 4 h 8"/>
                  <a:gd name="T8" fmla="*/ 4 w 8"/>
                  <a:gd name="T9" fmla="*/ 8 h 8"/>
                  <a:gd name="T10" fmla="*/ 4 w 8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4" y="0"/>
                    </a:moveTo>
                    <a:lnTo>
                      <a:pt x="8" y="0"/>
                    </a:lnTo>
                    <a:lnTo>
                      <a:pt x="8" y="4"/>
                    </a:lnTo>
                    <a:lnTo>
                      <a:pt x="0" y="4"/>
                    </a:lnTo>
                    <a:lnTo>
                      <a:pt x="4" y="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18" name="Freeform 4429"/>
              <p:cNvSpPr>
                <a:spLocks/>
              </p:cNvSpPr>
              <p:nvPr/>
            </p:nvSpPr>
            <p:spPr bwMode="auto">
              <a:xfrm>
                <a:off x="1633" y="3739"/>
                <a:ext cx="24" cy="21"/>
              </a:xfrm>
              <a:custGeom>
                <a:avLst/>
                <a:gdLst>
                  <a:gd name="T0" fmla="*/ 4 w 24"/>
                  <a:gd name="T1" fmla="*/ 0 h 21"/>
                  <a:gd name="T2" fmla="*/ 0 w 24"/>
                  <a:gd name="T3" fmla="*/ 7 h 21"/>
                  <a:gd name="T4" fmla="*/ 20 w 24"/>
                  <a:gd name="T5" fmla="*/ 21 h 21"/>
                  <a:gd name="T6" fmla="*/ 24 w 24"/>
                  <a:gd name="T7" fmla="*/ 14 h 21"/>
                  <a:gd name="T8" fmla="*/ 4 w 24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21"/>
                  <a:gd name="T17" fmla="*/ 24 w 24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21">
                    <a:moveTo>
                      <a:pt x="4" y="0"/>
                    </a:moveTo>
                    <a:lnTo>
                      <a:pt x="0" y="7"/>
                    </a:lnTo>
                    <a:lnTo>
                      <a:pt x="20" y="21"/>
                    </a:lnTo>
                    <a:lnTo>
                      <a:pt x="24" y="1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19" name="Freeform 4430"/>
              <p:cNvSpPr>
                <a:spLocks/>
              </p:cNvSpPr>
              <p:nvPr/>
            </p:nvSpPr>
            <p:spPr bwMode="auto">
              <a:xfrm>
                <a:off x="1631" y="3739"/>
                <a:ext cx="8" cy="7"/>
              </a:xfrm>
              <a:custGeom>
                <a:avLst/>
                <a:gdLst>
                  <a:gd name="T0" fmla="*/ 0 w 8"/>
                  <a:gd name="T1" fmla="*/ 3 h 7"/>
                  <a:gd name="T2" fmla="*/ 0 w 8"/>
                  <a:gd name="T3" fmla="*/ 5 h 7"/>
                  <a:gd name="T4" fmla="*/ 2 w 8"/>
                  <a:gd name="T5" fmla="*/ 7 h 7"/>
                  <a:gd name="T6" fmla="*/ 6 w 8"/>
                  <a:gd name="T7" fmla="*/ 0 h 7"/>
                  <a:gd name="T8" fmla="*/ 8 w 8"/>
                  <a:gd name="T9" fmla="*/ 3 h 7"/>
                  <a:gd name="T10" fmla="*/ 0 w 8"/>
                  <a:gd name="T11" fmla="*/ 3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0" y="3"/>
                    </a:moveTo>
                    <a:lnTo>
                      <a:pt x="0" y="5"/>
                    </a:lnTo>
                    <a:lnTo>
                      <a:pt x="2" y="7"/>
                    </a:lnTo>
                    <a:lnTo>
                      <a:pt x="6" y="0"/>
                    </a:lnTo>
                    <a:lnTo>
                      <a:pt x="8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20" name="Freeform 4431"/>
              <p:cNvSpPr>
                <a:spLocks/>
              </p:cNvSpPr>
              <p:nvPr/>
            </p:nvSpPr>
            <p:spPr bwMode="auto">
              <a:xfrm>
                <a:off x="1650" y="3756"/>
                <a:ext cx="9" cy="21"/>
              </a:xfrm>
              <a:custGeom>
                <a:avLst/>
                <a:gdLst>
                  <a:gd name="T0" fmla="*/ 9 w 9"/>
                  <a:gd name="T1" fmla="*/ 0 h 21"/>
                  <a:gd name="T2" fmla="*/ 1 w 9"/>
                  <a:gd name="T3" fmla="*/ 0 h 21"/>
                  <a:gd name="T4" fmla="*/ 0 w 9"/>
                  <a:gd name="T5" fmla="*/ 21 h 21"/>
                  <a:gd name="T6" fmla="*/ 8 w 9"/>
                  <a:gd name="T7" fmla="*/ 21 h 21"/>
                  <a:gd name="T8" fmla="*/ 9 w 9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21"/>
                  <a:gd name="T17" fmla="*/ 9 w 9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21">
                    <a:moveTo>
                      <a:pt x="9" y="0"/>
                    </a:moveTo>
                    <a:lnTo>
                      <a:pt x="1" y="0"/>
                    </a:lnTo>
                    <a:lnTo>
                      <a:pt x="0" y="21"/>
                    </a:lnTo>
                    <a:lnTo>
                      <a:pt x="8" y="2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21" name="Freeform 4432"/>
              <p:cNvSpPr>
                <a:spLocks/>
              </p:cNvSpPr>
              <p:nvPr/>
            </p:nvSpPr>
            <p:spPr bwMode="auto">
              <a:xfrm>
                <a:off x="1651" y="3753"/>
                <a:ext cx="8" cy="7"/>
              </a:xfrm>
              <a:custGeom>
                <a:avLst/>
                <a:gdLst>
                  <a:gd name="T0" fmla="*/ 6 w 8"/>
                  <a:gd name="T1" fmla="*/ 0 h 7"/>
                  <a:gd name="T2" fmla="*/ 8 w 8"/>
                  <a:gd name="T3" fmla="*/ 2 h 7"/>
                  <a:gd name="T4" fmla="*/ 8 w 8"/>
                  <a:gd name="T5" fmla="*/ 3 h 7"/>
                  <a:gd name="T6" fmla="*/ 0 w 8"/>
                  <a:gd name="T7" fmla="*/ 3 h 7"/>
                  <a:gd name="T8" fmla="*/ 2 w 8"/>
                  <a:gd name="T9" fmla="*/ 7 h 7"/>
                  <a:gd name="T10" fmla="*/ 6 w 8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6" y="0"/>
                    </a:moveTo>
                    <a:lnTo>
                      <a:pt x="8" y="2"/>
                    </a:lnTo>
                    <a:lnTo>
                      <a:pt x="8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22" name="Freeform 4433"/>
              <p:cNvSpPr>
                <a:spLocks/>
              </p:cNvSpPr>
              <p:nvPr/>
            </p:nvSpPr>
            <p:spPr bwMode="auto">
              <a:xfrm>
                <a:off x="1651" y="3775"/>
                <a:ext cx="14" cy="15"/>
              </a:xfrm>
              <a:custGeom>
                <a:avLst/>
                <a:gdLst>
                  <a:gd name="T0" fmla="*/ 6 w 14"/>
                  <a:gd name="T1" fmla="*/ 0 h 15"/>
                  <a:gd name="T2" fmla="*/ 0 w 14"/>
                  <a:gd name="T3" fmla="*/ 5 h 15"/>
                  <a:gd name="T4" fmla="*/ 8 w 14"/>
                  <a:gd name="T5" fmla="*/ 15 h 15"/>
                  <a:gd name="T6" fmla="*/ 14 w 14"/>
                  <a:gd name="T7" fmla="*/ 10 h 15"/>
                  <a:gd name="T8" fmla="*/ 6 w 14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5"/>
                  <a:gd name="T17" fmla="*/ 14 w 14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5">
                    <a:moveTo>
                      <a:pt x="6" y="0"/>
                    </a:moveTo>
                    <a:lnTo>
                      <a:pt x="0" y="5"/>
                    </a:lnTo>
                    <a:lnTo>
                      <a:pt x="8" y="15"/>
                    </a:lnTo>
                    <a:lnTo>
                      <a:pt x="14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23" name="Freeform 4434"/>
              <p:cNvSpPr>
                <a:spLocks/>
              </p:cNvSpPr>
              <p:nvPr/>
            </p:nvSpPr>
            <p:spPr bwMode="auto">
              <a:xfrm>
                <a:off x="1650" y="3775"/>
                <a:ext cx="8" cy="5"/>
              </a:xfrm>
              <a:custGeom>
                <a:avLst/>
                <a:gdLst>
                  <a:gd name="T0" fmla="*/ 0 w 8"/>
                  <a:gd name="T1" fmla="*/ 2 h 5"/>
                  <a:gd name="T2" fmla="*/ 0 w 8"/>
                  <a:gd name="T3" fmla="*/ 4 h 5"/>
                  <a:gd name="T4" fmla="*/ 1 w 8"/>
                  <a:gd name="T5" fmla="*/ 5 h 5"/>
                  <a:gd name="T6" fmla="*/ 7 w 8"/>
                  <a:gd name="T7" fmla="*/ 0 h 5"/>
                  <a:gd name="T8" fmla="*/ 8 w 8"/>
                  <a:gd name="T9" fmla="*/ 2 h 5"/>
                  <a:gd name="T10" fmla="*/ 0 w 8"/>
                  <a:gd name="T11" fmla="*/ 2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0" y="2"/>
                    </a:moveTo>
                    <a:lnTo>
                      <a:pt x="0" y="4"/>
                    </a:lnTo>
                    <a:lnTo>
                      <a:pt x="1" y="5"/>
                    </a:lnTo>
                    <a:lnTo>
                      <a:pt x="7" y="0"/>
                    </a:lnTo>
                    <a:lnTo>
                      <a:pt x="8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24" name="Freeform 4435"/>
              <p:cNvSpPr>
                <a:spLocks/>
              </p:cNvSpPr>
              <p:nvPr/>
            </p:nvSpPr>
            <p:spPr bwMode="auto">
              <a:xfrm>
                <a:off x="1661" y="3774"/>
                <a:ext cx="36" cy="17"/>
              </a:xfrm>
              <a:custGeom>
                <a:avLst/>
                <a:gdLst>
                  <a:gd name="T0" fmla="*/ 0 w 36"/>
                  <a:gd name="T1" fmla="*/ 9 h 17"/>
                  <a:gd name="T2" fmla="*/ 2 w 36"/>
                  <a:gd name="T3" fmla="*/ 17 h 17"/>
                  <a:gd name="T4" fmla="*/ 36 w 36"/>
                  <a:gd name="T5" fmla="*/ 8 h 17"/>
                  <a:gd name="T6" fmla="*/ 34 w 36"/>
                  <a:gd name="T7" fmla="*/ 0 h 17"/>
                  <a:gd name="T8" fmla="*/ 0 w 36"/>
                  <a:gd name="T9" fmla="*/ 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17"/>
                  <a:gd name="T17" fmla="*/ 36 w 36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17">
                    <a:moveTo>
                      <a:pt x="0" y="9"/>
                    </a:moveTo>
                    <a:lnTo>
                      <a:pt x="2" y="17"/>
                    </a:lnTo>
                    <a:lnTo>
                      <a:pt x="36" y="8"/>
                    </a:lnTo>
                    <a:lnTo>
                      <a:pt x="34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25" name="Freeform 4436"/>
              <p:cNvSpPr>
                <a:spLocks/>
              </p:cNvSpPr>
              <p:nvPr/>
            </p:nvSpPr>
            <p:spPr bwMode="auto">
              <a:xfrm>
                <a:off x="1659" y="3783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1 w 6"/>
                  <a:gd name="T3" fmla="*/ 9 h 9"/>
                  <a:gd name="T4" fmla="*/ 4 w 6"/>
                  <a:gd name="T5" fmla="*/ 8 h 9"/>
                  <a:gd name="T6" fmla="*/ 2 w 6"/>
                  <a:gd name="T7" fmla="*/ 0 h 9"/>
                  <a:gd name="T8" fmla="*/ 6 w 6"/>
                  <a:gd name="T9" fmla="*/ 2 h 9"/>
                  <a:gd name="T10" fmla="*/ 0 w 6"/>
                  <a:gd name="T11" fmla="*/ 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0" y="7"/>
                    </a:moveTo>
                    <a:lnTo>
                      <a:pt x="1" y="9"/>
                    </a:lnTo>
                    <a:lnTo>
                      <a:pt x="4" y="8"/>
                    </a:lnTo>
                    <a:lnTo>
                      <a:pt x="2" y="0"/>
                    </a:lnTo>
                    <a:lnTo>
                      <a:pt x="6" y="2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26" name="Freeform 4437"/>
              <p:cNvSpPr>
                <a:spLocks/>
              </p:cNvSpPr>
              <p:nvPr/>
            </p:nvSpPr>
            <p:spPr bwMode="auto">
              <a:xfrm>
                <a:off x="1692" y="3777"/>
                <a:ext cx="14" cy="24"/>
              </a:xfrm>
              <a:custGeom>
                <a:avLst/>
                <a:gdLst>
                  <a:gd name="T0" fmla="*/ 8 w 14"/>
                  <a:gd name="T1" fmla="*/ 0 h 24"/>
                  <a:gd name="T2" fmla="*/ 0 w 14"/>
                  <a:gd name="T3" fmla="*/ 2 h 24"/>
                  <a:gd name="T4" fmla="*/ 6 w 14"/>
                  <a:gd name="T5" fmla="*/ 24 h 24"/>
                  <a:gd name="T6" fmla="*/ 14 w 14"/>
                  <a:gd name="T7" fmla="*/ 22 h 24"/>
                  <a:gd name="T8" fmla="*/ 8 w 14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24"/>
                  <a:gd name="T17" fmla="*/ 14 w 14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24">
                    <a:moveTo>
                      <a:pt x="8" y="0"/>
                    </a:moveTo>
                    <a:lnTo>
                      <a:pt x="0" y="2"/>
                    </a:lnTo>
                    <a:lnTo>
                      <a:pt x="6" y="24"/>
                    </a:lnTo>
                    <a:lnTo>
                      <a:pt x="14" y="2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27" name="Freeform 4438"/>
              <p:cNvSpPr>
                <a:spLocks/>
              </p:cNvSpPr>
              <p:nvPr/>
            </p:nvSpPr>
            <p:spPr bwMode="auto">
              <a:xfrm>
                <a:off x="1692" y="3773"/>
                <a:ext cx="8" cy="9"/>
              </a:xfrm>
              <a:custGeom>
                <a:avLst/>
                <a:gdLst>
                  <a:gd name="T0" fmla="*/ 3 w 8"/>
                  <a:gd name="T1" fmla="*/ 1 h 9"/>
                  <a:gd name="T2" fmla="*/ 7 w 8"/>
                  <a:gd name="T3" fmla="*/ 0 h 9"/>
                  <a:gd name="T4" fmla="*/ 8 w 8"/>
                  <a:gd name="T5" fmla="*/ 4 h 9"/>
                  <a:gd name="T6" fmla="*/ 0 w 8"/>
                  <a:gd name="T7" fmla="*/ 6 h 9"/>
                  <a:gd name="T8" fmla="*/ 5 w 8"/>
                  <a:gd name="T9" fmla="*/ 9 h 9"/>
                  <a:gd name="T10" fmla="*/ 3 w 8"/>
                  <a:gd name="T11" fmla="*/ 1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9"/>
                  <a:gd name="T20" fmla="*/ 8 w 8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9">
                    <a:moveTo>
                      <a:pt x="3" y="1"/>
                    </a:moveTo>
                    <a:lnTo>
                      <a:pt x="7" y="0"/>
                    </a:lnTo>
                    <a:lnTo>
                      <a:pt x="8" y="4"/>
                    </a:lnTo>
                    <a:lnTo>
                      <a:pt x="0" y="6"/>
                    </a:lnTo>
                    <a:lnTo>
                      <a:pt x="5" y="9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28" name="Freeform 4439"/>
              <p:cNvSpPr>
                <a:spLocks/>
              </p:cNvSpPr>
              <p:nvPr/>
            </p:nvSpPr>
            <p:spPr bwMode="auto">
              <a:xfrm>
                <a:off x="1699" y="3798"/>
                <a:ext cx="25" cy="25"/>
              </a:xfrm>
              <a:custGeom>
                <a:avLst/>
                <a:gdLst>
                  <a:gd name="T0" fmla="*/ 6 w 25"/>
                  <a:gd name="T1" fmla="*/ 0 h 25"/>
                  <a:gd name="T2" fmla="*/ 0 w 25"/>
                  <a:gd name="T3" fmla="*/ 5 h 25"/>
                  <a:gd name="T4" fmla="*/ 19 w 25"/>
                  <a:gd name="T5" fmla="*/ 25 h 25"/>
                  <a:gd name="T6" fmla="*/ 25 w 25"/>
                  <a:gd name="T7" fmla="*/ 20 h 25"/>
                  <a:gd name="T8" fmla="*/ 6 w 25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25"/>
                  <a:gd name="T17" fmla="*/ 25 w 25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25">
                    <a:moveTo>
                      <a:pt x="6" y="0"/>
                    </a:moveTo>
                    <a:lnTo>
                      <a:pt x="0" y="5"/>
                    </a:lnTo>
                    <a:lnTo>
                      <a:pt x="19" y="25"/>
                    </a:lnTo>
                    <a:lnTo>
                      <a:pt x="25" y="2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29" name="Freeform 4440"/>
              <p:cNvSpPr>
                <a:spLocks/>
              </p:cNvSpPr>
              <p:nvPr/>
            </p:nvSpPr>
            <p:spPr bwMode="auto">
              <a:xfrm>
                <a:off x="1698" y="3798"/>
                <a:ext cx="8" cy="5"/>
              </a:xfrm>
              <a:custGeom>
                <a:avLst/>
                <a:gdLst>
                  <a:gd name="T0" fmla="*/ 0 w 8"/>
                  <a:gd name="T1" fmla="*/ 3 h 5"/>
                  <a:gd name="T2" fmla="*/ 0 w 8"/>
                  <a:gd name="T3" fmla="*/ 4 h 5"/>
                  <a:gd name="T4" fmla="*/ 1 w 8"/>
                  <a:gd name="T5" fmla="*/ 5 h 5"/>
                  <a:gd name="T6" fmla="*/ 7 w 8"/>
                  <a:gd name="T7" fmla="*/ 0 h 5"/>
                  <a:gd name="T8" fmla="*/ 8 w 8"/>
                  <a:gd name="T9" fmla="*/ 1 h 5"/>
                  <a:gd name="T10" fmla="*/ 0 w 8"/>
                  <a:gd name="T11" fmla="*/ 3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0" y="3"/>
                    </a:moveTo>
                    <a:lnTo>
                      <a:pt x="0" y="4"/>
                    </a:lnTo>
                    <a:lnTo>
                      <a:pt x="1" y="5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30" name="Freeform 4441"/>
              <p:cNvSpPr>
                <a:spLocks/>
              </p:cNvSpPr>
              <p:nvPr/>
            </p:nvSpPr>
            <p:spPr bwMode="auto">
              <a:xfrm>
                <a:off x="1721" y="3814"/>
                <a:ext cx="16" cy="10"/>
              </a:xfrm>
              <a:custGeom>
                <a:avLst/>
                <a:gdLst>
                  <a:gd name="T0" fmla="*/ 0 w 16"/>
                  <a:gd name="T1" fmla="*/ 2 h 10"/>
                  <a:gd name="T2" fmla="*/ 1 w 16"/>
                  <a:gd name="T3" fmla="*/ 10 h 10"/>
                  <a:gd name="T4" fmla="*/ 16 w 16"/>
                  <a:gd name="T5" fmla="*/ 8 h 10"/>
                  <a:gd name="T6" fmla="*/ 15 w 16"/>
                  <a:gd name="T7" fmla="*/ 0 h 10"/>
                  <a:gd name="T8" fmla="*/ 0 w 16"/>
                  <a:gd name="T9" fmla="*/ 2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2"/>
                    </a:moveTo>
                    <a:lnTo>
                      <a:pt x="1" y="10"/>
                    </a:lnTo>
                    <a:lnTo>
                      <a:pt x="16" y="8"/>
                    </a:lnTo>
                    <a:lnTo>
                      <a:pt x="15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31" name="Freeform 4442"/>
              <p:cNvSpPr>
                <a:spLocks/>
              </p:cNvSpPr>
              <p:nvPr/>
            </p:nvSpPr>
            <p:spPr bwMode="auto">
              <a:xfrm>
                <a:off x="1718" y="3816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1 w 6"/>
                  <a:gd name="T3" fmla="*/ 9 h 9"/>
                  <a:gd name="T4" fmla="*/ 4 w 6"/>
                  <a:gd name="T5" fmla="*/ 8 h 9"/>
                  <a:gd name="T6" fmla="*/ 3 w 6"/>
                  <a:gd name="T7" fmla="*/ 0 h 9"/>
                  <a:gd name="T8" fmla="*/ 6 w 6"/>
                  <a:gd name="T9" fmla="*/ 2 h 9"/>
                  <a:gd name="T10" fmla="*/ 0 w 6"/>
                  <a:gd name="T11" fmla="*/ 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0" y="7"/>
                    </a:moveTo>
                    <a:lnTo>
                      <a:pt x="1" y="9"/>
                    </a:lnTo>
                    <a:lnTo>
                      <a:pt x="4" y="8"/>
                    </a:lnTo>
                    <a:lnTo>
                      <a:pt x="3" y="0"/>
                    </a:lnTo>
                    <a:lnTo>
                      <a:pt x="6" y="2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32" name="Rectangle 4443"/>
              <p:cNvSpPr>
                <a:spLocks noChangeArrowheads="1"/>
              </p:cNvSpPr>
              <p:nvPr/>
            </p:nvSpPr>
            <p:spPr bwMode="auto">
              <a:xfrm>
                <a:off x="1732" y="3818"/>
                <a:ext cx="8" cy="21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33" name="Freeform 4444"/>
              <p:cNvSpPr>
                <a:spLocks/>
              </p:cNvSpPr>
              <p:nvPr/>
            </p:nvSpPr>
            <p:spPr bwMode="auto">
              <a:xfrm>
                <a:off x="1732" y="3814"/>
                <a:ext cx="8" cy="8"/>
              </a:xfrm>
              <a:custGeom>
                <a:avLst/>
                <a:gdLst>
                  <a:gd name="T0" fmla="*/ 4 w 8"/>
                  <a:gd name="T1" fmla="*/ 0 h 8"/>
                  <a:gd name="T2" fmla="*/ 8 w 8"/>
                  <a:gd name="T3" fmla="*/ 0 h 8"/>
                  <a:gd name="T4" fmla="*/ 8 w 8"/>
                  <a:gd name="T5" fmla="*/ 4 h 8"/>
                  <a:gd name="T6" fmla="*/ 0 w 8"/>
                  <a:gd name="T7" fmla="*/ 4 h 8"/>
                  <a:gd name="T8" fmla="*/ 5 w 8"/>
                  <a:gd name="T9" fmla="*/ 8 h 8"/>
                  <a:gd name="T10" fmla="*/ 4 w 8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4" y="0"/>
                    </a:moveTo>
                    <a:lnTo>
                      <a:pt x="8" y="0"/>
                    </a:lnTo>
                    <a:lnTo>
                      <a:pt x="8" y="4"/>
                    </a:lnTo>
                    <a:lnTo>
                      <a:pt x="0" y="4"/>
                    </a:lnTo>
                    <a:lnTo>
                      <a:pt x="5" y="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34" name="Freeform 4445"/>
              <p:cNvSpPr>
                <a:spLocks/>
              </p:cNvSpPr>
              <p:nvPr/>
            </p:nvSpPr>
            <p:spPr bwMode="auto">
              <a:xfrm>
                <a:off x="1732" y="3837"/>
                <a:ext cx="14" cy="16"/>
              </a:xfrm>
              <a:custGeom>
                <a:avLst/>
                <a:gdLst>
                  <a:gd name="T0" fmla="*/ 7 w 14"/>
                  <a:gd name="T1" fmla="*/ 0 h 16"/>
                  <a:gd name="T2" fmla="*/ 0 w 14"/>
                  <a:gd name="T3" fmla="*/ 4 h 16"/>
                  <a:gd name="T4" fmla="*/ 7 w 14"/>
                  <a:gd name="T5" fmla="*/ 16 h 16"/>
                  <a:gd name="T6" fmla="*/ 14 w 14"/>
                  <a:gd name="T7" fmla="*/ 12 h 16"/>
                  <a:gd name="T8" fmla="*/ 7 w 14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6"/>
                  <a:gd name="T17" fmla="*/ 14 w 14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6">
                    <a:moveTo>
                      <a:pt x="7" y="0"/>
                    </a:moveTo>
                    <a:lnTo>
                      <a:pt x="0" y="4"/>
                    </a:lnTo>
                    <a:lnTo>
                      <a:pt x="7" y="16"/>
                    </a:lnTo>
                    <a:lnTo>
                      <a:pt x="14" y="1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35" name="Freeform 4446"/>
              <p:cNvSpPr>
                <a:spLocks/>
              </p:cNvSpPr>
              <p:nvPr/>
            </p:nvSpPr>
            <p:spPr bwMode="auto">
              <a:xfrm>
                <a:off x="1732" y="3837"/>
                <a:ext cx="8" cy="4"/>
              </a:xfrm>
              <a:custGeom>
                <a:avLst/>
                <a:gdLst>
                  <a:gd name="T0" fmla="*/ 0 w 8"/>
                  <a:gd name="T1" fmla="*/ 2 h 4"/>
                  <a:gd name="T2" fmla="*/ 0 w 8"/>
                  <a:gd name="T3" fmla="*/ 4 h 4"/>
                  <a:gd name="T4" fmla="*/ 7 w 8"/>
                  <a:gd name="T5" fmla="*/ 0 h 4"/>
                  <a:gd name="T6" fmla="*/ 8 w 8"/>
                  <a:gd name="T7" fmla="*/ 2 h 4"/>
                  <a:gd name="T8" fmla="*/ 0 w 8"/>
                  <a:gd name="T9" fmla="*/ 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4"/>
                  <a:gd name="T17" fmla="*/ 8 w 8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4">
                    <a:moveTo>
                      <a:pt x="0" y="2"/>
                    </a:moveTo>
                    <a:lnTo>
                      <a:pt x="0" y="4"/>
                    </a:lnTo>
                    <a:lnTo>
                      <a:pt x="7" y="0"/>
                    </a:lnTo>
                    <a:lnTo>
                      <a:pt x="8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36" name="Freeform 4447"/>
              <p:cNvSpPr>
                <a:spLocks/>
              </p:cNvSpPr>
              <p:nvPr/>
            </p:nvSpPr>
            <p:spPr bwMode="auto">
              <a:xfrm>
                <a:off x="1731" y="3849"/>
                <a:ext cx="15" cy="16"/>
              </a:xfrm>
              <a:custGeom>
                <a:avLst/>
                <a:gdLst>
                  <a:gd name="T0" fmla="*/ 15 w 15"/>
                  <a:gd name="T1" fmla="*/ 4 h 16"/>
                  <a:gd name="T2" fmla="*/ 8 w 15"/>
                  <a:gd name="T3" fmla="*/ 0 h 16"/>
                  <a:gd name="T4" fmla="*/ 0 w 15"/>
                  <a:gd name="T5" fmla="*/ 12 h 16"/>
                  <a:gd name="T6" fmla="*/ 7 w 15"/>
                  <a:gd name="T7" fmla="*/ 16 h 16"/>
                  <a:gd name="T8" fmla="*/ 15 w 15"/>
                  <a:gd name="T9" fmla="*/ 4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6"/>
                  <a:gd name="T17" fmla="*/ 15 w 15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6">
                    <a:moveTo>
                      <a:pt x="15" y="4"/>
                    </a:moveTo>
                    <a:lnTo>
                      <a:pt x="8" y="0"/>
                    </a:lnTo>
                    <a:lnTo>
                      <a:pt x="0" y="12"/>
                    </a:lnTo>
                    <a:lnTo>
                      <a:pt x="7" y="16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37" name="Freeform 4448"/>
              <p:cNvSpPr>
                <a:spLocks/>
              </p:cNvSpPr>
              <p:nvPr/>
            </p:nvSpPr>
            <p:spPr bwMode="auto">
              <a:xfrm>
                <a:off x="1739" y="3849"/>
                <a:ext cx="8" cy="4"/>
              </a:xfrm>
              <a:custGeom>
                <a:avLst/>
                <a:gdLst>
                  <a:gd name="T0" fmla="*/ 7 w 8"/>
                  <a:gd name="T1" fmla="*/ 0 h 4"/>
                  <a:gd name="T2" fmla="*/ 8 w 8"/>
                  <a:gd name="T3" fmla="*/ 2 h 4"/>
                  <a:gd name="T4" fmla="*/ 7 w 8"/>
                  <a:gd name="T5" fmla="*/ 4 h 4"/>
                  <a:gd name="T6" fmla="*/ 0 w 8"/>
                  <a:gd name="T7" fmla="*/ 0 h 4"/>
                  <a:gd name="T8" fmla="*/ 0 w 8"/>
                  <a:gd name="T9" fmla="*/ 4 h 4"/>
                  <a:gd name="T10" fmla="*/ 7 w 8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4"/>
                  <a:gd name="T20" fmla="*/ 8 w 8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4">
                    <a:moveTo>
                      <a:pt x="7" y="0"/>
                    </a:moveTo>
                    <a:lnTo>
                      <a:pt x="8" y="2"/>
                    </a:lnTo>
                    <a:lnTo>
                      <a:pt x="7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38" name="Freeform 4449"/>
              <p:cNvSpPr>
                <a:spLocks/>
              </p:cNvSpPr>
              <p:nvPr/>
            </p:nvSpPr>
            <p:spPr bwMode="auto">
              <a:xfrm>
                <a:off x="1716" y="3860"/>
                <a:ext cx="19" cy="8"/>
              </a:xfrm>
              <a:custGeom>
                <a:avLst/>
                <a:gdLst>
                  <a:gd name="T0" fmla="*/ 19 w 19"/>
                  <a:gd name="T1" fmla="*/ 7 h 8"/>
                  <a:gd name="T2" fmla="*/ 19 w 19"/>
                  <a:gd name="T3" fmla="*/ 0 h 8"/>
                  <a:gd name="T4" fmla="*/ 0 w 19"/>
                  <a:gd name="T5" fmla="*/ 1 h 8"/>
                  <a:gd name="T6" fmla="*/ 0 w 19"/>
                  <a:gd name="T7" fmla="*/ 8 h 8"/>
                  <a:gd name="T8" fmla="*/ 19 w 19"/>
                  <a:gd name="T9" fmla="*/ 7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8"/>
                  <a:gd name="T17" fmla="*/ 19 w 1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8">
                    <a:moveTo>
                      <a:pt x="19" y="7"/>
                    </a:moveTo>
                    <a:lnTo>
                      <a:pt x="19" y="0"/>
                    </a:lnTo>
                    <a:lnTo>
                      <a:pt x="0" y="1"/>
                    </a:lnTo>
                    <a:lnTo>
                      <a:pt x="0" y="8"/>
                    </a:lnTo>
                    <a:lnTo>
                      <a:pt x="19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39" name="Freeform 4450"/>
              <p:cNvSpPr>
                <a:spLocks/>
              </p:cNvSpPr>
              <p:nvPr/>
            </p:nvSpPr>
            <p:spPr bwMode="auto">
              <a:xfrm>
                <a:off x="1731" y="3860"/>
                <a:ext cx="7" cy="7"/>
              </a:xfrm>
              <a:custGeom>
                <a:avLst/>
                <a:gdLst>
                  <a:gd name="T0" fmla="*/ 7 w 7"/>
                  <a:gd name="T1" fmla="*/ 5 h 7"/>
                  <a:gd name="T2" fmla="*/ 6 w 7"/>
                  <a:gd name="T3" fmla="*/ 7 h 7"/>
                  <a:gd name="T4" fmla="*/ 4 w 7"/>
                  <a:gd name="T5" fmla="*/ 7 h 7"/>
                  <a:gd name="T6" fmla="*/ 4 w 7"/>
                  <a:gd name="T7" fmla="*/ 0 h 7"/>
                  <a:gd name="T8" fmla="*/ 0 w 7"/>
                  <a:gd name="T9" fmla="*/ 1 h 7"/>
                  <a:gd name="T10" fmla="*/ 7 w 7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7" y="5"/>
                    </a:moveTo>
                    <a:lnTo>
                      <a:pt x="6" y="7"/>
                    </a:lnTo>
                    <a:lnTo>
                      <a:pt x="4" y="7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40" name="Freeform 4451"/>
              <p:cNvSpPr>
                <a:spLocks/>
              </p:cNvSpPr>
              <p:nvPr/>
            </p:nvSpPr>
            <p:spPr bwMode="auto">
              <a:xfrm>
                <a:off x="1712" y="3864"/>
                <a:ext cx="9" cy="11"/>
              </a:xfrm>
              <a:custGeom>
                <a:avLst/>
                <a:gdLst>
                  <a:gd name="T0" fmla="*/ 8 w 9"/>
                  <a:gd name="T1" fmla="*/ 0 h 11"/>
                  <a:gd name="T2" fmla="*/ 0 w 9"/>
                  <a:gd name="T3" fmla="*/ 1 h 11"/>
                  <a:gd name="T4" fmla="*/ 1 w 9"/>
                  <a:gd name="T5" fmla="*/ 11 h 11"/>
                  <a:gd name="T6" fmla="*/ 9 w 9"/>
                  <a:gd name="T7" fmla="*/ 10 h 11"/>
                  <a:gd name="T8" fmla="*/ 8 w 9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1"/>
                  <a:gd name="T17" fmla="*/ 9 w 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1">
                    <a:moveTo>
                      <a:pt x="8" y="0"/>
                    </a:moveTo>
                    <a:lnTo>
                      <a:pt x="0" y="1"/>
                    </a:lnTo>
                    <a:lnTo>
                      <a:pt x="1" y="11"/>
                    </a:lnTo>
                    <a:lnTo>
                      <a:pt x="9" y="1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41" name="Freeform 4452"/>
              <p:cNvSpPr>
                <a:spLocks/>
              </p:cNvSpPr>
              <p:nvPr/>
            </p:nvSpPr>
            <p:spPr bwMode="auto">
              <a:xfrm>
                <a:off x="1712" y="3861"/>
                <a:ext cx="8" cy="7"/>
              </a:xfrm>
              <a:custGeom>
                <a:avLst/>
                <a:gdLst>
                  <a:gd name="T0" fmla="*/ 4 w 8"/>
                  <a:gd name="T1" fmla="*/ 0 h 7"/>
                  <a:gd name="T2" fmla="*/ 0 w 8"/>
                  <a:gd name="T3" fmla="*/ 0 h 7"/>
                  <a:gd name="T4" fmla="*/ 0 w 8"/>
                  <a:gd name="T5" fmla="*/ 4 h 7"/>
                  <a:gd name="T6" fmla="*/ 8 w 8"/>
                  <a:gd name="T7" fmla="*/ 3 h 7"/>
                  <a:gd name="T8" fmla="*/ 4 w 8"/>
                  <a:gd name="T9" fmla="*/ 7 h 7"/>
                  <a:gd name="T10" fmla="*/ 4 w 8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4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42" name="Freeform 4453"/>
              <p:cNvSpPr>
                <a:spLocks/>
              </p:cNvSpPr>
              <p:nvPr/>
            </p:nvSpPr>
            <p:spPr bwMode="auto">
              <a:xfrm>
                <a:off x="1714" y="3871"/>
                <a:ext cx="17" cy="15"/>
              </a:xfrm>
              <a:custGeom>
                <a:avLst/>
                <a:gdLst>
                  <a:gd name="T0" fmla="*/ 5 w 17"/>
                  <a:gd name="T1" fmla="*/ 0 h 15"/>
                  <a:gd name="T2" fmla="*/ 0 w 17"/>
                  <a:gd name="T3" fmla="*/ 6 h 15"/>
                  <a:gd name="T4" fmla="*/ 12 w 17"/>
                  <a:gd name="T5" fmla="*/ 15 h 15"/>
                  <a:gd name="T6" fmla="*/ 17 w 17"/>
                  <a:gd name="T7" fmla="*/ 9 h 15"/>
                  <a:gd name="T8" fmla="*/ 5 w 17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5"/>
                  <a:gd name="T17" fmla="*/ 17 w 17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5">
                    <a:moveTo>
                      <a:pt x="5" y="0"/>
                    </a:moveTo>
                    <a:lnTo>
                      <a:pt x="0" y="6"/>
                    </a:lnTo>
                    <a:lnTo>
                      <a:pt x="12" y="15"/>
                    </a:lnTo>
                    <a:lnTo>
                      <a:pt x="17" y="9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43" name="Freeform 4454"/>
              <p:cNvSpPr>
                <a:spLocks/>
              </p:cNvSpPr>
              <p:nvPr/>
            </p:nvSpPr>
            <p:spPr bwMode="auto">
              <a:xfrm>
                <a:off x="1713" y="3871"/>
                <a:ext cx="8" cy="6"/>
              </a:xfrm>
              <a:custGeom>
                <a:avLst/>
                <a:gdLst>
                  <a:gd name="T0" fmla="*/ 0 w 8"/>
                  <a:gd name="T1" fmla="*/ 4 h 6"/>
                  <a:gd name="T2" fmla="*/ 0 w 8"/>
                  <a:gd name="T3" fmla="*/ 5 h 6"/>
                  <a:gd name="T4" fmla="*/ 1 w 8"/>
                  <a:gd name="T5" fmla="*/ 6 h 6"/>
                  <a:gd name="T6" fmla="*/ 6 w 8"/>
                  <a:gd name="T7" fmla="*/ 0 h 6"/>
                  <a:gd name="T8" fmla="*/ 8 w 8"/>
                  <a:gd name="T9" fmla="*/ 3 h 6"/>
                  <a:gd name="T10" fmla="*/ 0 w 8"/>
                  <a:gd name="T11" fmla="*/ 4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6"/>
                  <a:gd name="T20" fmla="*/ 8 w 8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6">
                    <a:moveTo>
                      <a:pt x="0" y="4"/>
                    </a:moveTo>
                    <a:lnTo>
                      <a:pt x="0" y="5"/>
                    </a:lnTo>
                    <a:lnTo>
                      <a:pt x="1" y="6"/>
                    </a:lnTo>
                    <a:lnTo>
                      <a:pt x="6" y="0"/>
                    </a:lnTo>
                    <a:lnTo>
                      <a:pt x="8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44" name="Freeform 4455"/>
              <p:cNvSpPr>
                <a:spLocks/>
              </p:cNvSpPr>
              <p:nvPr/>
            </p:nvSpPr>
            <p:spPr bwMode="auto">
              <a:xfrm>
                <a:off x="1725" y="3883"/>
                <a:ext cx="18" cy="55"/>
              </a:xfrm>
              <a:custGeom>
                <a:avLst/>
                <a:gdLst>
                  <a:gd name="T0" fmla="*/ 8 w 18"/>
                  <a:gd name="T1" fmla="*/ 0 h 55"/>
                  <a:gd name="T2" fmla="*/ 0 w 18"/>
                  <a:gd name="T3" fmla="*/ 1 h 55"/>
                  <a:gd name="T4" fmla="*/ 10 w 18"/>
                  <a:gd name="T5" fmla="*/ 55 h 55"/>
                  <a:gd name="T6" fmla="*/ 18 w 18"/>
                  <a:gd name="T7" fmla="*/ 54 h 55"/>
                  <a:gd name="T8" fmla="*/ 8 w 18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55"/>
                  <a:gd name="T17" fmla="*/ 18 w 18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55">
                    <a:moveTo>
                      <a:pt x="8" y="0"/>
                    </a:moveTo>
                    <a:lnTo>
                      <a:pt x="0" y="1"/>
                    </a:lnTo>
                    <a:lnTo>
                      <a:pt x="10" y="55"/>
                    </a:lnTo>
                    <a:lnTo>
                      <a:pt x="18" y="5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45" name="Freeform 4456"/>
              <p:cNvSpPr>
                <a:spLocks/>
              </p:cNvSpPr>
              <p:nvPr/>
            </p:nvSpPr>
            <p:spPr bwMode="auto">
              <a:xfrm>
                <a:off x="1725" y="3880"/>
                <a:ext cx="8" cy="6"/>
              </a:xfrm>
              <a:custGeom>
                <a:avLst/>
                <a:gdLst>
                  <a:gd name="T0" fmla="*/ 6 w 8"/>
                  <a:gd name="T1" fmla="*/ 0 h 6"/>
                  <a:gd name="T2" fmla="*/ 8 w 8"/>
                  <a:gd name="T3" fmla="*/ 1 h 6"/>
                  <a:gd name="T4" fmla="*/ 8 w 8"/>
                  <a:gd name="T5" fmla="*/ 3 h 6"/>
                  <a:gd name="T6" fmla="*/ 0 w 8"/>
                  <a:gd name="T7" fmla="*/ 4 h 6"/>
                  <a:gd name="T8" fmla="*/ 1 w 8"/>
                  <a:gd name="T9" fmla="*/ 6 h 6"/>
                  <a:gd name="T10" fmla="*/ 6 w 8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6"/>
                  <a:gd name="T20" fmla="*/ 8 w 8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6">
                    <a:moveTo>
                      <a:pt x="6" y="0"/>
                    </a:moveTo>
                    <a:lnTo>
                      <a:pt x="8" y="1"/>
                    </a:lnTo>
                    <a:lnTo>
                      <a:pt x="8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46" name="Freeform 4457"/>
              <p:cNvSpPr>
                <a:spLocks/>
              </p:cNvSpPr>
              <p:nvPr/>
            </p:nvSpPr>
            <p:spPr bwMode="auto">
              <a:xfrm>
                <a:off x="1736" y="3911"/>
                <a:ext cx="23" cy="29"/>
              </a:xfrm>
              <a:custGeom>
                <a:avLst/>
                <a:gdLst>
                  <a:gd name="T0" fmla="*/ 0 w 23"/>
                  <a:gd name="T1" fmla="*/ 24 h 29"/>
                  <a:gd name="T2" fmla="*/ 6 w 23"/>
                  <a:gd name="T3" fmla="*/ 29 h 29"/>
                  <a:gd name="T4" fmla="*/ 23 w 23"/>
                  <a:gd name="T5" fmla="*/ 5 h 29"/>
                  <a:gd name="T6" fmla="*/ 17 w 23"/>
                  <a:gd name="T7" fmla="*/ 0 h 29"/>
                  <a:gd name="T8" fmla="*/ 0 w 23"/>
                  <a:gd name="T9" fmla="*/ 2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29"/>
                  <a:gd name="T17" fmla="*/ 23 w 23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29">
                    <a:moveTo>
                      <a:pt x="0" y="24"/>
                    </a:moveTo>
                    <a:lnTo>
                      <a:pt x="6" y="29"/>
                    </a:lnTo>
                    <a:lnTo>
                      <a:pt x="23" y="5"/>
                    </a:lnTo>
                    <a:lnTo>
                      <a:pt x="17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47" name="Freeform 4458"/>
              <p:cNvSpPr>
                <a:spLocks/>
              </p:cNvSpPr>
              <p:nvPr/>
            </p:nvSpPr>
            <p:spPr bwMode="auto">
              <a:xfrm>
                <a:off x="1735" y="3935"/>
                <a:ext cx="8" cy="12"/>
              </a:xfrm>
              <a:custGeom>
                <a:avLst/>
                <a:gdLst>
                  <a:gd name="T0" fmla="*/ 0 w 8"/>
                  <a:gd name="T1" fmla="*/ 3 h 12"/>
                  <a:gd name="T2" fmla="*/ 2 w 8"/>
                  <a:gd name="T3" fmla="*/ 12 h 12"/>
                  <a:gd name="T4" fmla="*/ 7 w 8"/>
                  <a:gd name="T5" fmla="*/ 5 h 12"/>
                  <a:gd name="T6" fmla="*/ 1 w 8"/>
                  <a:gd name="T7" fmla="*/ 0 h 12"/>
                  <a:gd name="T8" fmla="*/ 8 w 8"/>
                  <a:gd name="T9" fmla="*/ 2 h 12"/>
                  <a:gd name="T10" fmla="*/ 0 w 8"/>
                  <a:gd name="T11" fmla="*/ 3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2"/>
                  <a:gd name="T20" fmla="*/ 8 w 8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2">
                    <a:moveTo>
                      <a:pt x="0" y="3"/>
                    </a:moveTo>
                    <a:lnTo>
                      <a:pt x="2" y="12"/>
                    </a:lnTo>
                    <a:lnTo>
                      <a:pt x="7" y="5"/>
                    </a:lnTo>
                    <a:lnTo>
                      <a:pt x="1" y="0"/>
                    </a:lnTo>
                    <a:lnTo>
                      <a:pt x="8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48" name="Freeform 4459"/>
              <p:cNvSpPr>
                <a:spLocks/>
              </p:cNvSpPr>
              <p:nvPr/>
            </p:nvSpPr>
            <p:spPr bwMode="auto">
              <a:xfrm>
                <a:off x="1753" y="3910"/>
                <a:ext cx="19" cy="18"/>
              </a:xfrm>
              <a:custGeom>
                <a:avLst/>
                <a:gdLst>
                  <a:gd name="T0" fmla="*/ 5 w 19"/>
                  <a:gd name="T1" fmla="*/ 0 h 18"/>
                  <a:gd name="T2" fmla="*/ 0 w 19"/>
                  <a:gd name="T3" fmla="*/ 6 h 18"/>
                  <a:gd name="T4" fmla="*/ 14 w 19"/>
                  <a:gd name="T5" fmla="*/ 18 h 18"/>
                  <a:gd name="T6" fmla="*/ 19 w 19"/>
                  <a:gd name="T7" fmla="*/ 12 h 18"/>
                  <a:gd name="T8" fmla="*/ 5 w 19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8"/>
                  <a:gd name="T17" fmla="*/ 19 w 19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8">
                    <a:moveTo>
                      <a:pt x="5" y="0"/>
                    </a:moveTo>
                    <a:lnTo>
                      <a:pt x="0" y="6"/>
                    </a:lnTo>
                    <a:lnTo>
                      <a:pt x="14" y="18"/>
                    </a:lnTo>
                    <a:lnTo>
                      <a:pt x="19" y="1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49" name="Freeform 4460"/>
              <p:cNvSpPr>
                <a:spLocks/>
              </p:cNvSpPr>
              <p:nvPr/>
            </p:nvSpPr>
            <p:spPr bwMode="auto">
              <a:xfrm>
                <a:off x="1753" y="3908"/>
                <a:ext cx="6" cy="8"/>
              </a:xfrm>
              <a:custGeom>
                <a:avLst/>
                <a:gdLst>
                  <a:gd name="T0" fmla="*/ 0 w 6"/>
                  <a:gd name="T1" fmla="*/ 3 h 8"/>
                  <a:gd name="T2" fmla="*/ 2 w 6"/>
                  <a:gd name="T3" fmla="*/ 0 h 8"/>
                  <a:gd name="T4" fmla="*/ 5 w 6"/>
                  <a:gd name="T5" fmla="*/ 2 h 8"/>
                  <a:gd name="T6" fmla="*/ 0 w 6"/>
                  <a:gd name="T7" fmla="*/ 8 h 8"/>
                  <a:gd name="T8" fmla="*/ 6 w 6"/>
                  <a:gd name="T9" fmla="*/ 8 h 8"/>
                  <a:gd name="T10" fmla="*/ 0 w 6"/>
                  <a:gd name="T11" fmla="*/ 3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8"/>
                  <a:gd name="T20" fmla="*/ 6 w 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8">
                    <a:moveTo>
                      <a:pt x="0" y="3"/>
                    </a:moveTo>
                    <a:lnTo>
                      <a:pt x="2" y="0"/>
                    </a:lnTo>
                    <a:lnTo>
                      <a:pt x="5" y="2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50" name="Freeform 4461"/>
              <p:cNvSpPr>
                <a:spLocks/>
              </p:cNvSpPr>
              <p:nvPr/>
            </p:nvSpPr>
            <p:spPr bwMode="auto">
              <a:xfrm>
                <a:off x="1770" y="3918"/>
                <a:ext cx="30" cy="11"/>
              </a:xfrm>
              <a:custGeom>
                <a:avLst/>
                <a:gdLst>
                  <a:gd name="T0" fmla="*/ 0 w 30"/>
                  <a:gd name="T1" fmla="*/ 3 h 11"/>
                  <a:gd name="T2" fmla="*/ 0 w 30"/>
                  <a:gd name="T3" fmla="*/ 11 h 11"/>
                  <a:gd name="T4" fmla="*/ 30 w 30"/>
                  <a:gd name="T5" fmla="*/ 8 h 11"/>
                  <a:gd name="T6" fmla="*/ 30 w 30"/>
                  <a:gd name="T7" fmla="*/ 0 h 11"/>
                  <a:gd name="T8" fmla="*/ 0 w 30"/>
                  <a:gd name="T9" fmla="*/ 3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11"/>
                  <a:gd name="T17" fmla="*/ 30 w 30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11">
                    <a:moveTo>
                      <a:pt x="0" y="3"/>
                    </a:moveTo>
                    <a:lnTo>
                      <a:pt x="0" y="11"/>
                    </a:lnTo>
                    <a:lnTo>
                      <a:pt x="30" y="8"/>
                    </a:lnTo>
                    <a:lnTo>
                      <a:pt x="3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51" name="Freeform 4462"/>
              <p:cNvSpPr>
                <a:spLocks/>
              </p:cNvSpPr>
              <p:nvPr/>
            </p:nvSpPr>
            <p:spPr bwMode="auto">
              <a:xfrm>
                <a:off x="1767" y="3921"/>
                <a:ext cx="5" cy="8"/>
              </a:xfrm>
              <a:custGeom>
                <a:avLst/>
                <a:gdLst>
                  <a:gd name="T0" fmla="*/ 0 w 5"/>
                  <a:gd name="T1" fmla="*/ 7 h 8"/>
                  <a:gd name="T2" fmla="*/ 1 w 5"/>
                  <a:gd name="T3" fmla="*/ 8 h 8"/>
                  <a:gd name="T4" fmla="*/ 3 w 5"/>
                  <a:gd name="T5" fmla="*/ 8 h 8"/>
                  <a:gd name="T6" fmla="*/ 3 w 5"/>
                  <a:gd name="T7" fmla="*/ 0 h 8"/>
                  <a:gd name="T8" fmla="*/ 5 w 5"/>
                  <a:gd name="T9" fmla="*/ 1 h 8"/>
                  <a:gd name="T10" fmla="*/ 0 w 5"/>
                  <a:gd name="T11" fmla="*/ 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8"/>
                  <a:gd name="T20" fmla="*/ 5 w 5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8">
                    <a:moveTo>
                      <a:pt x="0" y="7"/>
                    </a:moveTo>
                    <a:lnTo>
                      <a:pt x="1" y="8"/>
                    </a:lnTo>
                    <a:lnTo>
                      <a:pt x="3" y="8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52" name="Freeform 4463"/>
              <p:cNvSpPr>
                <a:spLocks/>
              </p:cNvSpPr>
              <p:nvPr/>
            </p:nvSpPr>
            <p:spPr bwMode="auto">
              <a:xfrm>
                <a:off x="1796" y="3899"/>
                <a:ext cx="8" cy="23"/>
              </a:xfrm>
              <a:custGeom>
                <a:avLst/>
                <a:gdLst>
                  <a:gd name="T0" fmla="*/ 0 w 8"/>
                  <a:gd name="T1" fmla="*/ 23 h 23"/>
                  <a:gd name="T2" fmla="*/ 7 w 8"/>
                  <a:gd name="T3" fmla="*/ 23 h 23"/>
                  <a:gd name="T4" fmla="*/ 8 w 8"/>
                  <a:gd name="T5" fmla="*/ 0 h 23"/>
                  <a:gd name="T6" fmla="*/ 1 w 8"/>
                  <a:gd name="T7" fmla="*/ 0 h 23"/>
                  <a:gd name="T8" fmla="*/ 0 w 8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23"/>
                  <a:gd name="T17" fmla="*/ 8 w 8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23">
                    <a:moveTo>
                      <a:pt x="0" y="23"/>
                    </a:moveTo>
                    <a:lnTo>
                      <a:pt x="7" y="23"/>
                    </a:lnTo>
                    <a:lnTo>
                      <a:pt x="8" y="0"/>
                    </a:lnTo>
                    <a:lnTo>
                      <a:pt x="1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53" name="Freeform 4464"/>
              <p:cNvSpPr>
                <a:spLocks/>
              </p:cNvSpPr>
              <p:nvPr/>
            </p:nvSpPr>
            <p:spPr bwMode="auto">
              <a:xfrm>
                <a:off x="1796" y="3918"/>
                <a:ext cx="7" cy="8"/>
              </a:xfrm>
              <a:custGeom>
                <a:avLst/>
                <a:gdLst>
                  <a:gd name="T0" fmla="*/ 4 w 7"/>
                  <a:gd name="T1" fmla="*/ 8 h 8"/>
                  <a:gd name="T2" fmla="*/ 7 w 7"/>
                  <a:gd name="T3" fmla="*/ 8 h 8"/>
                  <a:gd name="T4" fmla="*/ 7 w 7"/>
                  <a:gd name="T5" fmla="*/ 4 h 8"/>
                  <a:gd name="T6" fmla="*/ 0 w 7"/>
                  <a:gd name="T7" fmla="*/ 4 h 8"/>
                  <a:gd name="T8" fmla="*/ 4 w 7"/>
                  <a:gd name="T9" fmla="*/ 0 h 8"/>
                  <a:gd name="T10" fmla="*/ 4 w 7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4" y="8"/>
                    </a:moveTo>
                    <a:lnTo>
                      <a:pt x="7" y="8"/>
                    </a:lnTo>
                    <a:lnTo>
                      <a:pt x="7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54" name="Freeform 4465"/>
              <p:cNvSpPr>
                <a:spLocks/>
              </p:cNvSpPr>
              <p:nvPr/>
            </p:nvSpPr>
            <p:spPr bwMode="auto">
              <a:xfrm>
                <a:off x="1801" y="3893"/>
                <a:ext cx="16" cy="10"/>
              </a:xfrm>
              <a:custGeom>
                <a:avLst/>
                <a:gdLst>
                  <a:gd name="T0" fmla="*/ 0 w 16"/>
                  <a:gd name="T1" fmla="*/ 2 h 10"/>
                  <a:gd name="T2" fmla="*/ 1 w 16"/>
                  <a:gd name="T3" fmla="*/ 10 h 10"/>
                  <a:gd name="T4" fmla="*/ 16 w 16"/>
                  <a:gd name="T5" fmla="*/ 8 h 10"/>
                  <a:gd name="T6" fmla="*/ 15 w 16"/>
                  <a:gd name="T7" fmla="*/ 0 h 10"/>
                  <a:gd name="T8" fmla="*/ 0 w 16"/>
                  <a:gd name="T9" fmla="*/ 2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2"/>
                    </a:moveTo>
                    <a:lnTo>
                      <a:pt x="1" y="10"/>
                    </a:lnTo>
                    <a:lnTo>
                      <a:pt x="16" y="8"/>
                    </a:lnTo>
                    <a:lnTo>
                      <a:pt x="15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55" name="Freeform 4466"/>
              <p:cNvSpPr>
                <a:spLocks/>
              </p:cNvSpPr>
              <p:nvPr/>
            </p:nvSpPr>
            <p:spPr bwMode="auto">
              <a:xfrm>
                <a:off x="1797" y="3895"/>
                <a:ext cx="7" cy="8"/>
              </a:xfrm>
              <a:custGeom>
                <a:avLst/>
                <a:gdLst>
                  <a:gd name="T0" fmla="*/ 0 w 7"/>
                  <a:gd name="T1" fmla="*/ 4 h 8"/>
                  <a:gd name="T2" fmla="*/ 0 w 7"/>
                  <a:gd name="T3" fmla="*/ 0 h 8"/>
                  <a:gd name="T4" fmla="*/ 4 w 7"/>
                  <a:gd name="T5" fmla="*/ 0 h 8"/>
                  <a:gd name="T6" fmla="*/ 5 w 7"/>
                  <a:gd name="T7" fmla="*/ 8 h 8"/>
                  <a:gd name="T8" fmla="*/ 7 w 7"/>
                  <a:gd name="T9" fmla="*/ 4 h 8"/>
                  <a:gd name="T10" fmla="*/ 0 w 7"/>
                  <a:gd name="T11" fmla="*/ 4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0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5" y="8"/>
                    </a:lnTo>
                    <a:lnTo>
                      <a:pt x="7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56" name="Freeform 4467"/>
              <p:cNvSpPr>
                <a:spLocks/>
              </p:cNvSpPr>
              <p:nvPr/>
            </p:nvSpPr>
            <p:spPr bwMode="auto">
              <a:xfrm>
                <a:off x="1813" y="3895"/>
                <a:ext cx="19" cy="18"/>
              </a:xfrm>
              <a:custGeom>
                <a:avLst/>
                <a:gdLst>
                  <a:gd name="T0" fmla="*/ 6 w 19"/>
                  <a:gd name="T1" fmla="*/ 0 h 18"/>
                  <a:gd name="T2" fmla="*/ 0 w 19"/>
                  <a:gd name="T3" fmla="*/ 5 h 18"/>
                  <a:gd name="T4" fmla="*/ 13 w 19"/>
                  <a:gd name="T5" fmla="*/ 18 h 18"/>
                  <a:gd name="T6" fmla="*/ 19 w 19"/>
                  <a:gd name="T7" fmla="*/ 13 h 18"/>
                  <a:gd name="T8" fmla="*/ 6 w 19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8"/>
                  <a:gd name="T17" fmla="*/ 19 w 19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8">
                    <a:moveTo>
                      <a:pt x="6" y="0"/>
                    </a:moveTo>
                    <a:lnTo>
                      <a:pt x="0" y="5"/>
                    </a:lnTo>
                    <a:lnTo>
                      <a:pt x="13" y="18"/>
                    </a:lnTo>
                    <a:lnTo>
                      <a:pt x="19" y="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57" name="Freeform 4468"/>
              <p:cNvSpPr>
                <a:spLocks/>
              </p:cNvSpPr>
              <p:nvPr/>
            </p:nvSpPr>
            <p:spPr bwMode="auto">
              <a:xfrm>
                <a:off x="1813" y="3893"/>
                <a:ext cx="6" cy="8"/>
              </a:xfrm>
              <a:custGeom>
                <a:avLst/>
                <a:gdLst>
                  <a:gd name="T0" fmla="*/ 3 w 6"/>
                  <a:gd name="T1" fmla="*/ 0 h 8"/>
                  <a:gd name="T2" fmla="*/ 4 w 6"/>
                  <a:gd name="T3" fmla="*/ 0 h 8"/>
                  <a:gd name="T4" fmla="*/ 6 w 6"/>
                  <a:gd name="T5" fmla="*/ 2 h 8"/>
                  <a:gd name="T6" fmla="*/ 0 w 6"/>
                  <a:gd name="T7" fmla="*/ 7 h 8"/>
                  <a:gd name="T8" fmla="*/ 4 w 6"/>
                  <a:gd name="T9" fmla="*/ 8 h 8"/>
                  <a:gd name="T10" fmla="*/ 3 w 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8"/>
                  <a:gd name="T20" fmla="*/ 6 w 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8">
                    <a:moveTo>
                      <a:pt x="3" y="0"/>
                    </a:moveTo>
                    <a:lnTo>
                      <a:pt x="4" y="0"/>
                    </a:lnTo>
                    <a:lnTo>
                      <a:pt x="6" y="2"/>
                    </a:lnTo>
                    <a:lnTo>
                      <a:pt x="0" y="7"/>
                    </a:lnTo>
                    <a:lnTo>
                      <a:pt x="4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58" name="Freeform 4469"/>
              <p:cNvSpPr>
                <a:spLocks/>
              </p:cNvSpPr>
              <p:nvPr/>
            </p:nvSpPr>
            <p:spPr bwMode="auto">
              <a:xfrm>
                <a:off x="1829" y="3903"/>
                <a:ext cx="23" cy="11"/>
              </a:xfrm>
              <a:custGeom>
                <a:avLst/>
                <a:gdLst>
                  <a:gd name="T0" fmla="*/ 0 w 23"/>
                  <a:gd name="T1" fmla="*/ 3 h 11"/>
                  <a:gd name="T2" fmla="*/ 1 w 23"/>
                  <a:gd name="T3" fmla="*/ 11 h 11"/>
                  <a:gd name="T4" fmla="*/ 23 w 23"/>
                  <a:gd name="T5" fmla="*/ 8 h 11"/>
                  <a:gd name="T6" fmla="*/ 22 w 23"/>
                  <a:gd name="T7" fmla="*/ 0 h 11"/>
                  <a:gd name="T8" fmla="*/ 0 w 23"/>
                  <a:gd name="T9" fmla="*/ 3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11"/>
                  <a:gd name="T17" fmla="*/ 23 w 23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11">
                    <a:moveTo>
                      <a:pt x="0" y="3"/>
                    </a:moveTo>
                    <a:lnTo>
                      <a:pt x="1" y="11"/>
                    </a:lnTo>
                    <a:lnTo>
                      <a:pt x="23" y="8"/>
                    </a:lnTo>
                    <a:lnTo>
                      <a:pt x="2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59" name="Freeform 4470"/>
              <p:cNvSpPr>
                <a:spLocks/>
              </p:cNvSpPr>
              <p:nvPr/>
            </p:nvSpPr>
            <p:spPr bwMode="auto">
              <a:xfrm>
                <a:off x="1826" y="3906"/>
                <a:ext cx="6" cy="8"/>
              </a:xfrm>
              <a:custGeom>
                <a:avLst/>
                <a:gdLst>
                  <a:gd name="T0" fmla="*/ 0 w 6"/>
                  <a:gd name="T1" fmla="*/ 7 h 8"/>
                  <a:gd name="T2" fmla="*/ 1 w 6"/>
                  <a:gd name="T3" fmla="*/ 8 h 8"/>
                  <a:gd name="T4" fmla="*/ 4 w 6"/>
                  <a:gd name="T5" fmla="*/ 8 h 8"/>
                  <a:gd name="T6" fmla="*/ 3 w 6"/>
                  <a:gd name="T7" fmla="*/ 0 h 8"/>
                  <a:gd name="T8" fmla="*/ 6 w 6"/>
                  <a:gd name="T9" fmla="*/ 2 h 8"/>
                  <a:gd name="T10" fmla="*/ 0 w 6"/>
                  <a:gd name="T11" fmla="*/ 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8"/>
                  <a:gd name="T20" fmla="*/ 6 w 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8">
                    <a:moveTo>
                      <a:pt x="0" y="7"/>
                    </a:moveTo>
                    <a:lnTo>
                      <a:pt x="1" y="8"/>
                    </a:lnTo>
                    <a:lnTo>
                      <a:pt x="4" y="8"/>
                    </a:lnTo>
                    <a:lnTo>
                      <a:pt x="3" y="0"/>
                    </a:lnTo>
                    <a:lnTo>
                      <a:pt x="6" y="2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60" name="Rectangle 4471"/>
              <p:cNvSpPr>
                <a:spLocks noChangeArrowheads="1"/>
              </p:cNvSpPr>
              <p:nvPr/>
            </p:nvSpPr>
            <p:spPr bwMode="auto">
              <a:xfrm>
                <a:off x="1847" y="3907"/>
                <a:ext cx="8" cy="19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61" name="Freeform 4472"/>
              <p:cNvSpPr>
                <a:spLocks/>
              </p:cNvSpPr>
              <p:nvPr/>
            </p:nvSpPr>
            <p:spPr bwMode="auto">
              <a:xfrm>
                <a:off x="1847" y="3903"/>
                <a:ext cx="8" cy="8"/>
              </a:xfrm>
              <a:custGeom>
                <a:avLst/>
                <a:gdLst>
                  <a:gd name="T0" fmla="*/ 4 w 8"/>
                  <a:gd name="T1" fmla="*/ 0 h 8"/>
                  <a:gd name="T2" fmla="*/ 8 w 8"/>
                  <a:gd name="T3" fmla="*/ 0 h 8"/>
                  <a:gd name="T4" fmla="*/ 8 w 8"/>
                  <a:gd name="T5" fmla="*/ 4 h 8"/>
                  <a:gd name="T6" fmla="*/ 0 w 8"/>
                  <a:gd name="T7" fmla="*/ 4 h 8"/>
                  <a:gd name="T8" fmla="*/ 5 w 8"/>
                  <a:gd name="T9" fmla="*/ 8 h 8"/>
                  <a:gd name="T10" fmla="*/ 4 w 8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4" y="0"/>
                    </a:moveTo>
                    <a:lnTo>
                      <a:pt x="8" y="0"/>
                    </a:lnTo>
                    <a:lnTo>
                      <a:pt x="8" y="4"/>
                    </a:lnTo>
                    <a:lnTo>
                      <a:pt x="0" y="4"/>
                    </a:lnTo>
                    <a:lnTo>
                      <a:pt x="5" y="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62" name="Freeform 4473"/>
              <p:cNvSpPr>
                <a:spLocks/>
              </p:cNvSpPr>
              <p:nvPr/>
            </p:nvSpPr>
            <p:spPr bwMode="auto">
              <a:xfrm>
                <a:off x="1822" y="3924"/>
                <a:ext cx="32" cy="56"/>
              </a:xfrm>
              <a:custGeom>
                <a:avLst/>
                <a:gdLst>
                  <a:gd name="T0" fmla="*/ 32 w 32"/>
                  <a:gd name="T1" fmla="*/ 4 h 56"/>
                  <a:gd name="T2" fmla="*/ 25 w 32"/>
                  <a:gd name="T3" fmla="*/ 0 h 56"/>
                  <a:gd name="T4" fmla="*/ 0 w 32"/>
                  <a:gd name="T5" fmla="*/ 52 h 56"/>
                  <a:gd name="T6" fmla="*/ 7 w 32"/>
                  <a:gd name="T7" fmla="*/ 56 h 56"/>
                  <a:gd name="T8" fmla="*/ 32 w 32"/>
                  <a:gd name="T9" fmla="*/ 4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56"/>
                  <a:gd name="T17" fmla="*/ 32 w 3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56">
                    <a:moveTo>
                      <a:pt x="32" y="4"/>
                    </a:moveTo>
                    <a:lnTo>
                      <a:pt x="25" y="0"/>
                    </a:lnTo>
                    <a:lnTo>
                      <a:pt x="0" y="52"/>
                    </a:lnTo>
                    <a:lnTo>
                      <a:pt x="7" y="5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63" name="Freeform 4474"/>
              <p:cNvSpPr>
                <a:spLocks/>
              </p:cNvSpPr>
              <p:nvPr/>
            </p:nvSpPr>
            <p:spPr bwMode="auto">
              <a:xfrm>
                <a:off x="1847" y="3924"/>
                <a:ext cx="8" cy="4"/>
              </a:xfrm>
              <a:custGeom>
                <a:avLst/>
                <a:gdLst>
                  <a:gd name="T0" fmla="*/ 8 w 8"/>
                  <a:gd name="T1" fmla="*/ 2 h 4"/>
                  <a:gd name="T2" fmla="*/ 7 w 8"/>
                  <a:gd name="T3" fmla="*/ 4 h 4"/>
                  <a:gd name="T4" fmla="*/ 0 w 8"/>
                  <a:gd name="T5" fmla="*/ 0 h 4"/>
                  <a:gd name="T6" fmla="*/ 0 w 8"/>
                  <a:gd name="T7" fmla="*/ 2 h 4"/>
                  <a:gd name="T8" fmla="*/ 8 w 8"/>
                  <a:gd name="T9" fmla="*/ 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4"/>
                  <a:gd name="T17" fmla="*/ 8 w 8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4">
                    <a:moveTo>
                      <a:pt x="8" y="2"/>
                    </a:moveTo>
                    <a:lnTo>
                      <a:pt x="7" y="4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64" name="Freeform 4475"/>
              <p:cNvSpPr>
                <a:spLocks/>
              </p:cNvSpPr>
              <p:nvPr/>
            </p:nvSpPr>
            <p:spPr bwMode="auto">
              <a:xfrm>
                <a:off x="1823" y="3976"/>
                <a:ext cx="14" cy="16"/>
              </a:xfrm>
              <a:custGeom>
                <a:avLst/>
                <a:gdLst>
                  <a:gd name="T0" fmla="*/ 6 w 14"/>
                  <a:gd name="T1" fmla="*/ 0 h 16"/>
                  <a:gd name="T2" fmla="*/ 10 w 14"/>
                  <a:gd name="T3" fmla="*/ 4 h 16"/>
                  <a:gd name="T4" fmla="*/ 14 w 14"/>
                  <a:gd name="T5" fmla="*/ 11 h 16"/>
                  <a:gd name="T6" fmla="*/ 8 w 14"/>
                  <a:gd name="T7" fmla="*/ 16 h 16"/>
                  <a:gd name="T8" fmla="*/ 4 w 14"/>
                  <a:gd name="T9" fmla="*/ 9 h 16"/>
                  <a:gd name="T10" fmla="*/ 0 w 14"/>
                  <a:gd name="T11" fmla="*/ 5 h 16"/>
                  <a:gd name="T12" fmla="*/ 6 w 14"/>
                  <a:gd name="T13" fmla="*/ 0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"/>
                  <a:gd name="T22" fmla="*/ 0 h 16"/>
                  <a:gd name="T23" fmla="*/ 14 w 14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" h="16">
                    <a:moveTo>
                      <a:pt x="6" y="0"/>
                    </a:moveTo>
                    <a:lnTo>
                      <a:pt x="10" y="4"/>
                    </a:lnTo>
                    <a:lnTo>
                      <a:pt x="14" y="11"/>
                    </a:lnTo>
                    <a:lnTo>
                      <a:pt x="8" y="16"/>
                    </a:lnTo>
                    <a:lnTo>
                      <a:pt x="4" y="9"/>
                    </a:lnTo>
                    <a:lnTo>
                      <a:pt x="0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65" name="Freeform 4476"/>
              <p:cNvSpPr>
                <a:spLocks/>
              </p:cNvSpPr>
              <p:nvPr/>
            </p:nvSpPr>
            <p:spPr bwMode="auto">
              <a:xfrm>
                <a:off x="1821" y="3976"/>
                <a:ext cx="8" cy="5"/>
              </a:xfrm>
              <a:custGeom>
                <a:avLst/>
                <a:gdLst>
                  <a:gd name="T0" fmla="*/ 1 w 8"/>
                  <a:gd name="T1" fmla="*/ 0 h 5"/>
                  <a:gd name="T2" fmla="*/ 0 w 8"/>
                  <a:gd name="T3" fmla="*/ 3 h 5"/>
                  <a:gd name="T4" fmla="*/ 2 w 8"/>
                  <a:gd name="T5" fmla="*/ 5 h 5"/>
                  <a:gd name="T6" fmla="*/ 8 w 8"/>
                  <a:gd name="T7" fmla="*/ 0 h 5"/>
                  <a:gd name="T8" fmla="*/ 8 w 8"/>
                  <a:gd name="T9" fmla="*/ 4 h 5"/>
                  <a:gd name="T10" fmla="*/ 1 w 8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1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66" name="Freeform 4477"/>
              <p:cNvSpPr>
                <a:spLocks/>
              </p:cNvSpPr>
              <p:nvPr/>
            </p:nvSpPr>
            <p:spPr bwMode="auto">
              <a:xfrm>
                <a:off x="1811" y="3987"/>
                <a:ext cx="26" cy="27"/>
              </a:xfrm>
              <a:custGeom>
                <a:avLst/>
                <a:gdLst>
                  <a:gd name="T0" fmla="*/ 26 w 26"/>
                  <a:gd name="T1" fmla="*/ 4 h 27"/>
                  <a:gd name="T2" fmla="*/ 23 w 26"/>
                  <a:gd name="T3" fmla="*/ 10 h 27"/>
                  <a:gd name="T4" fmla="*/ 16 w 26"/>
                  <a:gd name="T5" fmla="*/ 18 h 27"/>
                  <a:gd name="T6" fmla="*/ 5 w 26"/>
                  <a:gd name="T7" fmla="*/ 27 h 27"/>
                  <a:gd name="T8" fmla="*/ 0 w 26"/>
                  <a:gd name="T9" fmla="*/ 21 h 27"/>
                  <a:gd name="T10" fmla="*/ 10 w 26"/>
                  <a:gd name="T11" fmla="*/ 13 h 27"/>
                  <a:gd name="T12" fmla="*/ 17 w 26"/>
                  <a:gd name="T13" fmla="*/ 5 h 27"/>
                  <a:gd name="T14" fmla="*/ 19 w 26"/>
                  <a:gd name="T15" fmla="*/ 0 h 27"/>
                  <a:gd name="T16" fmla="*/ 26 w 26"/>
                  <a:gd name="T17" fmla="*/ 4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"/>
                  <a:gd name="T28" fmla="*/ 0 h 27"/>
                  <a:gd name="T29" fmla="*/ 26 w 26"/>
                  <a:gd name="T30" fmla="*/ 27 h 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" h="27">
                    <a:moveTo>
                      <a:pt x="26" y="4"/>
                    </a:moveTo>
                    <a:lnTo>
                      <a:pt x="23" y="10"/>
                    </a:lnTo>
                    <a:lnTo>
                      <a:pt x="16" y="18"/>
                    </a:lnTo>
                    <a:lnTo>
                      <a:pt x="5" y="27"/>
                    </a:lnTo>
                    <a:lnTo>
                      <a:pt x="0" y="21"/>
                    </a:lnTo>
                    <a:lnTo>
                      <a:pt x="10" y="13"/>
                    </a:lnTo>
                    <a:lnTo>
                      <a:pt x="17" y="5"/>
                    </a:lnTo>
                    <a:lnTo>
                      <a:pt x="19" y="0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67" name="Freeform 4478"/>
              <p:cNvSpPr>
                <a:spLocks/>
              </p:cNvSpPr>
              <p:nvPr/>
            </p:nvSpPr>
            <p:spPr bwMode="auto">
              <a:xfrm>
                <a:off x="1830" y="3987"/>
                <a:ext cx="8" cy="5"/>
              </a:xfrm>
              <a:custGeom>
                <a:avLst/>
                <a:gdLst>
                  <a:gd name="T0" fmla="*/ 7 w 8"/>
                  <a:gd name="T1" fmla="*/ 0 h 5"/>
                  <a:gd name="T2" fmla="*/ 8 w 8"/>
                  <a:gd name="T3" fmla="*/ 2 h 5"/>
                  <a:gd name="T4" fmla="*/ 7 w 8"/>
                  <a:gd name="T5" fmla="*/ 4 h 5"/>
                  <a:gd name="T6" fmla="*/ 0 w 8"/>
                  <a:gd name="T7" fmla="*/ 0 h 5"/>
                  <a:gd name="T8" fmla="*/ 1 w 8"/>
                  <a:gd name="T9" fmla="*/ 5 h 5"/>
                  <a:gd name="T10" fmla="*/ 7 w 8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7" y="0"/>
                    </a:moveTo>
                    <a:lnTo>
                      <a:pt x="8" y="2"/>
                    </a:lnTo>
                    <a:lnTo>
                      <a:pt x="7" y="4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68" name="Rectangle 4479"/>
              <p:cNvSpPr>
                <a:spLocks noChangeArrowheads="1"/>
              </p:cNvSpPr>
              <p:nvPr/>
            </p:nvSpPr>
            <p:spPr bwMode="auto">
              <a:xfrm>
                <a:off x="1801" y="4007"/>
                <a:ext cx="13" cy="8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69" name="Freeform 4480"/>
              <p:cNvSpPr>
                <a:spLocks/>
              </p:cNvSpPr>
              <p:nvPr/>
            </p:nvSpPr>
            <p:spPr bwMode="auto">
              <a:xfrm>
                <a:off x="1811" y="4007"/>
                <a:ext cx="5" cy="8"/>
              </a:xfrm>
              <a:custGeom>
                <a:avLst/>
                <a:gdLst>
                  <a:gd name="T0" fmla="*/ 5 w 5"/>
                  <a:gd name="T1" fmla="*/ 7 h 8"/>
                  <a:gd name="T2" fmla="*/ 4 w 5"/>
                  <a:gd name="T3" fmla="*/ 8 h 8"/>
                  <a:gd name="T4" fmla="*/ 3 w 5"/>
                  <a:gd name="T5" fmla="*/ 8 h 8"/>
                  <a:gd name="T6" fmla="*/ 3 w 5"/>
                  <a:gd name="T7" fmla="*/ 0 h 8"/>
                  <a:gd name="T8" fmla="*/ 0 w 5"/>
                  <a:gd name="T9" fmla="*/ 1 h 8"/>
                  <a:gd name="T10" fmla="*/ 5 w 5"/>
                  <a:gd name="T11" fmla="*/ 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8"/>
                  <a:gd name="T20" fmla="*/ 5 w 5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8">
                    <a:moveTo>
                      <a:pt x="5" y="7"/>
                    </a:moveTo>
                    <a:lnTo>
                      <a:pt x="4" y="8"/>
                    </a:lnTo>
                    <a:lnTo>
                      <a:pt x="3" y="8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70" name="Rectangle 4481"/>
              <p:cNvSpPr>
                <a:spLocks noChangeArrowheads="1"/>
              </p:cNvSpPr>
              <p:nvPr/>
            </p:nvSpPr>
            <p:spPr bwMode="auto">
              <a:xfrm>
                <a:off x="1797" y="4011"/>
                <a:ext cx="8" cy="28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71" name="Freeform 4482"/>
              <p:cNvSpPr>
                <a:spLocks/>
              </p:cNvSpPr>
              <p:nvPr/>
            </p:nvSpPr>
            <p:spPr bwMode="auto">
              <a:xfrm>
                <a:off x="1797" y="4007"/>
                <a:ext cx="8" cy="8"/>
              </a:xfrm>
              <a:custGeom>
                <a:avLst/>
                <a:gdLst>
                  <a:gd name="T0" fmla="*/ 4 w 8"/>
                  <a:gd name="T1" fmla="*/ 0 h 8"/>
                  <a:gd name="T2" fmla="*/ 0 w 8"/>
                  <a:gd name="T3" fmla="*/ 0 h 8"/>
                  <a:gd name="T4" fmla="*/ 0 w 8"/>
                  <a:gd name="T5" fmla="*/ 4 h 8"/>
                  <a:gd name="T6" fmla="*/ 8 w 8"/>
                  <a:gd name="T7" fmla="*/ 4 h 8"/>
                  <a:gd name="T8" fmla="*/ 4 w 8"/>
                  <a:gd name="T9" fmla="*/ 8 h 8"/>
                  <a:gd name="T10" fmla="*/ 4 w 8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4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72" name="Freeform 4483"/>
              <p:cNvSpPr>
                <a:spLocks/>
              </p:cNvSpPr>
              <p:nvPr/>
            </p:nvSpPr>
            <p:spPr bwMode="auto">
              <a:xfrm>
                <a:off x="1800" y="4035"/>
                <a:ext cx="12" cy="11"/>
              </a:xfrm>
              <a:custGeom>
                <a:avLst/>
                <a:gdLst>
                  <a:gd name="T0" fmla="*/ 2 w 12"/>
                  <a:gd name="T1" fmla="*/ 0 h 11"/>
                  <a:gd name="T2" fmla="*/ 0 w 12"/>
                  <a:gd name="T3" fmla="*/ 8 h 11"/>
                  <a:gd name="T4" fmla="*/ 10 w 12"/>
                  <a:gd name="T5" fmla="*/ 11 h 11"/>
                  <a:gd name="T6" fmla="*/ 12 w 12"/>
                  <a:gd name="T7" fmla="*/ 3 h 11"/>
                  <a:gd name="T8" fmla="*/ 2 w 12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1"/>
                  <a:gd name="T17" fmla="*/ 12 w 12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1">
                    <a:moveTo>
                      <a:pt x="2" y="0"/>
                    </a:moveTo>
                    <a:lnTo>
                      <a:pt x="0" y="8"/>
                    </a:lnTo>
                    <a:lnTo>
                      <a:pt x="10" y="11"/>
                    </a:lnTo>
                    <a:lnTo>
                      <a:pt x="1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73" name="Freeform 4484"/>
              <p:cNvSpPr>
                <a:spLocks/>
              </p:cNvSpPr>
              <p:nvPr/>
            </p:nvSpPr>
            <p:spPr bwMode="auto">
              <a:xfrm>
                <a:off x="1797" y="4035"/>
                <a:ext cx="8" cy="8"/>
              </a:xfrm>
              <a:custGeom>
                <a:avLst/>
                <a:gdLst>
                  <a:gd name="T0" fmla="*/ 0 w 8"/>
                  <a:gd name="T1" fmla="*/ 4 h 8"/>
                  <a:gd name="T2" fmla="*/ 0 w 8"/>
                  <a:gd name="T3" fmla="*/ 7 h 8"/>
                  <a:gd name="T4" fmla="*/ 3 w 8"/>
                  <a:gd name="T5" fmla="*/ 8 h 8"/>
                  <a:gd name="T6" fmla="*/ 5 w 8"/>
                  <a:gd name="T7" fmla="*/ 0 h 8"/>
                  <a:gd name="T8" fmla="*/ 8 w 8"/>
                  <a:gd name="T9" fmla="*/ 4 h 8"/>
                  <a:gd name="T10" fmla="*/ 0 w 8"/>
                  <a:gd name="T11" fmla="*/ 4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0" y="4"/>
                    </a:moveTo>
                    <a:lnTo>
                      <a:pt x="0" y="7"/>
                    </a:lnTo>
                    <a:lnTo>
                      <a:pt x="3" y="8"/>
                    </a:lnTo>
                    <a:lnTo>
                      <a:pt x="5" y="0"/>
                    </a:lnTo>
                    <a:lnTo>
                      <a:pt x="8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74" name="Freeform 4485"/>
              <p:cNvSpPr>
                <a:spLocks/>
              </p:cNvSpPr>
              <p:nvPr/>
            </p:nvSpPr>
            <p:spPr bwMode="auto">
              <a:xfrm>
                <a:off x="1809" y="4032"/>
                <a:ext cx="17" cy="14"/>
              </a:xfrm>
              <a:custGeom>
                <a:avLst/>
                <a:gdLst>
                  <a:gd name="T0" fmla="*/ 0 w 17"/>
                  <a:gd name="T1" fmla="*/ 7 h 14"/>
                  <a:gd name="T2" fmla="*/ 4 w 17"/>
                  <a:gd name="T3" fmla="*/ 14 h 14"/>
                  <a:gd name="T4" fmla="*/ 17 w 17"/>
                  <a:gd name="T5" fmla="*/ 7 h 14"/>
                  <a:gd name="T6" fmla="*/ 13 w 17"/>
                  <a:gd name="T7" fmla="*/ 0 h 14"/>
                  <a:gd name="T8" fmla="*/ 0 w 17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4"/>
                  <a:gd name="T17" fmla="*/ 17 w 17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4">
                    <a:moveTo>
                      <a:pt x="0" y="7"/>
                    </a:moveTo>
                    <a:lnTo>
                      <a:pt x="4" y="14"/>
                    </a:lnTo>
                    <a:lnTo>
                      <a:pt x="17" y="7"/>
                    </a:lnTo>
                    <a:lnTo>
                      <a:pt x="13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75" name="Freeform 4486"/>
              <p:cNvSpPr>
                <a:spLocks/>
              </p:cNvSpPr>
              <p:nvPr/>
            </p:nvSpPr>
            <p:spPr bwMode="auto">
              <a:xfrm>
                <a:off x="1809" y="4038"/>
                <a:ext cx="4" cy="9"/>
              </a:xfrm>
              <a:custGeom>
                <a:avLst/>
                <a:gdLst>
                  <a:gd name="T0" fmla="*/ 1 w 4"/>
                  <a:gd name="T1" fmla="*/ 8 h 9"/>
                  <a:gd name="T2" fmla="*/ 3 w 4"/>
                  <a:gd name="T3" fmla="*/ 9 h 9"/>
                  <a:gd name="T4" fmla="*/ 4 w 4"/>
                  <a:gd name="T5" fmla="*/ 8 h 9"/>
                  <a:gd name="T6" fmla="*/ 0 w 4"/>
                  <a:gd name="T7" fmla="*/ 1 h 9"/>
                  <a:gd name="T8" fmla="*/ 3 w 4"/>
                  <a:gd name="T9" fmla="*/ 0 h 9"/>
                  <a:gd name="T10" fmla="*/ 1 w 4"/>
                  <a:gd name="T11" fmla="*/ 8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9"/>
                  <a:gd name="T20" fmla="*/ 4 w 4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9">
                    <a:moveTo>
                      <a:pt x="1" y="8"/>
                    </a:moveTo>
                    <a:lnTo>
                      <a:pt x="3" y="9"/>
                    </a:lnTo>
                    <a:lnTo>
                      <a:pt x="4" y="8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76" name="Freeform 4487"/>
              <p:cNvSpPr>
                <a:spLocks/>
              </p:cNvSpPr>
              <p:nvPr/>
            </p:nvSpPr>
            <p:spPr bwMode="auto">
              <a:xfrm>
                <a:off x="1823" y="4031"/>
                <a:ext cx="27" cy="10"/>
              </a:xfrm>
              <a:custGeom>
                <a:avLst/>
                <a:gdLst>
                  <a:gd name="T0" fmla="*/ 1 w 27"/>
                  <a:gd name="T1" fmla="*/ 0 h 10"/>
                  <a:gd name="T2" fmla="*/ 0 w 27"/>
                  <a:gd name="T3" fmla="*/ 8 h 10"/>
                  <a:gd name="T4" fmla="*/ 26 w 27"/>
                  <a:gd name="T5" fmla="*/ 10 h 10"/>
                  <a:gd name="T6" fmla="*/ 27 w 27"/>
                  <a:gd name="T7" fmla="*/ 2 h 10"/>
                  <a:gd name="T8" fmla="*/ 1 w 2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10"/>
                  <a:gd name="T17" fmla="*/ 27 w 2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10">
                    <a:moveTo>
                      <a:pt x="1" y="0"/>
                    </a:moveTo>
                    <a:lnTo>
                      <a:pt x="0" y="8"/>
                    </a:lnTo>
                    <a:lnTo>
                      <a:pt x="26" y="10"/>
                    </a:lnTo>
                    <a:lnTo>
                      <a:pt x="27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77" name="Freeform 4488"/>
              <p:cNvSpPr>
                <a:spLocks/>
              </p:cNvSpPr>
              <p:nvPr/>
            </p:nvSpPr>
            <p:spPr bwMode="auto">
              <a:xfrm>
                <a:off x="1822" y="4031"/>
                <a:ext cx="4" cy="8"/>
              </a:xfrm>
              <a:custGeom>
                <a:avLst/>
                <a:gdLst>
                  <a:gd name="T0" fmla="*/ 0 w 4"/>
                  <a:gd name="T1" fmla="*/ 1 h 8"/>
                  <a:gd name="T2" fmla="*/ 2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0 w 4"/>
                  <a:gd name="T9" fmla="*/ 1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8"/>
                  <a:gd name="T17" fmla="*/ 4 w 4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8">
                    <a:moveTo>
                      <a:pt x="0" y="1"/>
                    </a:moveTo>
                    <a:lnTo>
                      <a:pt x="2" y="0"/>
                    </a:lnTo>
                    <a:lnTo>
                      <a:pt x="1" y="8"/>
                    </a:lnTo>
                    <a:lnTo>
                      <a:pt x="4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78" name="Freeform 4489"/>
              <p:cNvSpPr>
                <a:spLocks/>
              </p:cNvSpPr>
              <p:nvPr/>
            </p:nvSpPr>
            <p:spPr bwMode="auto">
              <a:xfrm>
                <a:off x="1848" y="4016"/>
                <a:ext cx="29" cy="25"/>
              </a:xfrm>
              <a:custGeom>
                <a:avLst/>
                <a:gdLst>
                  <a:gd name="T0" fmla="*/ 0 w 29"/>
                  <a:gd name="T1" fmla="*/ 18 h 25"/>
                  <a:gd name="T2" fmla="*/ 4 w 29"/>
                  <a:gd name="T3" fmla="*/ 25 h 25"/>
                  <a:gd name="T4" fmla="*/ 29 w 29"/>
                  <a:gd name="T5" fmla="*/ 7 h 25"/>
                  <a:gd name="T6" fmla="*/ 25 w 29"/>
                  <a:gd name="T7" fmla="*/ 0 h 25"/>
                  <a:gd name="T8" fmla="*/ 0 w 29"/>
                  <a:gd name="T9" fmla="*/ 18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5"/>
                  <a:gd name="T17" fmla="*/ 29 w 29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5">
                    <a:moveTo>
                      <a:pt x="0" y="18"/>
                    </a:moveTo>
                    <a:lnTo>
                      <a:pt x="4" y="25"/>
                    </a:lnTo>
                    <a:lnTo>
                      <a:pt x="29" y="7"/>
                    </a:lnTo>
                    <a:lnTo>
                      <a:pt x="25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79" name="Freeform 4490"/>
              <p:cNvSpPr>
                <a:spLocks/>
              </p:cNvSpPr>
              <p:nvPr/>
            </p:nvSpPr>
            <p:spPr bwMode="auto">
              <a:xfrm>
                <a:off x="1848" y="4033"/>
                <a:ext cx="4" cy="8"/>
              </a:xfrm>
              <a:custGeom>
                <a:avLst/>
                <a:gdLst>
                  <a:gd name="T0" fmla="*/ 1 w 4"/>
                  <a:gd name="T1" fmla="*/ 8 h 8"/>
                  <a:gd name="T2" fmla="*/ 4 w 4"/>
                  <a:gd name="T3" fmla="*/ 8 h 8"/>
                  <a:gd name="T4" fmla="*/ 0 w 4"/>
                  <a:gd name="T5" fmla="*/ 1 h 8"/>
                  <a:gd name="T6" fmla="*/ 2 w 4"/>
                  <a:gd name="T7" fmla="*/ 0 h 8"/>
                  <a:gd name="T8" fmla="*/ 1 w 4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8"/>
                  <a:gd name="T17" fmla="*/ 4 w 4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8">
                    <a:moveTo>
                      <a:pt x="1" y="8"/>
                    </a:moveTo>
                    <a:lnTo>
                      <a:pt x="4" y="8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80" name="Rectangle 4491"/>
              <p:cNvSpPr>
                <a:spLocks noChangeArrowheads="1"/>
              </p:cNvSpPr>
              <p:nvPr/>
            </p:nvSpPr>
            <p:spPr bwMode="auto">
              <a:xfrm>
                <a:off x="1875" y="4015"/>
                <a:ext cx="16" cy="8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81" name="Freeform 4492"/>
              <p:cNvSpPr>
                <a:spLocks/>
              </p:cNvSpPr>
              <p:nvPr/>
            </p:nvSpPr>
            <p:spPr bwMode="auto">
              <a:xfrm>
                <a:off x="1873" y="4015"/>
                <a:ext cx="4" cy="8"/>
              </a:xfrm>
              <a:custGeom>
                <a:avLst/>
                <a:gdLst>
                  <a:gd name="T0" fmla="*/ 0 w 4"/>
                  <a:gd name="T1" fmla="*/ 1 h 8"/>
                  <a:gd name="T2" fmla="*/ 1 w 4"/>
                  <a:gd name="T3" fmla="*/ 0 h 8"/>
                  <a:gd name="T4" fmla="*/ 2 w 4"/>
                  <a:gd name="T5" fmla="*/ 0 h 8"/>
                  <a:gd name="T6" fmla="*/ 2 w 4"/>
                  <a:gd name="T7" fmla="*/ 8 h 8"/>
                  <a:gd name="T8" fmla="*/ 4 w 4"/>
                  <a:gd name="T9" fmla="*/ 8 h 8"/>
                  <a:gd name="T10" fmla="*/ 0 w 4"/>
                  <a:gd name="T11" fmla="*/ 1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1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82" name="Freeform 4493"/>
              <p:cNvSpPr>
                <a:spLocks/>
              </p:cNvSpPr>
              <p:nvPr/>
            </p:nvSpPr>
            <p:spPr bwMode="auto">
              <a:xfrm>
                <a:off x="1888" y="4000"/>
                <a:ext cx="21" cy="22"/>
              </a:xfrm>
              <a:custGeom>
                <a:avLst/>
                <a:gdLst>
                  <a:gd name="T0" fmla="*/ 0 w 21"/>
                  <a:gd name="T1" fmla="*/ 16 h 22"/>
                  <a:gd name="T2" fmla="*/ 5 w 21"/>
                  <a:gd name="T3" fmla="*/ 22 h 22"/>
                  <a:gd name="T4" fmla="*/ 21 w 21"/>
                  <a:gd name="T5" fmla="*/ 6 h 22"/>
                  <a:gd name="T6" fmla="*/ 16 w 21"/>
                  <a:gd name="T7" fmla="*/ 0 h 22"/>
                  <a:gd name="T8" fmla="*/ 0 w 21"/>
                  <a:gd name="T9" fmla="*/ 16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2"/>
                  <a:gd name="T17" fmla="*/ 21 w 21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2">
                    <a:moveTo>
                      <a:pt x="0" y="16"/>
                    </a:moveTo>
                    <a:lnTo>
                      <a:pt x="5" y="22"/>
                    </a:lnTo>
                    <a:lnTo>
                      <a:pt x="21" y="6"/>
                    </a:lnTo>
                    <a:lnTo>
                      <a:pt x="16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83" name="Freeform 4494"/>
              <p:cNvSpPr>
                <a:spLocks/>
              </p:cNvSpPr>
              <p:nvPr/>
            </p:nvSpPr>
            <p:spPr bwMode="auto">
              <a:xfrm>
                <a:off x="1888" y="4015"/>
                <a:ext cx="5" cy="8"/>
              </a:xfrm>
              <a:custGeom>
                <a:avLst/>
                <a:gdLst>
                  <a:gd name="T0" fmla="*/ 3 w 5"/>
                  <a:gd name="T1" fmla="*/ 8 h 8"/>
                  <a:gd name="T2" fmla="*/ 5 w 5"/>
                  <a:gd name="T3" fmla="*/ 8 h 8"/>
                  <a:gd name="T4" fmla="*/ 5 w 5"/>
                  <a:gd name="T5" fmla="*/ 7 h 8"/>
                  <a:gd name="T6" fmla="*/ 0 w 5"/>
                  <a:gd name="T7" fmla="*/ 1 h 8"/>
                  <a:gd name="T8" fmla="*/ 3 w 5"/>
                  <a:gd name="T9" fmla="*/ 0 h 8"/>
                  <a:gd name="T10" fmla="*/ 3 w 5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8"/>
                  <a:gd name="T20" fmla="*/ 5 w 5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8">
                    <a:moveTo>
                      <a:pt x="3" y="8"/>
                    </a:moveTo>
                    <a:lnTo>
                      <a:pt x="5" y="8"/>
                    </a:lnTo>
                    <a:lnTo>
                      <a:pt x="5" y="7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3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84" name="Freeform 4495"/>
              <p:cNvSpPr>
                <a:spLocks/>
              </p:cNvSpPr>
              <p:nvPr/>
            </p:nvSpPr>
            <p:spPr bwMode="auto">
              <a:xfrm>
                <a:off x="1907" y="3994"/>
                <a:ext cx="25" cy="13"/>
              </a:xfrm>
              <a:custGeom>
                <a:avLst/>
                <a:gdLst>
                  <a:gd name="T0" fmla="*/ 0 w 25"/>
                  <a:gd name="T1" fmla="*/ 5 h 13"/>
                  <a:gd name="T2" fmla="*/ 1 w 25"/>
                  <a:gd name="T3" fmla="*/ 13 h 13"/>
                  <a:gd name="T4" fmla="*/ 25 w 25"/>
                  <a:gd name="T5" fmla="*/ 8 h 13"/>
                  <a:gd name="T6" fmla="*/ 24 w 25"/>
                  <a:gd name="T7" fmla="*/ 0 h 13"/>
                  <a:gd name="T8" fmla="*/ 0 w 25"/>
                  <a:gd name="T9" fmla="*/ 5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13"/>
                  <a:gd name="T17" fmla="*/ 25 w 25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13">
                    <a:moveTo>
                      <a:pt x="0" y="5"/>
                    </a:moveTo>
                    <a:lnTo>
                      <a:pt x="1" y="13"/>
                    </a:lnTo>
                    <a:lnTo>
                      <a:pt x="25" y="8"/>
                    </a:lnTo>
                    <a:lnTo>
                      <a:pt x="24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85" name="Freeform 4496"/>
              <p:cNvSpPr>
                <a:spLocks/>
              </p:cNvSpPr>
              <p:nvPr/>
            </p:nvSpPr>
            <p:spPr bwMode="auto">
              <a:xfrm>
                <a:off x="1904" y="3999"/>
                <a:ext cx="5" cy="8"/>
              </a:xfrm>
              <a:custGeom>
                <a:avLst/>
                <a:gdLst>
                  <a:gd name="T0" fmla="*/ 0 w 5"/>
                  <a:gd name="T1" fmla="*/ 1 h 8"/>
                  <a:gd name="T2" fmla="*/ 3 w 5"/>
                  <a:gd name="T3" fmla="*/ 0 h 8"/>
                  <a:gd name="T4" fmla="*/ 4 w 5"/>
                  <a:gd name="T5" fmla="*/ 8 h 8"/>
                  <a:gd name="T6" fmla="*/ 5 w 5"/>
                  <a:gd name="T7" fmla="*/ 7 h 8"/>
                  <a:gd name="T8" fmla="*/ 0 w 5"/>
                  <a:gd name="T9" fmla="*/ 1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8"/>
                  <a:gd name="T17" fmla="*/ 5 w 5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8">
                    <a:moveTo>
                      <a:pt x="0" y="1"/>
                    </a:moveTo>
                    <a:lnTo>
                      <a:pt x="3" y="0"/>
                    </a:lnTo>
                    <a:lnTo>
                      <a:pt x="4" y="8"/>
                    </a:lnTo>
                    <a:lnTo>
                      <a:pt x="5" y="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86" name="Freeform 4497"/>
              <p:cNvSpPr>
                <a:spLocks/>
              </p:cNvSpPr>
              <p:nvPr/>
            </p:nvSpPr>
            <p:spPr bwMode="auto">
              <a:xfrm>
                <a:off x="1928" y="3949"/>
                <a:ext cx="37" cy="52"/>
              </a:xfrm>
              <a:custGeom>
                <a:avLst/>
                <a:gdLst>
                  <a:gd name="T0" fmla="*/ 0 w 37"/>
                  <a:gd name="T1" fmla="*/ 47 h 52"/>
                  <a:gd name="T2" fmla="*/ 13 w 37"/>
                  <a:gd name="T3" fmla="*/ 25 h 52"/>
                  <a:gd name="T4" fmla="*/ 24 w 37"/>
                  <a:gd name="T5" fmla="*/ 10 h 52"/>
                  <a:gd name="T6" fmla="*/ 28 w 37"/>
                  <a:gd name="T7" fmla="*/ 3 h 52"/>
                  <a:gd name="T8" fmla="*/ 32 w 37"/>
                  <a:gd name="T9" fmla="*/ 0 h 52"/>
                  <a:gd name="T10" fmla="*/ 37 w 37"/>
                  <a:gd name="T11" fmla="*/ 6 h 52"/>
                  <a:gd name="T12" fmla="*/ 33 w 37"/>
                  <a:gd name="T13" fmla="*/ 9 h 52"/>
                  <a:gd name="T14" fmla="*/ 30 w 37"/>
                  <a:gd name="T15" fmla="*/ 15 h 52"/>
                  <a:gd name="T16" fmla="*/ 19 w 37"/>
                  <a:gd name="T17" fmla="*/ 30 h 52"/>
                  <a:gd name="T18" fmla="*/ 6 w 37"/>
                  <a:gd name="T19" fmla="*/ 52 h 52"/>
                  <a:gd name="T20" fmla="*/ 0 w 37"/>
                  <a:gd name="T21" fmla="*/ 47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7"/>
                  <a:gd name="T34" fmla="*/ 0 h 52"/>
                  <a:gd name="T35" fmla="*/ 37 w 37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7" h="52">
                    <a:moveTo>
                      <a:pt x="0" y="47"/>
                    </a:moveTo>
                    <a:lnTo>
                      <a:pt x="13" y="25"/>
                    </a:lnTo>
                    <a:lnTo>
                      <a:pt x="24" y="10"/>
                    </a:lnTo>
                    <a:lnTo>
                      <a:pt x="28" y="3"/>
                    </a:lnTo>
                    <a:lnTo>
                      <a:pt x="32" y="0"/>
                    </a:lnTo>
                    <a:lnTo>
                      <a:pt x="37" y="6"/>
                    </a:lnTo>
                    <a:lnTo>
                      <a:pt x="33" y="9"/>
                    </a:lnTo>
                    <a:lnTo>
                      <a:pt x="30" y="15"/>
                    </a:lnTo>
                    <a:lnTo>
                      <a:pt x="19" y="30"/>
                    </a:lnTo>
                    <a:lnTo>
                      <a:pt x="6" y="52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87" name="Freeform 4498"/>
              <p:cNvSpPr>
                <a:spLocks/>
              </p:cNvSpPr>
              <p:nvPr/>
            </p:nvSpPr>
            <p:spPr bwMode="auto">
              <a:xfrm>
                <a:off x="1928" y="3994"/>
                <a:ext cx="6" cy="8"/>
              </a:xfrm>
              <a:custGeom>
                <a:avLst/>
                <a:gdLst>
                  <a:gd name="T0" fmla="*/ 4 w 6"/>
                  <a:gd name="T1" fmla="*/ 8 h 8"/>
                  <a:gd name="T2" fmla="*/ 6 w 6"/>
                  <a:gd name="T3" fmla="*/ 8 h 8"/>
                  <a:gd name="T4" fmla="*/ 6 w 6"/>
                  <a:gd name="T5" fmla="*/ 7 h 8"/>
                  <a:gd name="T6" fmla="*/ 0 w 6"/>
                  <a:gd name="T7" fmla="*/ 2 h 8"/>
                  <a:gd name="T8" fmla="*/ 3 w 6"/>
                  <a:gd name="T9" fmla="*/ 0 h 8"/>
                  <a:gd name="T10" fmla="*/ 4 w 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8"/>
                  <a:gd name="T20" fmla="*/ 6 w 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8">
                    <a:moveTo>
                      <a:pt x="4" y="8"/>
                    </a:moveTo>
                    <a:lnTo>
                      <a:pt x="6" y="8"/>
                    </a:lnTo>
                    <a:lnTo>
                      <a:pt x="6" y="7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88" name="Freeform 4499"/>
              <p:cNvSpPr>
                <a:spLocks/>
              </p:cNvSpPr>
              <p:nvPr/>
            </p:nvSpPr>
            <p:spPr bwMode="auto">
              <a:xfrm>
                <a:off x="1960" y="3918"/>
                <a:ext cx="25" cy="37"/>
              </a:xfrm>
              <a:custGeom>
                <a:avLst/>
                <a:gdLst>
                  <a:gd name="T0" fmla="*/ 0 w 25"/>
                  <a:gd name="T1" fmla="*/ 31 h 37"/>
                  <a:gd name="T2" fmla="*/ 6 w 25"/>
                  <a:gd name="T3" fmla="*/ 26 h 37"/>
                  <a:gd name="T4" fmla="*/ 11 w 25"/>
                  <a:gd name="T5" fmla="*/ 15 h 37"/>
                  <a:gd name="T6" fmla="*/ 18 w 25"/>
                  <a:gd name="T7" fmla="*/ 0 h 37"/>
                  <a:gd name="T8" fmla="*/ 25 w 25"/>
                  <a:gd name="T9" fmla="*/ 4 h 37"/>
                  <a:gd name="T10" fmla="*/ 18 w 25"/>
                  <a:gd name="T11" fmla="*/ 19 h 37"/>
                  <a:gd name="T12" fmla="*/ 12 w 25"/>
                  <a:gd name="T13" fmla="*/ 31 h 37"/>
                  <a:gd name="T14" fmla="*/ 5 w 25"/>
                  <a:gd name="T15" fmla="*/ 37 h 37"/>
                  <a:gd name="T16" fmla="*/ 0 w 25"/>
                  <a:gd name="T17" fmla="*/ 31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37"/>
                  <a:gd name="T29" fmla="*/ 25 w 25"/>
                  <a:gd name="T30" fmla="*/ 37 h 3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37">
                    <a:moveTo>
                      <a:pt x="0" y="31"/>
                    </a:moveTo>
                    <a:lnTo>
                      <a:pt x="6" y="26"/>
                    </a:lnTo>
                    <a:lnTo>
                      <a:pt x="11" y="15"/>
                    </a:lnTo>
                    <a:lnTo>
                      <a:pt x="18" y="0"/>
                    </a:lnTo>
                    <a:lnTo>
                      <a:pt x="25" y="4"/>
                    </a:lnTo>
                    <a:lnTo>
                      <a:pt x="18" y="19"/>
                    </a:lnTo>
                    <a:lnTo>
                      <a:pt x="12" y="31"/>
                    </a:lnTo>
                    <a:lnTo>
                      <a:pt x="5" y="37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8189" name="Freeform 4500"/>
              <p:cNvSpPr>
                <a:spLocks/>
              </p:cNvSpPr>
              <p:nvPr/>
            </p:nvSpPr>
            <p:spPr bwMode="auto">
              <a:xfrm>
                <a:off x="1960" y="3949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0 h 6"/>
                  <a:gd name="T4" fmla="*/ 5 w 5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6"/>
                  <a:gd name="T11" fmla="*/ 5 w 5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6">
                    <a:moveTo>
                      <a:pt x="5" y="6"/>
                    </a:move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5" name="Group 4702"/>
            <p:cNvGrpSpPr>
              <a:grpSpLocks/>
            </p:cNvGrpSpPr>
            <p:nvPr/>
          </p:nvGrpSpPr>
          <p:grpSpPr bwMode="auto">
            <a:xfrm>
              <a:off x="1978" y="2893"/>
              <a:ext cx="467" cy="1031"/>
              <a:chOff x="1978" y="2893"/>
              <a:chExt cx="467" cy="1031"/>
            </a:xfrm>
          </p:grpSpPr>
          <p:sp>
            <p:nvSpPr>
              <p:cNvPr id="27790" name="Freeform 4502"/>
              <p:cNvSpPr>
                <a:spLocks/>
              </p:cNvSpPr>
              <p:nvPr/>
            </p:nvSpPr>
            <p:spPr bwMode="auto">
              <a:xfrm>
                <a:off x="1980" y="3906"/>
                <a:ext cx="26" cy="18"/>
              </a:xfrm>
              <a:custGeom>
                <a:avLst/>
                <a:gdLst>
                  <a:gd name="T0" fmla="*/ 0 w 26"/>
                  <a:gd name="T1" fmla="*/ 11 h 18"/>
                  <a:gd name="T2" fmla="*/ 4 w 26"/>
                  <a:gd name="T3" fmla="*/ 18 h 18"/>
                  <a:gd name="T4" fmla="*/ 26 w 26"/>
                  <a:gd name="T5" fmla="*/ 7 h 18"/>
                  <a:gd name="T6" fmla="*/ 22 w 26"/>
                  <a:gd name="T7" fmla="*/ 0 h 18"/>
                  <a:gd name="T8" fmla="*/ 0 w 26"/>
                  <a:gd name="T9" fmla="*/ 11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8"/>
                  <a:gd name="T17" fmla="*/ 26 w 26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8">
                    <a:moveTo>
                      <a:pt x="0" y="11"/>
                    </a:moveTo>
                    <a:lnTo>
                      <a:pt x="4" y="18"/>
                    </a:lnTo>
                    <a:lnTo>
                      <a:pt x="26" y="7"/>
                    </a:lnTo>
                    <a:lnTo>
                      <a:pt x="22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791" name="Freeform 4503"/>
              <p:cNvSpPr>
                <a:spLocks/>
              </p:cNvSpPr>
              <p:nvPr/>
            </p:nvSpPr>
            <p:spPr bwMode="auto">
              <a:xfrm>
                <a:off x="1978" y="3917"/>
                <a:ext cx="7" cy="7"/>
              </a:xfrm>
              <a:custGeom>
                <a:avLst/>
                <a:gdLst>
                  <a:gd name="T0" fmla="*/ 0 w 7"/>
                  <a:gd name="T1" fmla="*/ 1 h 7"/>
                  <a:gd name="T2" fmla="*/ 2 w 7"/>
                  <a:gd name="T3" fmla="*/ 0 h 7"/>
                  <a:gd name="T4" fmla="*/ 6 w 7"/>
                  <a:gd name="T5" fmla="*/ 7 h 7"/>
                  <a:gd name="T6" fmla="*/ 7 w 7"/>
                  <a:gd name="T7" fmla="*/ 5 h 7"/>
                  <a:gd name="T8" fmla="*/ 0 w 7"/>
                  <a:gd name="T9" fmla="*/ 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0" y="1"/>
                    </a:moveTo>
                    <a:lnTo>
                      <a:pt x="2" y="0"/>
                    </a:lnTo>
                    <a:lnTo>
                      <a:pt x="6" y="7"/>
                    </a:lnTo>
                    <a:lnTo>
                      <a:pt x="7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792" name="Freeform 4504"/>
              <p:cNvSpPr>
                <a:spLocks/>
              </p:cNvSpPr>
              <p:nvPr/>
            </p:nvSpPr>
            <p:spPr bwMode="auto">
              <a:xfrm>
                <a:off x="2003" y="3905"/>
                <a:ext cx="17" cy="9"/>
              </a:xfrm>
              <a:custGeom>
                <a:avLst/>
                <a:gdLst>
                  <a:gd name="T0" fmla="*/ 1 w 17"/>
                  <a:gd name="T1" fmla="*/ 0 h 9"/>
                  <a:gd name="T2" fmla="*/ 0 w 17"/>
                  <a:gd name="T3" fmla="*/ 8 h 9"/>
                  <a:gd name="T4" fmla="*/ 16 w 17"/>
                  <a:gd name="T5" fmla="*/ 9 h 9"/>
                  <a:gd name="T6" fmla="*/ 17 w 17"/>
                  <a:gd name="T7" fmla="*/ 1 h 9"/>
                  <a:gd name="T8" fmla="*/ 1 w 1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1" y="0"/>
                    </a:moveTo>
                    <a:lnTo>
                      <a:pt x="0" y="8"/>
                    </a:lnTo>
                    <a:lnTo>
                      <a:pt x="16" y="9"/>
                    </a:lnTo>
                    <a:lnTo>
                      <a:pt x="17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793" name="Freeform 4505"/>
              <p:cNvSpPr>
                <a:spLocks/>
              </p:cNvSpPr>
              <p:nvPr/>
            </p:nvSpPr>
            <p:spPr bwMode="auto">
              <a:xfrm>
                <a:off x="2002" y="3905"/>
                <a:ext cx="4" cy="8"/>
              </a:xfrm>
              <a:custGeom>
                <a:avLst/>
                <a:gdLst>
                  <a:gd name="T0" fmla="*/ 0 w 4"/>
                  <a:gd name="T1" fmla="*/ 1 h 8"/>
                  <a:gd name="T2" fmla="*/ 2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0 w 4"/>
                  <a:gd name="T9" fmla="*/ 1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8"/>
                  <a:gd name="T17" fmla="*/ 4 w 4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8">
                    <a:moveTo>
                      <a:pt x="0" y="1"/>
                    </a:moveTo>
                    <a:lnTo>
                      <a:pt x="2" y="0"/>
                    </a:lnTo>
                    <a:lnTo>
                      <a:pt x="1" y="8"/>
                    </a:lnTo>
                    <a:lnTo>
                      <a:pt x="4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794" name="Freeform 4506"/>
              <p:cNvSpPr>
                <a:spLocks/>
              </p:cNvSpPr>
              <p:nvPr/>
            </p:nvSpPr>
            <p:spPr bwMode="auto">
              <a:xfrm>
                <a:off x="2010" y="3877"/>
                <a:ext cx="13" cy="34"/>
              </a:xfrm>
              <a:custGeom>
                <a:avLst/>
                <a:gdLst>
                  <a:gd name="T0" fmla="*/ 6 w 13"/>
                  <a:gd name="T1" fmla="*/ 34 h 34"/>
                  <a:gd name="T2" fmla="*/ 13 w 13"/>
                  <a:gd name="T3" fmla="*/ 32 h 34"/>
                  <a:gd name="T4" fmla="*/ 7 w 13"/>
                  <a:gd name="T5" fmla="*/ 0 h 34"/>
                  <a:gd name="T6" fmla="*/ 0 w 13"/>
                  <a:gd name="T7" fmla="*/ 2 h 34"/>
                  <a:gd name="T8" fmla="*/ 6 w 13"/>
                  <a:gd name="T9" fmla="*/ 34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34"/>
                  <a:gd name="T17" fmla="*/ 13 w 13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34">
                    <a:moveTo>
                      <a:pt x="6" y="34"/>
                    </a:moveTo>
                    <a:lnTo>
                      <a:pt x="13" y="32"/>
                    </a:lnTo>
                    <a:lnTo>
                      <a:pt x="7" y="0"/>
                    </a:lnTo>
                    <a:lnTo>
                      <a:pt x="0" y="2"/>
                    </a:lnTo>
                    <a:lnTo>
                      <a:pt x="6" y="3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795" name="Freeform 4507"/>
              <p:cNvSpPr>
                <a:spLocks/>
              </p:cNvSpPr>
              <p:nvPr/>
            </p:nvSpPr>
            <p:spPr bwMode="auto">
              <a:xfrm>
                <a:off x="2016" y="3906"/>
                <a:ext cx="8" cy="9"/>
              </a:xfrm>
              <a:custGeom>
                <a:avLst/>
                <a:gdLst>
                  <a:gd name="T0" fmla="*/ 3 w 8"/>
                  <a:gd name="T1" fmla="*/ 8 h 9"/>
                  <a:gd name="T2" fmla="*/ 8 w 8"/>
                  <a:gd name="T3" fmla="*/ 9 h 9"/>
                  <a:gd name="T4" fmla="*/ 7 w 8"/>
                  <a:gd name="T5" fmla="*/ 3 h 9"/>
                  <a:gd name="T6" fmla="*/ 0 w 8"/>
                  <a:gd name="T7" fmla="*/ 5 h 9"/>
                  <a:gd name="T8" fmla="*/ 4 w 8"/>
                  <a:gd name="T9" fmla="*/ 0 h 9"/>
                  <a:gd name="T10" fmla="*/ 3 w 8"/>
                  <a:gd name="T11" fmla="*/ 8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9"/>
                  <a:gd name="T20" fmla="*/ 8 w 8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9">
                    <a:moveTo>
                      <a:pt x="3" y="8"/>
                    </a:moveTo>
                    <a:lnTo>
                      <a:pt x="8" y="9"/>
                    </a:lnTo>
                    <a:lnTo>
                      <a:pt x="7" y="3"/>
                    </a:lnTo>
                    <a:lnTo>
                      <a:pt x="0" y="5"/>
                    </a:lnTo>
                    <a:lnTo>
                      <a:pt x="4" y="0"/>
                    </a:lnTo>
                    <a:lnTo>
                      <a:pt x="3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796" name="Freeform 4508"/>
              <p:cNvSpPr>
                <a:spLocks/>
              </p:cNvSpPr>
              <p:nvPr/>
            </p:nvSpPr>
            <p:spPr bwMode="auto">
              <a:xfrm>
                <a:off x="2011" y="3846"/>
                <a:ext cx="41" cy="35"/>
              </a:xfrm>
              <a:custGeom>
                <a:avLst/>
                <a:gdLst>
                  <a:gd name="T0" fmla="*/ 0 w 41"/>
                  <a:gd name="T1" fmla="*/ 29 h 35"/>
                  <a:gd name="T2" fmla="*/ 5 w 41"/>
                  <a:gd name="T3" fmla="*/ 35 h 35"/>
                  <a:gd name="T4" fmla="*/ 41 w 41"/>
                  <a:gd name="T5" fmla="*/ 6 h 35"/>
                  <a:gd name="T6" fmla="*/ 36 w 41"/>
                  <a:gd name="T7" fmla="*/ 0 h 35"/>
                  <a:gd name="T8" fmla="*/ 0 w 41"/>
                  <a:gd name="T9" fmla="*/ 29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35"/>
                  <a:gd name="T17" fmla="*/ 41 w 41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35">
                    <a:moveTo>
                      <a:pt x="0" y="29"/>
                    </a:moveTo>
                    <a:lnTo>
                      <a:pt x="5" y="35"/>
                    </a:lnTo>
                    <a:lnTo>
                      <a:pt x="41" y="6"/>
                    </a:lnTo>
                    <a:lnTo>
                      <a:pt x="36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797" name="Freeform 4509"/>
              <p:cNvSpPr>
                <a:spLocks/>
              </p:cNvSpPr>
              <p:nvPr/>
            </p:nvSpPr>
            <p:spPr bwMode="auto">
              <a:xfrm>
                <a:off x="2009" y="3875"/>
                <a:ext cx="8" cy="6"/>
              </a:xfrm>
              <a:custGeom>
                <a:avLst/>
                <a:gdLst>
                  <a:gd name="T0" fmla="*/ 1 w 8"/>
                  <a:gd name="T1" fmla="*/ 4 h 6"/>
                  <a:gd name="T2" fmla="*/ 0 w 8"/>
                  <a:gd name="T3" fmla="*/ 1 h 6"/>
                  <a:gd name="T4" fmla="*/ 2 w 8"/>
                  <a:gd name="T5" fmla="*/ 0 h 6"/>
                  <a:gd name="T6" fmla="*/ 7 w 8"/>
                  <a:gd name="T7" fmla="*/ 6 h 6"/>
                  <a:gd name="T8" fmla="*/ 8 w 8"/>
                  <a:gd name="T9" fmla="*/ 2 h 6"/>
                  <a:gd name="T10" fmla="*/ 1 w 8"/>
                  <a:gd name="T11" fmla="*/ 4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6"/>
                  <a:gd name="T20" fmla="*/ 8 w 8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6">
                    <a:moveTo>
                      <a:pt x="1" y="4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7" y="6"/>
                    </a:lnTo>
                    <a:lnTo>
                      <a:pt x="8" y="2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798" name="Freeform 4510"/>
              <p:cNvSpPr>
                <a:spLocks/>
              </p:cNvSpPr>
              <p:nvPr/>
            </p:nvSpPr>
            <p:spPr bwMode="auto">
              <a:xfrm>
                <a:off x="2036" y="3785"/>
                <a:ext cx="17" cy="65"/>
              </a:xfrm>
              <a:custGeom>
                <a:avLst/>
                <a:gdLst>
                  <a:gd name="T0" fmla="*/ 10 w 17"/>
                  <a:gd name="T1" fmla="*/ 65 h 65"/>
                  <a:gd name="T2" fmla="*/ 17 w 17"/>
                  <a:gd name="T3" fmla="*/ 63 h 65"/>
                  <a:gd name="T4" fmla="*/ 7 w 17"/>
                  <a:gd name="T5" fmla="*/ 0 h 65"/>
                  <a:gd name="T6" fmla="*/ 0 w 17"/>
                  <a:gd name="T7" fmla="*/ 2 h 65"/>
                  <a:gd name="T8" fmla="*/ 10 w 17"/>
                  <a:gd name="T9" fmla="*/ 65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65"/>
                  <a:gd name="T17" fmla="*/ 17 w 17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65">
                    <a:moveTo>
                      <a:pt x="10" y="65"/>
                    </a:moveTo>
                    <a:lnTo>
                      <a:pt x="17" y="63"/>
                    </a:lnTo>
                    <a:lnTo>
                      <a:pt x="7" y="0"/>
                    </a:lnTo>
                    <a:lnTo>
                      <a:pt x="0" y="2"/>
                    </a:lnTo>
                    <a:lnTo>
                      <a:pt x="10" y="6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799" name="Freeform 4511"/>
              <p:cNvSpPr>
                <a:spLocks/>
              </p:cNvSpPr>
              <p:nvPr/>
            </p:nvSpPr>
            <p:spPr bwMode="auto">
              <a:xfrm>
                <a:off x="2046" y="3846"/>
                <a:ext cx="7" cy="6"/>
              </a:xfrm>
              <a:custGeom>
                <a:avLst/>
                <a:gdLst>
                  <a:gd name="T0" fmla="*/ 6 w 7"/>
                  <a:gd name="T1" fmla="*/ 6 h 6"/>
                  <a:gd name="T2" fmla="*/ 7 w 7"/>
                  <a:gd name="T3" fmla="*/ 5 h 6"/>
                  <a:gd name="T4" fmla="*/ 7 w 7"/>
                  <a:gd name="T5" fmla="*/ 2 h 6"/>
                  <a:gd name="T6" fmla="*/ 0 w 7"/>
                  <a:gd name="T7" fmla="*/ 4 h 6"/>
                  <a:gd name="T8" fmla="*/ 1 w 7"/>
                  <a:gd name="T9" fmla="*/ 0 h 6"/>
                  <a:gd name="T10" fmla="*/ 6 w 7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"/>
                  <a:gd name="T20" fmla="*/ 7 w 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">
                    <a:moveTo>
                      <a:pt x="6" y="6"/>
                    </a:moveTo>
                    <a:lnTo>
                      <a:pt x="7" y="5"/>
                    </a:lnTo>
                    <a:lnTo>
                      <a:pt x="7" y="2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00" name="Rectangle 4512"/>
              <p:cNvSpPr>
                <a:spLocks noChangeArrowheads="1"/>
              </p:cNvSpPr>
              <p:nvPr/>
            </p:nvSpPr>
            <p:spPr bwMode="auto">
              <a:xfrm>
                <a:off x="2026" y="3782"/>
                <a:ext cx="14" cy="8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01" name="Freeform 4513"/>
              <p:cNvSpPr>
                <a:spLocks/>
              </p:cNvSpPr>
              <p:nvPr/>
            </p:nvSpPr>
            <p:spPr bwMode="auto">
              <a:xfrm>
                <a:off x="2036" y="3782"/>
                <a:ext cx="7" cy="8"/>
              </a:xfrm>
              <a:custGeom>
                <a:avLst/>
                <a:gdLst>
                  <a:gd name="T0" fmla="*/ 7 w 7"/>
                  <a:gd name="T1" fmla="*/ 3 h 8"/>
                  <a:gd name="T2" fmla="*/ 7 w 7"/>
                  <a:gd name="T3" fmla="*/ 0 h 8"/>
                  <a:gd name="T4" fmla="*/ 4 w 7"/>
                  <a:gd name="T5" fmla="*/ 0 h 8"/>
                  <a:gd name="T6" fmla="*/ 4 w 7"/>
                  <a:gd name="T7" fmla="*/ 8 h 8"/>
                  <a:gd name="T8" fmla="*/ 0 w 7"/>
                  <a:gd name="T9" fmla="*/ 5 h 8"/>
                  <a:gd name="T10" fmla="*/ 7 w 7"/>
                  <a:gd name="T11" fmla="*/ 3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7" y="3"/>
                    </a:moveTo>
                    <a:lnTo>
                      <a:pt x="7" y="0"/>
                    </a:lnTo>
                    <a:lnTo>
                      <a:pt x="4" y="0"/>
                    </a:lnTo>
                    <a:lnTo>
                      <a:pt x="4" y="8"/>
                    </a:lnTo>
                    <a:lnTo>
                      <a:pt x="0" y="5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02" name="Freeform 4514"/>
              <p:cNvSpPr>
                <a:spLocks/>
              </p:cNvSpPr>
              <p:nvPr/>
            </p:nvSpPr>
            <p:spPr bwMode="auto">
              <a:xfrm>
                <a:off x="2015" y="3765"/>
                <a:ext cx="14" cy="23"/>
              </a:xfrm>
              <a:custGeom>
                <a:avLst/>
                <a:gdLst>
                  <a:gd name="T0" fmla="*/ 7 w 14"/>
                  <a:gd name="T1" fmla="*/ 23 h 23"/>
                  <a:gd name="T2" fmla="*/ 14 w 14"/>
                  <a:gd name="T3" fmla="*/ 20 h 23"/>
                  <a:gd name="T4" fmla="*/ 7 w 14"/>
                  <a:gd name="T5" fmla="*/ 0 h 23"/>
                  <a:gd name="T6" fmla="*/ 0 w 14"/>
                  <a:gd name="T7" fmla="*/ 3 h 23"/>
                  <a:gd name="T8" fmla="*/ 7 w 14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23"/>
                  <a:gd name="T17" fmla="*/ 14 w 14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23">
                    <a:moveTo>
                      <a:pt x="7" y="23"/>
                    </a:moveTo>
                    <a:lnTo>
                      <a:pt x="14" y="20"/>
                    </a:lnTo>
                    <a:lnTo>
                      <a:pt x="7" y="0"/>
                    </a:lnTo>
                    <a:lnTo>
                      <a:pt x="0" y="3"/>
                    </a:lnTo>
                    <a:lnTo>
                      <a:pt x="7" y="2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03" name="Freeform 4515"/>
              <p:cNvSpPr>
                <a:spLocks/>
              </p:cNvSpPr>
              <p:nvPr/>
            </p:nvSpPr>
            <p:spPr bwMode="auto">
              <a:xfrm>
                <a:off x="2022" y="3782"/>
                <a:ext cx="7" cy="8"/>
              </a:xfrm>
              <a:custGeom>
                <a:avLst/>
                <a:gdLst>
                  <a:gd name="T0" fmla="*/ 4 w 7"/>
                  <a:gd name="T1" fmla="*/ 8 h 8"/>
                  <a:gd name="T2" fmla="*/ 1 w 7"/>
                  <a:gd name="T3" fmla="*/ 8 h 8"/>
                  <a:gd name="T4" fmla="*/ 0 w 7"/>
                  <a:gd name="T5" fmla="*/ 6 h 8"/>
                  <a:gd name="T6" fmla="*/ 7 w 7"/>
                  <a:gd name="T7" fmla="*/ 3 h 8"/>
                  <a:gd name="T8" fmla="*/ 4 w 7"/>
                  <a:gd name="T9" fmla="*/ 0 h 8"/>
                  <a:gd name="T10" fmla="*/ 4 w 7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4" y="8"/>
                    </a:moveTo>
                    <a:lnTo>
                      <a:pt x="1" y="8"/>
                    </a:lnTo>
                    <a:lnTo>
                      <a:pt x="0" y="6"/>
                    </a:lnTo>
                    <a:lnTo>
                      <a:pt x="7" y="3"/>
                    </a:lnTo>
                    <a:lnTo>
                      <a:pt x="4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04" name="Freeform 4516"/>
              <p:cNvSpPr>
                <a:spLocks/>
              </p:cNvSpPr>
              <p:nvPr/>
            </p:nvSpPr>
            <p:spPr bwMode="auto">
              <a:xfrm>
                <a:off x="2015" y="3702"/>
                <a:ext cx="27" cy="66"/>
              </a:xfrm>
              <a:custGeom>
                <a:avLst/>
                <a:gdLst>
                  <a:gd name="T0" fmla="*/ 0 w 27"/>
                  <a:gd name="T1" fmla="*/ 63 h 66"/>
                  <a:gd name="T2" fmla="*/ 7 w 27"/>
                  <a:gd name="T3" fmla="*/ 66 h 66"/>
                  <a:gd name="T4" fmla="*/ 27 w 27"/>
                  <a:gd name="T5" fmla="*/ 3 h 66"/>
                  <a:gd name="T6" fmla="*/ 20 w 27"/>
                  <a:gd name="T7" fmla="*/ 0 h 66"/>
                  <a:gd name="T8" fmla="*/ 0 w 27"/>
                  <a:gd name="T9" fmla="*/ 63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66"/>
                  <a:gd name="T17" fmla="*/ 27 w 27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66">
                    <a:moveTo>
                      <a:pt x="0" y="63"/>
                    </a:moveTo>
                    <a:lnTo>
                      <a:pt x="7" y="66"/>
                    </a:lnTo>
                    <a:lnTo>
                      <a:pt x="27" y="3"/>
                    </a:lnTo>
                    <a:lnTo>
                      <a:pt x="20" y="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05" name="Freeform 4517"/>
              <p:cNvSpPr>
                <a:spLocks/>
              </p:cNvSpPr>
              <p:nvPr/>
            </p:nvSpPr>
            <p:spPr bwMode="auto">
              <a:xfrm>
                <a:off x="2015" y="3765"/>
                <a:ext cx="7" cy="3"/>
              </a:xfrm>
              <a:custGeom>
                <a:avLst/>
                <a:gdLst>
                  <a:gd name="T0" fmla="*/ 0 w 7"/>
                  <a:gd name="T1" fmla="*/ 3 h 3"/>
                  <a:gd name="T2" fmla="*/ 0 w 7"/>
                  <a:gd name="T3" fmla="*/ 2 h 3"/>
                  <a:gd name="T4" fmla="*/ 0 w 7"/>
                  <a:gd name="T5" fmla="*/ 0 h 3"/>
                  <a:gd name="T6" fmla="*/ 7 w 7"/>
                  <a:gd name="T7" fmla="*/ 3 h 3"/>
                  <a:gd name="T8" fmla="*/ 7 w 7"/>
                  <a:gd name="T9" fmla="*/ 0 h 3"/>
                  <a:gd name="T10" fmla="*/ 0 w 7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3"/>
                  <a:gd name="T20" fmla="*/ 7 w 7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3">
                    <a:moveTo>
                      <a:pt x="0" y="3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7" y="3"/>
                    </a:lnTo>
                    <a:lnTo>
                      <a:pt x="7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06" name="Freeform 4518"/>
              <p:cNvSpPr>
                <a:spLocks/>
              </p:cNvSpPr>
              <p:nvPr/>
            </p:nvSpPr>
            <p:spPr bwMode="auto">
              <a:xfrm>
                <a:off x="2029" y="3688"/>
                <a:ext cx="13" cy="17"/>
              </a:xfrm>
              <a:custGeom>
                <a:avLst/>
                <a:gdLst>
                  <a:gd name="T0" fmla="*/ 7 w 13"/>
                  <a:gd name="T1" fmla="*/ 17 h 17"/>
                  <a:gd name="T2" fmla="*/ 13 w 13"/>
                  <a:gd name="T3" fmla="*/ 13 h 17"/>
                  <a:gd name="T4" fmla="*/ 6 w 13"/>
                  <a:gd name="T5" fmla="*/ 0 h 17"/>
                  <a:gd name="T6" fmla="*/ 0 w 13"/>
                  <a:gd name="T7" fmla="*/ 4 h 17"/>
                  <a:gd name="T8" fmla="*/ 7 w 13"/>
                  <a:gd name="T9" fmla="*/ 1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17"/>
                  <a:gd name="T17" fmla="*/ 13 w 13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17">
                    <a:moveTo>
                      <a:pt x="7" y="17"/>
                    </a:moveTo>
                    <a:lnTo>
                      <a:pt x="13" y="13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7" y="1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07" name="Freeform 4519"/>
              <p:cNvSpPr>
                <a:spLocks/>
              </p:cNvSpPr>
              <p:nvPr/>
            </p:nvSpPr>
            <p:spPr bwMode="auto">
              <a:xfrm>
                <a:off x="2035" y="3701"/>
                <a:ext cx="8" cy="4"/>
              </a:xfrm>
              <a:custGeom>
                <a:avLst/>
                <a:gdLst>
                  <a:gd name="T0" fmla="*/ 7 w 8"/>
                  <a:gd name="T1" fmla="*/ 4 h 4"/>
                  <a:gd name="T2" fmla="*/ 8 w 8"/>
                  <a:gd name="T3" fmla="*/ 1 h 4"/>
                  <a:gd name="T4" fmla="*/ 7 w 8"/>
                  <a:gd name="T5" fmla="*/ 0 h 4"/>
                  <a:gd name="T6" fmla="*/ 1 w 8"/>
                  <a:gd name="T7" fmla="*/ 4 h 4"/>
                  <a:gd name="T8" fmla="*/ 0 w 8"/>
                  <a:gd name="T9" fmla="*/ 1 h 4"/>
                  <a:gd name="T10" fmla="*/ 7 w 8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4"/>
                  <a:gd name="T20" fmla="*/ 8 w 8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4">
                    <a:moveTo>
                      <a:pt x="7" y="4"/>
                    </a:moveTo>
                    <a:lnTo>
                      <a:pt x="8" y="1"/>
                    </a:lnTo>
                    <a:lnTo>
                      <a:pt x="7" y="0"/>
                    </a:lnTo>
                    <a:lnTo>
                      <a:pt x="1" y="4"/>
                    </a:lnTo>
                    <a:lnTo>
                      <a:pt x="0" y="1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08" name="Freeform 4520"/>
              <p:cNvSpPr>
                <a:spLocks/>
              </p:cNvSpPr>
              <p:nvPr/>
            </p:nvSpPr>
            <p:spPr bwMode="auto">
              <a:xfrm>
                <a:off x="2017" y="3684"/>
                <a:ext cx="16" cy="10"/>
              </a:xfrm>
              <a:custGeom>
                <a:avLst/>
                <a:gdLst>
                  <a:gd name="T0" fmla="*/ 14 w 16"/>
                  <a:gd name="T1" fmla="*/ 10 h 10"/>
                  <a:gd name="T2" fmla="*/ 16 w 16"/>
                  <a:gd name="T3" fmla="*/ 3 h 10"/>
                  <a:gd name="T4" fmla="*/ 2 w 16"/>
                  <a:gd name="T5" fmla="*/ 0 h 10"/>
                  <a:gd name="T6" fmla="*/ 0 w 16"/>
                  <a:gd name="T7" fmla="*/ 7 h 10"/>
                  <a:gd name="T8" fmla="*/ 14 w 16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14" y="10"/>
                    </a:moveTo>
                    <a:lnTo>
                      <a:pt x="16" y="3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14" y="1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09" name="Freeform 4521"/>
              <p:cNvSpPr>
                <a:spLocks/>
              </p:cNvSpPr>
              <p:nvPr/>
            </p:nvSpPr>
            <p:spPr bwMode="auto">
              <a:xfrm>
                <a:off x="2029" y="3687"/>
                <a:ext cx="6" cy="7"/>
              </a:xfrm>
              <a:custGeom>
                <a:avLst/>
                <a:gdLst>
                  <a:gd name="T0" fmla="*/ 6 w 6"/>
                  <a:gd name="T1" fmla="*/ 1 h 7"/>
                  <a:gd name="T2" fmla="*/ 6 w 6"/>
                  <a:gd name="T3" fmla="*/ 0 h 7"/>
                  <a:gd name="T4" fmla="*/ 4 w 6"/>
                  <a:gd name="T5" fmla="*/ 0 h 7"/>
                  <a:gd name="T6" fmla="*/ 2 w 6"/>
                  <a:gd name="T7" fmla="*/ 7 h 7"/>
                  <a:gd name="T8" fmla="*/ 0 w 6"/>
                  <a:gd name="T9" fmla="*/ 5 h 7"/>
                  <a:gd name="T10" fmla="*/ 6 w 6"/>
                  <a:gd name="T11" fmla="*/ 1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1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7"/>
                    </a:lnTo>
                    <a:lnTo>
                      <a:pt x="0" y="5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10" name="Freeform 4522"/>
              <p:cNvSpPr>
                <a:spLocks/>
              </p:cNvSpPr>
              <p:nvPr/>
            </p:nvSpPr>
            <p:spPr bwMode="auto">
              <a:xfrm>
                <a:off x="2014" y="3665"/>
                <a:ext cx="10" cy="23"/>
              </a:xfrm>
              <a:custGeom>
                <a:avLst/>
                <a:gdLst>
                  <a:gd name="T0" fmla="*/ 0 w 10"/>
                  <a:gd name="T1" fmla="*/ 21 h 23"/>
                  <a:gd name="T2" fmla="*/ 7 w 10"/>
                  <a:gd name="T3" fmla="*/ 23 h 23"/>
                  <a:gd name="T4" fmla="*/ 10 w 10"/>
                  <a:gd name="T5" fmla="*/ 2 h 23"/>
                  <a:gd name="T6" fmla="*/ 3 w 10"/>
                  <a:gd name="T7" fmla="*/ 0 h 23"/>
                  <a:gd name="T8" fmla="*/ 0 w 10"/>
                  <a:gd name="T9" fmla="*/ 21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23"/>
                  <a:gd name="T17" fmla="*/ 10 w 10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23">
                    <a:moveTo>
                      <a:pt x="0" y="21"/>
                    </a:moveTo>
                    <a:lnTo>
                      <a:pt x="7" y="23"/>
                    </a:lnTo>
                    <a:lnTo>
                      <a:pt x="10" y="2"/>
                    </a:lnTo>
                    <a:lnTo>
                      <a:pt x="3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11" name="Freeform 4523"/>
              <p:cNvSpPr>
                <a:spLocks/>
              </p:cNvSpPr>
              <p:nvPr/>
            </p:nvSpPr>
            <p:spPr bwMode="auto">
              <a:xfrm>
                <a:off x="2013" y="3684"/>
                <a:ext cx="8" cy="7"/>
              </a:xfrm>
              <a:custGeom>
                <a:avLst/>
                <a:gdLst>
                  <a:gd name="T0" fmla="*/ 4 w 8"/>
                  <a:gd name="T1" fmla="*/ 7 h 7"/>
                  <a:gd name="T2" fmla="*/ 0 w 8"/>
                  <a:gd name="T3" fmla="*/ 6 h 7"/>
                  <a:gd name="T4" fmla="*/ 1 w 8"/>
                  <a:gd name="T5" fmla="*/ 2 h 7"/>
                  <a:gd name="T6" fmla="*/ 8 w 8"/>
                  <a:gd name="T7" fmla="*/ 4 h 7"/>
                  <a:gd name="T8" fmla="*/ 6 w 8"/>
                  <a:gd name="T9" fmla="*/ 0 h 7"/>
                  <a:gd name="T10" fmla="*/ 4 w 8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4" y="7"/>
                    </a:moveTo>
                    <a:lnTo>
                      <a:pt x="0" y="6"/>
                    </a:lnTo>
                    <a:lnTo>
                      <a:pt x="1" y="2"/>
                    </a:lnTo>
                    <a:lnTo>
                      <a:pt x="8" y="4"/>
                    </a:lnTo>
                    <a:lnTo>
                      <a:pt x="6" y="0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12" name="Freeform 4524"/>
              <p:cNvSpPr>
                <a:spLocks/>
              </p:cNvSpPr>
              <p:nvPr/>
            </p:nvSpPr>
            <p:spPr bwMode="auto">
              <a:xfrm>
                <a:off x="2021" y="3662"/>
                <a:ext cx="39" cy="9"/>
              </a:xfrm>
              <a:custGeom>
                <a:avLst/>
                <a:gdLst>
                  <a:gd name="T0" fmla="*/ 0 w 39"/>
                  <a:gd name="T1" fmla="*/ 0 h 9"/>
                  <a:gd name="T2" fmla="*/ 0 w 39"/>
                  <a:gd name="T3" fmla="*/ 8 h 9"/>
                  <a:gd name="T4" fmla="*/ 39 w 39"/>
                  <a:gd name="T5" fmla="*/ 9 h 9"/>
                  <a:gd name="T6" fmla="*/ 39 w 39"/>
                  <a:gd name="T7" fmla="*/ 1 h 9"/>
                  <a:gd name="T8" fmla="*/ 0 w 39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9"/>
                  <a:gd name="T17" fmla="*/ 39 w 39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9">
                    <a:moveTo>
                      <a:pt x="0" y="0"/>
                    </a:moveTo>
                    <a:lnTo>
                      <a:pt x="0" y="8"/>
                    </a:lnTo>
                    <a:lnTo>
                      <a:pt x="39" y="9"/>
                    </a:lnTo>
                    <a:lnTo>
                      <a:pt x="39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13" name="Freeform 4525"/>
              <p:cNvSpPr>
                <a:spLocks/>
              </p:cNvSpPr>
              <p:nvPr/>
            </p:nvSpPr>
            <p:spPr bwMode="auto">
              <a:xfrm>
                <a:off x="2017" y="3662"/>
                <a:ext cx="7" cy="8"/>
              </a:xfrm>
              <a:custGeom>
                <a:avLst/>
                <a:gdLst>
                  <a:gd name="T0" fmla="*/ 0 w 7"/>
                  <a:gd name="T1" fmla="*/ 3 h 8"/>
                  <a:gd name="T2" fmla="*/ 0 w 7"/>
                  <a:gd name="T3" fmla="*/ 0 h 8"/>
                  <a:gd name="T4" fmla="*/ 4 w 7"/>
                  <a:gd name="T5" fmla="*/ 0 h 8"/>
                  <a:gd name="T6" fmla="*/ 4 w 7"/>
                  <a:gd name="T7" fmla="*/ 8 h 8"/>
                  <a:gd name="T8" fmla="*/ 7 w 7"/>
                  <a:gd name="T9" fmla="*/ 5 h 8"/>
                  <a:gd name="T10" fmla="*/ 0 w 7"/>
                  <a:gd name="T11" fmla="*/ 3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0" y="3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8"/>
                    </a:lnTo>
                    <a:lnTo>
                      <a:pt x="7" y="5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14" name="Freeform 4526"/>
              <p:cNvSpPr>
                <a:spLocks/>
              </p:cNvSpPr>
              <p:nvPr/>
            </p:nvSpPr>
            <p:spPr bwMode="auto">
              <a:xfrm>
                <a:off x="2046" y="3665"/>
                <a:ext cx="17" cy="19"/>
              </a:xfrm>
              <a:custGeom>
                <a:avLst/>
                <a:gdLst>
                  <a:gd name="T0" fmla="*/ 17 w 17"/>
                  <a:gd name="T1" fmla="*/ 5 h 19"/>
                  <a:gd name="T2" fmla="*/ 11 w 17"/>
                  <a:gd name="T3" fmla="*/ 0 h 19"/>
                  <a:gd name="T4" fmla="*/ 0 w 17"/>
                  <a:gd name="T5" fmla="*/ 14 h 19"/>
                  <a:gd name="T6" fmla="*/ 6 w 17"/>
                  <a:gd name="T7" fmla="*/ 19 h 19"/>
                  <a:gd name="T8" fmla="*/ 17 w 17"/>
                  <a:gd name="T9" fmla="*/ 5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9"/>
                  <a:gd name="T17" fmla="*/ 17 w 17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9">
                    <a:moveTo>
                      <a:pt x="17" y="5"/>
                    </a:moveTo>
                    <a:lnTo>
                      <a:pt x="11" y="0"/>
                    </a:lnTo>
                    <a:lnTo>
                      <a:pt x="0" y="14"/>
                    </a:lnTo>
                    <a:lnTo>
                      <a:pt x="6" y="19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15" name="Freeform 4527"/>
              <p:cNvSpPr>
                <a:spLocks/>
              </p:cNvSpPr>
              <p:nvPr/>
            </p:nvSpPr>
            <p:spPr bwMode="auto">
              <a:xfrm>
                <a:off x="2057" y="3663"/>
                <a:ext cx="11" cy="8"/>
              </a:xfrm>
              <a:custGeom>
                <a:avLst/>
                <a:gdLst>
                  <a:gd name="T0" fmla="*/ 3 w 11"/>
                  <a:gd name="T1" fmla="*/ 0 h 8"/>
                  <a:gd name="T2" fmla="*/ 11 w 11"/>
                  <a:gd name="T3" fmla="*/ 0 h 8"/>
                  <a:gd name="T4" fmla="*/ 6 w 11"/>
                  <a:gd name="T5" fmla="*/ 7 h 8"/>
                  <a:gd name="T6" fmla="*/ 0 w 11"/>
                  <a:gd name="T7" fmla="*/ 2 h 8"/>
                  <a:gd name="T8" fmla="*/ 3 w 11"/>
                  <a:gd name="T9" fmla="*/ 8 h 8"/>
                  <a:gd name="T10" fmla="*/ 3 w 11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8"/>
                  <a:gd name="T20" fmla="*/ 11 w 11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8">
                    <a:moveTo>
                      <a:pt x="3" y="0"/>
                    </a:moveTo>
                    <a:lnTo>
                      <a:pt x="11" y="0"/>
                    </a:lnTo>
                    <a:lnTo>
                      <a:pt x="6" y="7"/>
                    </a:lnTo>
                    <a:lnTo>
                      <a:pt x="0" y="2"/>
                    </a:lnTo>
                    <a:lnTo>
                      <a:pt x="3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16" name="Freeform 4528"/>
              <p:cNvSpPr>
                <a:spLocks/>
              </p:cNvSpPr>
              <p:nvPr/>
            </p:nvSpPr>
            <p:spPr bwMode="auto">
              <a:xfrm>
                <a:off x="2045" y="3679"/>
                <a:ext cx="10" cy="12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4 h 12"/>
                  <a:gd name="T4" fmla="*/ 3 w 10"/>
                  <a:gd name="T5" fmla="*/ 12 h 12"/>
                  <a:gd name="T6" fmla="*/ 10 w 10"/>
                  <a:gd name="T7" fmla="*/ 8 h 12"/>
                  <a:gd name="T8" fmla="*/ 7 w 10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2"/>
                  <a:gd name="T17" fmla="*/ 10 w 10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2">
                    <a:moveTo>
                      <a:pt x="7" y="0"/>
                    </a:moveTo>
                    <a:lnTo>
                      <a:pt x="0" y="4"/>
                    </a:lnTo>
                    <a:lnTo>
                      <a:pt x="3" y="12"/>
                    </a:lnTo>
                    <a:lnTo>
                      <a:pt x="10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17" name="Freeform 4529"/>
              <p:cNvSpPr>
                <a:spLocks/>
              </p:cNvSpPr>
              <p:nvPr/>
            </p:nvSpPr>
            <p:spPr bwMode="auto">
              <a:xfrm>
                <a:off x="2044" y="3679"/>
                <a:ext cx="8" cy="5"/>
              </a:xfrm>
              <a:custGeom>
                <a:avLst/>
                <a:gdLst>
                  <a:gd name="T0" fmla="*/ 2 w 8"/>
                  <a:gd name="T1" fmla="*/ 0 h 5"/>
                  <a:gd name="T2" fmla="*/ 0 w 8"/>
                  <a:gd name="T3" fmla="*/ 2 h 5"/>
                  <a:gd name="T4" fmla="*/ 1 w 8"/>
                  <a:gd name="T5" fmla="*/ 4 h 5"/>
                  <a:gd name="T6" fmla="*/ 8 w 8"/>
                  <a:gd name="T7" fmla="*/ 0 h 5"/>
                  <a:gd name="T8" fmla="*/ 8 w 8"/>
                  <a:gd name="T9" fmla="*/ 5 h 5"/>
                  <a:gd name="T10" fmla="*/ 2 w 8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2" y="0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18" name="Freeform 4530"/>
              <p:cNvSpPr>
                <a:spLocks/>
              </p:cNvSpPr>
              <p:nvPr/>
            </p:nvSpPr>
            <p:spPr bwMode="auto">
              <a:xfrm>
                <a:off x="2041" y="3687"/>
                <a:ext cx="14" cy="16"/>
              </a:xfrm>
              <a:custGeom>
                <a:avLst/>
                <a:gdLst>
                  <a:gd name="T0" fmla="*/ 14 w 14"/>
                  <a:gd name="T1" fmla="*/ 4 h 16"/>
                  <a:gd name="T2" fmla="*/ 7 w 14"/>
                  <a:gd name="T3" fmla="*/ 0 h 16"/>
                  <a:gd name="T4" fmla="*/ 0 w 14"/>
                  <a:gd name="T5" fmla="*/ 12 h 16"/>
                  <a:gd name="T6" fmla="*/ 7 w 14"/>
                  <a:gd name="T7" fmla="*/ 16 h 16"/>
                  <a:gd name="T8" fmla="*/ 14 w 14"/>
                  <a:gd name="T9" fmla="*/ 4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6"/>
                  <a:gd name="T17" fmla="*/ 14 w 14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6">
                    <a:moveTo>
                      <a:pt x="14" y="4"/>
                    </a:moveTo>
                    <a:lnTo>
                      <a:pt x="7" y="0"/>
                    </a:lnTo>
                    <a:lnTo>
                      <a:pt x="0" y="12"/>
                    </a:lnTo>
                    <a:lnTo>
                      <a:pt x="7" y="16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19" name="Freeform 4531"/>
              <p:cNvSpPr>
                <a:spLocks/>
              </p:cNvSpPr>
              <p:nvPr/>
            </p:nvSpPr>
            <p:spPr bwMode="auto">
              <a:xfrm>
                <a:off x="2048" y="3687"/>
                <a:ext cx="8" cy="4"/>
              </a:xfrm>
              <a:custGeom>
                <a:avLst/>
                <a:gdLst>
                  <a:gd name="T0" fmla="*/ 7 w 8"/>
                  <a:gd name="T1" fmla="*/ 0 h 4"/>
                  <a:gd name="T2" fmla="*/ 8 w 8"/>
                  <a:gd name="T3" fmla="*/ 2 h 4"/>
                  <a:gd name="T4" fmla="*/ 7 w 8"/>
                  <a:gd name="T5" fmla="*/ 4 h 4"/>
                  <a:gd name="T6" fmla="*/ 0 w 8"/>
                  <a:gd name="T7" fmla="*/ 0 h 4"/>
                  <a:gd name="T8" fmla="*/ 0 w 8"/>
                  <a:gd name="T9" fmla="*/ 4 h 4"/>
                  <a:gd name="T10" fmla="*/ 7 w 8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4"/>
                  <a:gd name="T20" fmla="*/ 8 w 8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4">
                    <a:moveTo>
                      <a:pt x="7" y="0"/>
                    </a:moveTo>
                    <a:lnTo>
                      <a:pt x="8" y="2"/>
                    </a:lnTo>
                    <a:lnTo>
                      <a:pt x="7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20" name="Freeform 4532"/>
              <p:cNvSpPr>
                <a:spLocks/>
              </p:cNvSpPr>
              <p:nvPr/>
            </p:nvSpPr>
            <p:spPr bwMode="auto">
              <a:xfrm>
                <a:off x="2042" y="3698"/>
                <a:ext cx="40" cy="33"/>
              </a:xfrm>
              <a:custGeom>
                <a:avLst/>
                <a:gdLst>
                  <a:gd name="T0" fmla="*/ 5 w 40"/>
                  <a:gd name="T1" fmla="*/ 0 h 33"/>
                  <a:gd name="T2" fmla="*/ 0 w 40"/>
                  <a:gd name="T3" fmla="*/ 6 h 33"/>
                  <a:gd name="T4" fmla="*/ 35 w 40"/>
                  <a:gd name="T5" fmla="*/ 33 h 33"/>
                  <a:gd name="T6" fmla="*/ 40 w 40"/>
                  <a:gd name="T7" fmla="*/ 27 h 33"/>
                  <a:gd name="T8" fmla="*/ 5 w 40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33"/>
                  <a:gd name="T17" fmla="*/ 40 w 40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33">
                    <a:moveTo>
                      <a:pt x="5" y="0"/>
                    </a:moveTo>
                    <a:lnTo>
                      <a:pt x="0" y="6"/>
                    </a:lnTo>
                    <a:lnTo>
                      <a:pt x="35" y="33"/>
                    </a:lnTo>
                    <a:lnTo>
                      <a:pt x="40" y="2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21" name="Freeform 4533"/>
              <p:cNvSpPr>
                <a:spLocks/>
              </p:cNvSpPr>
              <p:nvPr/>
            </p:nvSpPr>
            <p:spPr bwMode="auto">
              <a:xfrm>
                <a:off x="2039" y="3698"/>
                <a:ext cx="9" cy="6"/>
              </a:xfrm>
              <a:custGeom>
                <a:avLst/>
                <a:gdLst>
                  <a:gd name="T0" fmla="*/ 2 w 9"/>
                  <a:gd name="T1" fmla="*/ 1 h 6"/>
                  <a:gd name="T2" fmla="*/ 0 w 9"/>
                  <a:gd name="T3" fmla="*/ 4 h 6"/>
                  <a:gd name="T4" fmla="*/ 3 w 9"/>
                  <a:gd name="T5" fmla="*/ 6 h 6"/>
                  <a:gd name="T6" fmla="*/ 8 w 9"/>
                  <a:gd name="T7" fmla="*/ 0 h 6"/>
                  <a:gd name="T8" fmla="*/ 9 w 9"/>
                  <a:gd name="T9" fmla="*/ 5 h 6"/>
                  <a:gd name="T10" fmla="*/ 2 w 9"/>
                  <a:gd name="T11" fmla="*/ 1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6"/>
                  <a:gd name="T20" fmla="*/ 9 w 9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6">
                    <a:moveTo>
                      <a:pt x="2" y="1"/>
                    </a:moveTo>
                    <a:lnTo>
                      <a:pt x="0" y="4"/>
                    </a:lnTo>
                    <a:lnTo>
                      <a:pt x="3" y="6"/>
                    </a:lnTo>
                    <a:lnTo>
                      <a:pt x="8" y="0"/>
                    </a:lnTo>
                    <a:lnTo>
                      <a:pt x="9" y="5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22" name="Rectangle 4534"/>
              <p:cNvSpPr>
                <a:spLocks noChangeArrowheads="1"/>
              </p:cNvSpPr>
              <p:nvPr/>
            </p:nvSpPr>
            <p:spPr bwMode="auto">
              <a:xfrm>
                <a:off x="2080" y="3724"/>
                <a:ext cx="46" cy="8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23" name="Freeform 4535"/>
              <p:cNvSpPr>
                <a:spLocks/>
              </p:cNvSpPr>
              <p:nvPr/>
            </p:nvSpPr>
            <p:spPr bwMode="auto">
              <a:xfrm>
                <a:off x="2077" y="3724"/>
                <a:ext cx="5" cy="8"/>
              </a:xfrm>
              <a:custGeom>
                <a:avLst/>
                <a:gdLst>
                  <a:gd name="T0" fmla="*/ 0 w 5"/>
                  <a:gd name="T1" fmla="*/ 7 h 8"/>
                  <a:gd name="T2" fmla="*/ 1 w 5"/>
                  <a:gd name="T3" fmla="*/ 8 h 8"/>
                  <a:gd name="T4" fmla="*/ 3 w 5"/>
                  <a:gd name="T5" fmla="*/ 8 h 8"/>
                  <a:gd name="T6" fmla="*/ 3 w 5"/>
                  <a:gd name="T7" fmla="*/ 0 h 8"/>
                  <a:gd name="T8" fmla="*/ 5 w 5"/>
                  <a:gd name="T9" fmla="*/ 1 h 8"/>
                  <a:gd name="T10" fmla="*/ 0 w 5"/>
                  <a:gd name="T11" fmla="*/ 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8"/>
                  <a:gd name="T20" fmla="*/ 5 w 5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8">
                    <a:moveTo>
                      <a:pt x="0" y="7"/>
                    </a:moveTo>
                    <a:lnTo>
                      <a:pt x="1" y="8"/>
                    </a:lnTo>
                    <a:lnTo>
                      <a:pt x="3" y="8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24" name="Freeform 4536"/>
              <p:cNvSpPr>
                <a:spLocks/>
              </p:cNvSpPr>
              <p:nvPr/>
            </p:nvSpPr>
            <p:spPr bwMode="auto">
              <a:xfrm>
                <a:off x="2124" y="3725"/>
                <a:ext cx="10" cy="12"/>
              </a:xfrm>
              <a:custGeom>
                <a:avLst/>
                <a:gdLst>
                  <a:gd name="T0" fmla="*/ 4 w 10"/>
                  <a:gd name="T1" fmla="*/ 0 h 12"/>
                  <a:gd name="T2" fmla="*/ 0 w 10"/>
                  <a:gd name="T3" fmla="*/ 7 h 12"/>
                  <a:gd name="T4" fmla="*/ 6 w 10"/>
                  <a:gd name="T5" fmla="*/ 12 h 12"/>
                  <a:gd name="T6" fmla="*/ 10 w 10"/>
                  <a:gd name="T7" fmla="*/ 5 h 12"/>
                  <a:gd name="T8" fmla="*/ 4 w 10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2"/>
                  <a:gd name="T17" fmla="*/ 10 w 10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2">
                    <a:moveTo>
                      <a:pt x="4" y="0"/>
                    </a:moveTo>
                    <a:lnTo>
                      <a:pt x="0" y="7"/>
                    </a:lnTo>
                    <a:lnTo>
                      <a:pt x="6" y="12"/>
                    </a:lnTo>
                    <a:lnTo>
                      <a:pt x="10" y="5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25" name="Freeform 4537"/>
              <p:cNvSpPr>
                <a:spLocks/>
              </p:cNvSpPr>
              <p:nvPr/>
            </p:nvSpPr>
            <p:spPr bwMode="auto">
              <a:xfrm>
                <a:off x="2124" y="3724"/>
                <a:ext cx="4" cy="8"/>
              </a:xfrm>
              <a:custGeom>
                <a:avLst/>
                <a:gdLst>
                  <a:gd name="T0" fmla="*/ 2 w 4"/>
                  <a:gd name="T1" fmla="*/ 0 h 8"/>
                  <a:gd name="T2" fmla="*/ 3 w 4"/>
                  <a:gd name="T3" fmla="*/ 0 h 8"/>
                  <a:gd name="T4" fmla="*/ 4 w 4"/>
                  <a:gd name="T5" fmla="*/ 1 h 8"/>
                  <a:gd name="T6" fmla="*/ 0 w 4"/>
                  <a:gd name="T7" fmla="*/ 8 h 8"/>
                  <a:gd name="T8" fmla="*/ 2 w 4"/>
                  <a:gd name="T9" fmla="*/ 8 h 8"/>
                  <a:gd name="T10" fmla="*/ 2 w 4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2" y="0"/>
                    </a:moveTo>
                    <a:lnTo>
                      <a:pt x="3" y="0"/>
                    </a:lnTo>
                    <a:lnTo>
                      <a:pt x="4" y="1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26" name="Freeform 4538"/>
              <p:cNvSpPr>
                <a:spLocks/>
              </p:cNvSpPr>
              <p:nvPr/>
            </p:nvSpPr>
            <p:spPr bwMode="auto">
              <a:xfrm>
                <a:off x="2128" y="3689"/>
                <a:ext cx="25" cy="46"/>
              </a:xfrm>
              <a:custGeom>
                <a:avLst/>
                <a:gdLst>
                  <a:gd name="T0" fmla="*/ 0 w 25"/>
                  <a:gd name="T1" fmla="*/ 42 h 46"/>
                  <a:gd name="T2" fmla="*/ 7 w 25"/>
                  <a:gd name="T3" fmla="*/ 46 h 46"/>
                  <a:gd name="T4" fmla="*/ 25 w 25"/>
                  <a:gd name="T5" fmla="*/ 4 h 46"/>
                  <a:gd name="T6" fmla="*/ 18 w 25"/>
                  <a:gd name="T7" fmla="*/ 0 h 46"/>
                  <a:gd name="T8" fmla="*/ 0 w 25"/>
                  <a:gd name="T9" fmla="*/ 42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46"/>
                  <a:gd name="T17" fmla="*/ 25 w 25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46">
                    <a:moveTo>
                      <a:pt x="0" y="42"/>
                    </a:moveTo>
                    <a:lnTo>
                      <a:pt x="7" y="46"/>
                    </a:lnTo>
                    <a:lnTo>
                      <a:pt x="25" y="4"/>
                    </a:lnTo>
                    <a:lnTo>
                      <a:pt x="18" y="0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27" name="Freeform 4539"/>
              <p:cNvSpPr>
                <a:spLocks/>
              </p:cNvSpPr>
              <p:nvPr/>
            </p:nvSpPr>
            <p:spPr bwMode="auto">
              <a:xfrm>
                <a:off x="2128" y="3730"/>
                <a:ext cx="7" cy="9"/>
              </a:xfrm>
              <a:custGeom>
                <a:avLst/>
                <a:gdLst>
                  <a:gd name="T0" fmla="*/ 2 w 7"/>
                  <a:gd name="T1" fmla="*/ 7 h 9"/>
                  <a:gd name="T2" fmla="*/ 5 w 7"/>
                  <a:gd name="T3" fmla="*/ 9 h 9"/>
                  <a:gd name="T4" fmla="*/ 7 w 7"/>
                  <a:gd name="T5" fmla="*/ 5 h 9"/>
                  <a:gd name="T6" fmla="*/ 0 w 7"/>
                  <a:gd name="T7" fmla="*/ 1 h 9"/>
                  <a:gd name="T8" fmla="*/ 6 w 7"/>
                  <a:gd name="T9" fmla="*/ 0 h 9"/>
                  <a:gd name="T10" fmla="*/ 2 w 7"/>
                  <a:gd name="T11" fmla="*/ 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9"/>
                  <a:gd name="T20" fmla="*/ 7 w 7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9">
                    <a:moveTo>
                      <a:pt x="2" y="7"/>
                    </a:moveTo>
                    <a:lnTo>
                      <a:pt x="5" y="9"/>
                    </a:lnTo>
                    <a:lnTo>
                      <a:pt x="7" y="5"/>
                    </a:lnTo>
                    <a:lnTo>
                      <a:pt x="0" y="1"/>
                    </a:lnTo>
                    <a:lnTo>
                      <a:pt x="6" y="0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28" name="Rectangle 4540"/>
              <p:cNvSpPr>
                <a:spLocks noChangeArrowheads="1"/>
              </p:cNvSpPr>
              <p:nvPr/>
            </p:nvSpPr>
            <p:spPr bwMode="auto">
              <a:xfrm>
                <a:off x="2150" y="3687"/>
                <a:ext cx="21" cy="8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29" name="Freeform 4541"/>
              <p:cNvSpPr>
                <a:spLocks/>
              </p:cNvSpPr>
              <p:nvPr/>
            </p:nvSpPr>
            <p:spPr bwMode="auto">
              <a:xfrm>
                <a:off x="2146" y="3687"/>
                <a:ext cx="7" cy="8"/>
              </a:xfrm>
              <a:custGeom>
                <a:avLst/>
                <a:gdLst>
                  <a:gd name="T0" fmla="*/ 0 w 7"/>
                  <a:gd name="T1" fmla="*/ 2 h 8"/>
                  <a:gd name="T2" fmla="*/ 1 w 7"/>
                  <a:gd name="T3" fmla="*/ 0 h 8"/>
                  <a:gd name="T4" fmla="*/ 4 w 7"/>
                  <a:gd name="T5" fmla="*/ 0 h 8"/>
                  <a:gd name="T6" fmla="*/ 4 w 7"/>
                  <a:gd name="T7" fmla="*/ 8 h 8"/>
                  <a:gd name="T8" fmla="*/ 7 w 7"/>
                  <a:gd name="T9" fmla="*/ 6 h 8"/>
                  <a:gd name="T10" fmla="*/ 0 w 7"/>
                  <a:gd name="T11" fmla="*/ 2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0" y="2"/>
                    </a:moveTo>
                    <a:lnTo>
                      <a:pt x="1" y="0"/>
                    </a:lnTo>
                    <a:lnTo>
                      <a:pt x="4" y="0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30" name="Freeform 4542"/>
              <p:cNvSpPr>
                <a:spLocks/>
              </p:cNvSpPr>
              <p:nvPr/>
            </p:nvSpPr>
            <p:spPr bwMode="auto">
              <a:xfrm>
                <a:off x="2167" y="3689"/>
                <a:ext cx="17" cy="18"/>
              </a:xfrm>
              <a:custGeom>
                <a:avLst/>
                <a:gdLst>
                  <a:gd name="T0" fmla="*/ 7 w 17"/>
                  <a:gd name="T1" fmla="*/ 0 h 18"/>
                  <a:gd name="T2" fmla="*/ 0 w 17"/>
                  <a:gd name="T3" fmla="*/ 4 h 18"/>
                  <a:gd name="T4" fmla="*/ 10 w 17"/>
                  <a:gd name="T5" fmla="*/ 18 h 18"/>
                  <a:gd name="T6" fmla="*/ 17 w 17"/>
                  <a:gd name="T7" fmla="*/ 14 h 18"/>
                  <a:gd name="T8" fmla="*/ 7 w 17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8"/>
                  <a:gd name="T17" fmla="*/ 17 w 17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8">
                    <a:moveTo>
                      <a:pt x="7" y="0"/>
                    </a:moveTo>
                    <a:lnTo>
                      <a:pt x="0" y="4"/>
                    </a:lnTo>
                    <a:lnTo>
                      <a:pt x="10" y="18"/>
                    </a:lnTo>
                    <a:lnTo>
                      <a:pt x="17" y="1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31" name="Freeform 4543"/>
              <p:cNvSpPr>
                <a:spLocks/>
              </p:cNvSpPr>
              <p:nvPr/>
            </p:nvSpPr>
            <p:spPr bwMode="auto">
              <a:xfrm>
                <a:off x="2167" y="3687"/>
                <a:ext cx="7" cy="8"/>
              </a:xfrm>
              <a:custGeom>
                <a:avLst/>
                <a:gdLst>
                  <a:gd name="T0" fmla="*/ 4 w 7"/>
                  <a:gd name="T1" fmla="*/ 0 h 8"/>
                  <a:gd name="T2" fmla="*/ 6 w 7"/>
                  <a:gd name="T3" fmla="*/ 0 h 8"/>
                  <a:gd name="T4" fmla="*/ 7 w 7"/>
                  <a:gd name="T5" fmla="*/ 2 h 8"/>
                  <a:gd name="T6" fmla="*/ 0 w 7"/>
                  <a:gd name="T7" fmla="*/ 6 h 8"/>
                  <a:gd name="T8" fmla="*/ 4 w 7"/>
                  <a:gd name="T9" fmla="*/ 8 h 8"/>
                  <a:gd name="T10" fmla="*/ 4 w 7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32" name="Freeform 4544"/>
              <p:cNvSpPr>
                <a:spLocks/>
              </p:cNvSpPr>
              <p:nvPr/>
            </p:nvSpPr>
            <p:spPr bwMode="auto">
              <a:xfrm>
                <a:off x="2181" y="3700"/>
                <a:ext cx="45" cy="9"/>
              </a:xfrm>
              <a:custGeom>
                <a:avLst/>
                <a:gdLst>
                  <a:gd name="T0" fmla="*/ 0 w 45"/>
                  <a:gd name="T1" fmla="*/ 1 h 9"/>
                  <a:gd name="T2" fmla="*/ 0 w 45"/>
                  <a:gd name="T3" fmla="*/ 9 h 9"/>
                  <a:gd name="T4" fmla="*/ 45 w 45"/>
                  <a:gd name="T5" fmla="*/ 8 h 9"/>
                  <a:gd name="T6" fmla="*/ 45 w 45"/>
                  <a:gd name="T7" fmla="*/ 0 h 9"/>
                  <a:gd name="T8" fmla="*/ 0 w 45"/>
                  <a:gd name="T9" fmla="*/ 1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9"/>
                  <a:gd name="T17" fmla="*/ 45 w 4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9">
                    <a:moveTo>
                      <a:pt x="0" y="1"/>
                    </a:moveTo>
                    <a:lnTo>
                      <a:pt x="0" y="9"/>
                    </a:lnTo>
                    <a:lnTo>
                      <a:pt x="45" y="8"/>
                    </a:lnTo>
                    <a:lnTo>
                      <a:pt x="45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33" name="Freeform 4545"/>
              <p:cNvSpPr>
                <a:spLocks/>
              </p:cNvSpPr>
              <p:nvPr/>
            </p:nvSpPr>
            <p:spPr bwMode="auto">
              <a:xfrm>
                <a:off x="2177" y="3701"/>
                <a:ext cx="7" cy="8"/>
              </a:xfrm>
              <a:custGeom>
                <a:avLst/>
                <a:gdLst>
                  <a:gd name="T0" fmla="*/ 0 w 7"/>
                  <a:gd name="T1" fmla="*/ 6 h 8"/>
                  <a:gd name="T2" fmla="*/ 1 w 7"/>
                  <a:gd name="T3" fmla="*/ 8 h 8"/>
                  <a:gd name="T4" fmla="*/ 4 w 7"/>
                  <a:gd name="T5" fmla="*/ 8 h 8"/>
                  <a:gd name="T6" fmla="*/ 4 w 7"/>
                  <a:gd name="T7" fmla="*/ 0 h 8"/>
                  <a:gd name="T8" fmla="*/ 7 w 7"/>
                  <a:gd name="T9" fmla="*/ 2 h 8"/>
                  <a:gd name="T10" fmla="*/ 0 w 7"/>
                  <a:gd name="T11" fmla="*/ 6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0" y="6"/>
                    </a:moveTo>
                    <a:lnTo>
                      <a:pt x="1" y="8"/>
                    </a:lnTo>
                    <a:lnTo>
                      <a:pt x="4" y="8"/>
                    </a:lnTo>
                    <a:lnTo>
                      <a:pt x="4" y="0"/>
                    </a:lnTo>
                    <a:lnTo>
                      <a:pt x="7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34" name="Freeform 4546"/>
              <p:cNvSpPr>
                <a:spLocks/>
              </p:cNvSpPr>
              <p:nvPr/>
            </p:nvSpPr>
            <p:spPr bwMode="auto">
              <a:xfrm>
                <a:off x="2222" y="3702"/>
                <a:ext cx="19" cy="25"/>
              </a:xfrm>
              <a:custGeom>
                <a:avLst/>
                <a:gdLst>
                  <a:gd name="T0" fmla="*/ 7 w 19"/>
                  <a:gd name="T1" fmla="*/ 0 h 25"/>
                  <a:gd name="T2" fmla="*/ 0 w 19"/>
                  <a:gd name="T3" fmla="*/ 4 h 25"/>
                  <a:gd name="T4" fmla="*/ 12 w 19"/>
                  <a:gd name="T5" fmla="*/ 25 h 25"/>
                  <a:gd name="T6" fmla="*/ 19 w 19"/>
                  <a:gd name="T7" fmla="*/ 21 h 25"/>
                  <a:gd name="T8" fmla="*/ 7 w 19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25"/>
                  <a:gd name="T17" fmla="*/ 19 w 19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25">
                    <a:moveTo>
                      <a:pt x="7" y="0"/>
                    </a:moveTo>
                    <a:lnTo>
                      <a:pt x="0" y="4"/>
                    </a:lnTo>
                    <a:lnTo>
                      <a:pt x="12" y="25"/>
                    </a:lnTo>
                    <a:lnTo>
                      <a:pt x="19" y="2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35" name="Freeform 4547"/>
              <p:cNvSpPr>
                <a:spLocks/>
              </p:cNvSpPr>
              <p:nvPr/>
            </p:nvSpPr>
            <p:spPr bwMode="auto">
              <a:xfrm>
                <a:off x="2222" y="3700"/>
                <a:ext cx="7" cy="8"/>
              </a:xfrm>
              <a:custGeom>
                <a:avLst/>
                <a:gdLst>
                  <a:gd name="T0" fmla="*/ 4 w 7"/>
                  <a:gd name="T1" fmla="*/ 0 h 8"/>
                  <a:gd name="T2" fmla="*/ 6 w 7"/>
                  <a:gd name="T3" fmla="*/ 0 h 8"/>
                  <a:gd name="T4" fmla="*/ 7 w 7"/>
                  <a:gd name="T5" fmla="*/ 2 h 8"/>
                  <a:gd name="T6" fmla="*/ 0 w 7"/>
                  <a:gd name="T7" fmla="*/ 6 h 8"/>
                  <a:gd name="T8" fmla="*/ 4 w 7"/>
                  <a:gd name="T9" fmla="*/ 8 h 8"/>
                  <a:gd name="T10" fmla="*/ 4 w 7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36" name="Freeform 4548"/>
              <p:cNvSpPr>
                <a:spLocks/>
              </p:cNvSpPr>
              <p:nvPr/>
            </p:nvSpPr>
            <p:spPr bwMode="auto">
              <a:xfrm>
                <a:off x="2237" y="3721"/>
                <a:ext cx="19" cy="10"/>
              </a:xfrm>
              <a:custGeom>
                <a:avLst/>
                <a:gdLst>
                  <a:gd name="T0" fmla="*/ 1 w 19"/>
                  <a:gd name="T1" fmla="*/ 0 h 10"/>
                  <a:gd name="T2" fmla="*/ 0 w 19"/>
                  <a:gd name="T3" fmla="*/ 8 h 10"/>
                  <a:gd name="T4" fmla="*/ 18 w 19"/>
                  <a:gd name="T5" fmla="*/ 10 h 10"/>
                  <a:gd name="T6" fmla="*/ 19 w 19"/>
                  <a:gd name="T7" fmla="*/ 2 h 10"/>
                  <a:gd name="T8" fmla="*/ 1 w 19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0"/>
                  <a:gd name="T17" fmla="*/ 19 w 19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0">
                    <a:moveTo>
                      <a:pt x="1" y="0"/>
                    </a:moveTo>
                    <a:lnTo>
                      <a:pt x="0" y="8"/>
                    </a:lnTo>
                    <a:lnTo>
                      <a:pt x="18" y="10"/>
                    </a:lnTo>
                    <a:lnTo>
                      <a:pt x="19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37" name="Freeform 4549"/>
              <p:cNvSpPr>
                <a:spLocks/>
              </p:cNvSpPr>
              <p:nvPr/>
            </p:nvSpPr>
            <p:spPr bwMode="auto">
              <a:xfrm>
                <a:off x="2234" y="3721"/>
                <a:ext cx="7" cy="8"/>
              </a:xfrm>
              <a:custGeom>
                <a:avLst/>
                <a:gdLst>
                  <a:gd name="T0" fmla="*/ 0 w 7"/>
                  <a:gd name="T1" fmla="*/ 6 h 8"/>
                  <a:gd name="T2" fmla="*/ 1 w 7"/>
                  <a:gd name="T3" fmla="*/ 8 h 8"/>
                  <a:gd name="T4" fmla="*/ 3 w 7"/>
                  <a:gd name="T5" fmla="*/ 8 h 8"/>
                  <a:gd name="T6" fmla="*/ 4 w 7"/>
                  <a:gd name="T7" fmla="*/ 0 h 8"/>
                  <a:gd name="T8" fmla="*/ 7 w 7"/>
                  <a:gd name="T9" fmla="*/ 2 h 8"/>
                  <a:gd name="T10" fmla="*/ 0 w 7"/>
                  <a:gd name="T11" fmla="*/ 6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0" y="6"/>
                    </a:moveTo>
                    <a:lnTo>
                      <a:pt x="1" y="8"/>
                    </a:lnTo>
                    <a:lnTo>
                      <a:pt x="3" y="8"/>
                    </a:lnTo>
                    <a:lnTo>
                      <a:pt x="4" y="0"/>
                    </a:lnTo>
                    <a:lnTo>
                      <a:pt x="7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38" name="Freeform 4550"/>
              <p:cNvSpPr>
                <a:spLocks/>
              </p:cNvSpPr>
              <p:nvPr/>
            </p:nvSpPr>
            <p:spPr bwMode="auto">
              <a:xfrm>
                <a:off x="2255" y="3722"/>
                <a:ext cx="19" cy="9"/>
              </a:xfrm>
              <a:custGeom>
                <a:avLst/>
                <a:gdLst>
                  <a:gd name="T0" fmla="*/ 0 w 19"/>
                  <a:gd name="T1" fmla="*/ 1 h 9"/>
                  <a:gd name="T2" fmla="*/ 5 w 19"/>
                  <a:gd name="T3" fmla="*/ 0 h 9"/>
                  <a:gd name="T4" fmla="*/ 19 w 19"/>
                  <a:gd name="T5" fmla="*/ 1 h 9"/>
                  <a:gd name="T6" fmla="*/ 19 w 19"/>
                  <a:gd name="T7" fmla="*/ 9 h 9"/>
                  <a:gd name="T8" fmla="*/ 5 w 19"/>
                  <a:gd name="T9" fmla="*/ 8 h 9"/>
                  <a:gd name="T10" fmla="*/ 2 w 19"/>
                  <a:gd name="T11" fmla="*/ 9 h 9"/>
                  <a:gd name="T12" fmla="*/ 0 w 19"/>
                  <a:gd name="T13" fmla="*/ 1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"/>
                  <a:gd name="T22" fmla="*/ 0 h 9"/>
                  <a:gd name="T23" fmla="*/ 19 w 19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" h="9">
                    <a:moveTo>
                      <a:pt x="0" y="1"/>
                    </a:moveTo>
                    <a:lnTo>
                      <a:pt x="5" y="0"/>
                    </a:lnTo>
                    <a:lnTo>
                      <a:pt x="19" y="1"/>
                    </a:lnTo>
                    <a:lnTo>
                      <a:pt x="19" y="9"/>
                    </a:lnTo>
                    <a:lnTo>
                      <a:pt x="5" y="8"/>
                    </a:lnTo>
                    <a:lnTo>
                      <a:pt x="2" y="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39" name="Freeform 4551"/>
              <p:cNvSpPr>
                <a:spLocks/>
              </p:cNvSpPr>
              <p:nvPr/>
            </p:nvSpPr>
            <p:spPr bwMode="auto">
              <a:xfrm>
                <a:off x="2255" y="3723"/>
                <a:ext cx="2" cy="8"/>
              </a:xfrm>
              <a:custGeom>
                <a:avLst/>
                <a:gdLst>
                  <a:gd name="T0" fmla="*/ 0 w 2"/>
                  <a:gd name="T1" fmla="*/ 8 h 8"/>
                  <a:gd name="T2" fmla="*/ 1 w 2"/>
                  <a:gd name="T3" fmla="*/ 8 h 8"/>
                  <a:gd name="T4" fmla="*/ 2 w 2"/>
                  <a:gd name="T5" fmla="*/ 8 h 8"/>
                  <a:gd name="T6" fmla="*/ 0 w 2"/>
                  <a:gd name="T7" fmla="*/ 0 h 8"/>
                  <a:gd name="T8" fmla="*/ 1 w 2"/>
                  <a:gd name="T9" fmla="*/ 0 h 8"/>
                  <a:gd name="T10" fmla="*/ 0 w 2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8"/>
                  <a:gd name="T20" fmla="*/ 2 w 2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8">
                    <a:moveTo>
                      <a:pt x="0" y="8"/>
                    </a:moveTo>
                    <a:lnTo>
                      <a:pt x="1" y="8"/>
                    </a:lnTo>
                    <a:lnTo>
                      <a:pt x="2" y="8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40" name="Freeform 4552"/>
              <p:cNvSpPr>
                <a:spLocks/>
              </p:cNvSpPr>
              <p:nvPr/>
            </p:nvSpPr>
            <p:spPr bwMode="auto">
              <a:xfrm>
                <a:off x="2272" y="3724"/>
                <a:ext cx="17" cy="15"/>
              </a:xfrm>
              <a:custGeom>
                <a:avLst/>
                <a:gdLst>
                  <a:gd name="T0" fmla="*/ 4 w 17"/>
                  <a:gd name="T1" fmla="*/ 0 h 15"/>
                  <a:gd name="T2" fmla="*/ 15 w 17"/>
                  <a:gd name="T3" fmla="*/ 6 h 15"/>
                  <a:gd name="T4" fmla="*/ 17 w 17"/>
                  <a:gd name="T5" fmla="*/ 8 h 15"/>
                  <a:gd name="T6" fmla="*/ 13 w 17"/>
                  <a:gd name="T7" fmla="*/ 15 h 15"/>
                  <a:gd name="T8" fmla="*/ 11 w 17"/>
                  <a:gd name="T9" fmla="*/ 13 h 15"/>
                  <a:gd name="T10" fmla="*/ 0 w 17"/>
                  <a:gd name="T11" fmla="*/ 7 h 15"/>
                  <a:gd name="T12" fmla="*/ 4 w 17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"/>
                  <a:gd name="T22" fmla="*/ 0 h 15"/>
                  <a:gd name="T23" fmla="*/ 17 w 17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" h="15">
                    <a:moveTo>
                      <a:pt x="4" y="0"/>
                    </a:moveTo>
                    <a:lnTo>
                      <a:pt x="15" y="6"/>
                    </a:lnTo>
                    <a:lnTo>
                      <a:pt x="17" y="8"/>
                    </a:lnTo>
                    <a:lnTo>
                      <a:pt x="13" y="15"/>
                    </a:lnTo>
                    <a:lnTo>
                      <a:pt x="11" y="13"/>
                    </a:lnTo>
                    <a:lnTo>
                      <a:pt x="0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41" name="Freeform 4553"/>
              <p:cNvSpPr>
                <a:spLocks/>
              </p:cNvSpPr>
              <p:nvPr/>
            </p:nvSpPr>
            <p:spPr bwMode="auto">
              <a:xfrm>
                <a:off x="2272" y="3723"/>
                <a:ext cx="4" cy="8"/>
              </a:xfrm>
              <a:custGeom>
                <a:avLst/>
                <a:gdLst>
                  <a:gd name="T0" fmla="*/ 2 w 4"/>
                  <a:gd name="T1" fmla="*/ 0 h 8"/>
                  <a:gd name="T2" fmla="*/ 4 w 4"/>
                  <a:gd name="T3" fmla="*/ 1 h 8"/>
                  <a:gd name="T4" fmla="*/ 0 w 4"/>
                  <a:gd name="T5" fmla="*/ 8 h 8"/>
                  <a:gd name="T6" fmla="*/ 2 w 4"/>
                  <a:gd name="T7" fmla="*/ 8 h 8"/>
                  <a:gd name="T8" fmla="*/ 2 w 4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8"/>
                  <a:gd name="T17" fmla="*/ 4 w 4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8">
                    <a:moveTo>
                      <a:pt x="2" y="0"/>
                    </a:moveTo>
                    <a:lnTo>
                      <a:pt x="4" y="1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42" name="Freeform 4554"/>
              <p:cNvSpPr>
                <a:spLocks/>
              </p:cNvSpPr>
              <p:nvPr/>
            </p:nvSpPr>
            <p:spPr bwMode="auto">
              <a:xfrm>
                <a:off x="2282" y="3735"/>
                <a:ext cx="9" cy="17"/>
              </a:xfrm>
              <a:custGeom>
                <a:avLst/>
                <a:gdLst>
                  <a:gd name="T0" fmla="*/ 9 w 9"/>
                  <a:gd name="T1" fmla="*/ 0 h 17"/>
                  <a:gd name="T2" fmla="*/ 1 w 9"/>
                  <a:gd name="T3" fmla="*/ 0 h 17"/>
                  <a:gd name="T4" fmla="*/ 0 w 9"/>
                  <a:gd name="T5" fmla="*/ 17 h 17"/>
                  <a:gd name="T6" fmla="*/ 8 w 9"/>
                  <a:gd name="T7" fmla="*/ 17 h 17"/>
                  <a:gd name="T8" fmla="*/ 9 w 9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7"/>
                  <a:gd name="T17" fmla="*/ 9 w 9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7">
                    <a:moveTo>
                      <a:pt x="9" y="0"/>
                    </a:moveTo>
                    <a:lnTo>
                      <a:pt x="1" y="0"/>
                    </a:lnTo>
                    <a:lnTo>
                      <a:pt x="0" y="17"/>
                    </a:lnTo>
                    <a:lnTo>
                      <a:pt x="8" y="1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43" name="Freeform 4555"/>
              <p:cNvSpPr>
                <a:spLocks/>
              </p:cNvSpPr>
              <p:nvPr/>
            </p:nvSpPr>
            <p:spPr bwMode="auto">
              <a:xfrm>
                <a:off x="2283" y="3732"/>
                <a:ext cx="8" cy="7"/>
              </a:xfrm>
              <a:custGeom>
                <a:avLst/>
                <a:gdLst>
                  <a:gd name="T0" fmla="*/ 6 w 8"/>
                  <a:gd name="T1" fmla="*/ 0 h 7"/>
                  <a:gd name="T2" fmla="*/ 8 w 8"/>
                  <a:gd name="T3" fmla="*/ 1 h 7"/>
                  <a:gd name="T4" fmla="*/ 8 w 8"/>
                  <a:gd name="T5" fmla="*/ 3 h 7"/>
                  <a:gd name="T6" fmla="*/ 0 w 8"/>
                  <a:gd name="T7" fmla="*/ 3 h 7"/>
                  <a:gd name="T8" fmla="*/ 2 w 8"/>
                  <a:gd name="T9" fmla="*/ 7 h 7"/>
                  <a:gd name="T10" fmla="*/ 6 w 8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6" y="0"/>
                    </a:moveTo>
                    <a:lnTo>
                      <a:pt x="8" y="1"/>
                    </a:lnTo>
                    <a:lnTo>
                      <a:pt x="8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44" name="Freeform 4556"/>
              <p:cNvSpPr>
                <a:spLocks/>
              </p:cNvSpPr>
              <p:nvPr/>
            </p:nvSpPr>
            <p:spPr bwMode="auto">
              <a:xfrm>
                <a:off x="2285" y="3748"/>
                <a:ext cx="23" cy="11"/>
              </a:xfrm>
              <a:custGeom>
                <a:avLst/>
                <a:gdLst>
                  <a:gd name="T0" fmla="*/ 1 w 23"/>
                  <a:gd name="T1" fmla="*/ 0 h 11"/>
                  <a:gd name="T2" fmla="*/ 0 w 23"/>
                  <a:gd name="T3" fmla="*/ 8 h 11"/>
                  <a:gd name="T4" fmla="*/ 22 w 23"/>
                  <a:gd name="T5" fmla="*/ 11 h 11"/>
                  <a:gd name="T6" fmla="*/ 23 w 23"/>
                  <a:gd name="T7" fmla="*/ 3 h 11"/>
                  <a:gd name="T8" fmla="*/ 1 w 23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11"/>
                  <a:gd name="T17" fmla="*/ 23 w 23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11">
                    <a:moveTo>
                      <a:pt x="1" y="0"/>
                    </a:moveTo>
                    <a:lnTo>
                      <a:pt x="0" y="8"/>
                    </a:lnTo>
                    <a:lnTo>
                      <a:pt x="22" y="11"/>
                    </a:lnTo>
                    <a:lnTo>
                      <a:pt x="23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45" name="Freeform 4557"/>
              <p:cNvSpPr>
                <a:spLocks/>
              </p:cNvSpPr>
              <p:nvPr/>
            </p:nvSpPr>
            <p:spPr bwMode="auto">
              <a:xfrm>
                <a:off x="2282" y="3748"/>
                <a:ext cx="8" cy="8"/>
              </a:xfrm>
              <a:custGeom>
                <a:avLst/>
                <a:gdLst>
                  <a:gd name="T0" fmla="*/ 0 w 8"/>
                  <a:gd name="T1" fmla="*/ 4 h 8"/>
                  <a:gd name="T2" fmla="*/ 0 w 8"/>
                  <a:gd name="T3" fmla="*/ 7 h 8"/>
                  <a:gd name="T4" fmla="*/ 3 w 8"/>
                  <a:gd name="T5" fmla="*/ 8 h 8"/>
                  <a:gd name="T6" fmla="*/ 4 w 8"/>
                  <a:gd name="T7" fmla="*/ 0 h 8"/>
                  <a:gd name="T8" fmla="*/ 8 w 8"/>
                  <a:gd name="T9" fmla="*/ 4 h 8"/>
                  <a:gd name="T10" fmla="*/ 0 w 8"/>
                  <a:gd name="T11" fmla="*/ 4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0" y="4"/>
                    </a:moveTo>
                    <a:lnTo>
                      <a:pt x="0" y="7"/>
                    </a:lnTo>
                    <a:lnTo>
                      <a:pt x="3" y="8"/>
                    </a:lnTo>
                    <a:lnTo>
                      <a:pt x="4" y="0"/>
                    </a:lnTo>
                    <a:lnTo>
                      <a:pt x="8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46" name="Freeform 4558"/>
              <p:cNvSpPr>
                <a:spLocks/>
              </p:cNvSpPr>
              <p:nvPr/>
            </p:nvSpPr>
            <p:spPr bwMode="auto">
              <a:xfrm>
                <a:off x="2305" y="3744"/>
                <a:ext cx="14" cy="14"/>
              </a:xfrm>
              <a:custGeom>
                <a:avLst/>
                <a:gdLst>
                  <a:gd name="T0" fmla="*/ 0 w 14"/>
                  <a:gd name="T1" fmla="*/ 9 h 14"/>
                  <a:gd name="T2" fmla="*/ 6 w 14"/>
                  <a:gd name="T3" fmla="*/ 14 h 14"/>
                  <a:gd name="T4" fmla="*/ 14 w 14"/>
                  <a:gd name="T5" fmla="*/ 5 h 14"/>
                  <a:gd name="T6" fmla="*/ 8 w 14"/>
                  <a:gd name="T7" fmla="*/ 0 h 14"/>
                  <a:gd name="T8" fmla="*/ 0 w 14"/>
                  <a:gd name="T9" fmla="*/ 9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0" y="9"/>
                    </a:moveTo>
                    <a:lnTo>
                      <a:pt x="6" y="14"/>
                    </a:lnTo>
                    <a:lnTo>
                      <a:pt x="14" y="5"/>
                    </a:lnTo>
                    <a:lnTo>
                      <a:pt x="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47" name="Freeform 4559"/>
              <p:cNvSpPr>
                <a:spLocks/>
              </p:cNvSpPr>
              <p:nvPr/>
            </p:nvSpPr>
            <p:spPr bwMode="auto">
              <a:xfrm>
                <a:off x="2305" y="3751"/>
                <a:ext cx="6" cy="8"/>
              </a:xfrm>
              <a:custGeom>
                <a:avLst/>
                <a:gdLst>
                  <a:gd name="T0" fmla="*/ 2 w 6"/>
                  <a:gd name="T1" fmla="*/ 8 h 8"/>
                  <a:gd name="T2" fmla="*/ 5 w 6"/>
                  <a:gd name="T3" fmla="*/ 8 h 8"/>
                  <a:gd name="T4" fmla="*/ 6 w 6"/>
                  <a:gd name="T5" fmla="*/ 7 h 8"/>
                  <a:gd name="T6" fmla="*/ 0 w 6"/>
                  <a:gd name="T7" fmla="*/ 2 h 8"/>
                  <a:gd name="T8" fmla="*/ 3 w 6"/>
                  <a:gd name="T9" fmla="*/ 0 h 8"/>
                  <a:gd name="T10" fmla="*/ 2 w 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8"/>
                  <a:gd name="T20" fmla="*/ 6 w 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8">
                    <a:moveTo>
                      <a:pt x="2" y="8"/>
                    </a:moveTo>
                    <a:lnTo>
                      <a:pt x="5" y="8"/>
                    </a:lnTo>
                    <a:lnTo>
                      <a:pt x="6" y="7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48" name="Freeform 4560"/>
              <p:cNvSpPr>
                <a:spLocks/>
              </p:cNvSpPr>
              <p:nvPr/>
            </p:nvSpPr>
            <p:spPr bwMode="auto">
              <a:xfrm>
                <a:off x="2316" y="3739"/>
                <a:ext cx="33" cy="11"/>
              </a:xfrm>
              <a:custGeom>
                <a:avLst/>
                <a:gdLst>
                  <a:gd name="T0" fmla="*/ 0 w 33"/>
                  <a:gd name="T1" fmla="*/ 3 h 11"/>
                  <a:gd name="T2" fmla="*/ 0 w 33"/>
                  <a:gd name="T3" fmla="*/ 11 h 11"/>
                  <a:gd name="T4" fmla="*/ 33 w 33"/>
                  <a:gd name="T5" fmla="*/ 8 h 11"/>
                  <a:gd name="T6" fmla="*/ 33 w 33"/>
                  <a:gd name="T7" fmla="*/ 0 h 11"/>
                  <a:gd name="T8" fmla="*/ 0 w 33"/>
                  <a:gd name="T9" fmla="*/ 3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11"/>
                  <a:gd name="T17" fmla="*/ 33 w 33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11">
                    <a:moveTo>
                      <a:pt x="0" y="3"/>
                    </a:moveTo>
                    <a:lnTo>
                      <a:pt x="0" y="11"/>
                    </a:lnTo>
                    <a:lnTo>
                      <a:pt x="33" y="8"/>
                    </a:lnTo>
                    <a:lnTo>
                      <a:pt x="3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49" name="Freeform 4561"/>
              <p:cNvSpPr>
                <a:spLocks/>
              </p:cNvSpPr>
              <p:nvPr/>
            </p:nvSpPr>
            <p:spPr bwMode="auto">
              <a:xfrm>
                <a:off x="2313" y="3742"/>
                <a:ext cx="6" cy="8"/>
              </a:xfrm>
              <a:custGeom>
                <a:avLst/>
                <a:gdLst>
                  <a:gd name="T0" fmla="*/ 0 w 6"/>
                  <a:gd name="T1" fmla="*/ 2 h 8"/>
                  <a:gd name="T2" fmla="*/ 1 w 6"/>
                  <a:gd name="T3" fmla="*/ 0 h 8"/>
                  <a:gd name="T4" fmla="*/ 3 w 6"/>
                  <a:gd name="T5" fmla="*/ 0 h 8"/>
                  <a:gd name="T6" fmla="*/ 3 w 6"/>
                  <a:gd name="T7" fmla="*/ 8 h 8"/>
                  <a:gd name="T8" fmla="*/ 6 w 6"/>
                  <a:gd name="T9" fmla="*/ 7 h 8"/>
                  <a:gd name="T10" fmla="*/ 0 w 6"/>
                  <a:gd name="T11" fmla="*/ 2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8"/>
                  <a:gd name="T20" fmla="*/ 6 w 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8">
                    <a:moveTo>
                      <a:pt x="0" y="2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3" y="8"/>
                    </a:lnTo>
                    <a:lnTo>
                      <a:pt x="6" y="7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0" name="Freeform 4562"/>
              <p:cNvSpPr>
                <a:spLocks/>
              </p:cNvSpPr>
              <p:nvPr/>
            </p:nvSpPr>
            <p:spPr bwMode="auto">
              <a:xfrm>
                <a:off x="2346" y="3729"/>
                <a:ext cx="16" cy="17"/>
              </a:xfrm>
              <a:custGeom>
                <a:avLst/>
                <a:gdLst>
                  <a:gd name="T0" fmla="*/ 0 w 16"/>
                  <a:gd name="T1" fmla="*/ 11 h 17"/>
                  <a:gd name="T2" fmla="*/ 5 w 16"/>
                  <a:gd name="T3" fmla="*/ 17 h 17"/>
                  <a:gd name="T4" fmla="*/ 16 w 16"/>
                  <a:gd name="T5" fmla="*/ 6 h 17"/>
                  <a:gd name="T6" fmla="*/ 11 w 16"/>
                  <a:gd name="T7" fmla="*/ 0 h 17"/>
                  <a:gd name="T8" fmla="*/ 0 w 16"/>
                  <a:gd name="T9" fmla="*/ 11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7"/>
                  <a:gd name="T17" fmla="*/ 16 w 16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7">
                    <a:moveTo>
                      <a:pt x="0" y="11"/>
                    </a:moveTo>
                    <a:lnTo>
                      <a:pt x="5" y="17"/>
                    </a:lnTo>
                    <a:lnTo>
                      <a:pt x="16" y="6"/>
                    </a:lnTo>
                    <a:lnTo>
                      <a:pt x="11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1" name="Freeform 4563"/>
              <p:cNvSpPr>
                <a:spLocks/>
              </p:cNvSpPr>
              <p:nvPr/>
            </p:nvSpPr>
            <p:spPr bwMode="auto">
              <a:xfrm>
                <a:off x="2346" y="3739"/>
                <a:ext cx="5" cy="8"/>
              </a:xfrm>
              <a:custGeom>
                <a:avLst/>
                <a:gdLst>
                  <a:gd name="T0" fmla="*/ 3 w 5"/>
                  <a:gd name="T1" fmla="*/ 8 h 8"/>
                  <a:gd name="T2" fmla="*/ 4 w 5"/>
                  <a:gd name="T3" fmla="*/ 8 h 8"/>
                  <a:gd name="T4" fmla="*/ 5 w 5"/>
                  <a:gd name="T5" fmla="*/ 7 h 8"/>
                  <a:gd name="T6" fmla="*/ 0 w 5"/>
                  <a:gd name="T7" fmla="*/ 1 h 8"/>
                  <a:gd name="T8" fmla="*/ 3 w 5"/>
                  <a:gd name="T9" fmla="*/ 0 h 8"/>
                  <a:gd name="T10" fmla="*/ 3 w 5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8"/>
                  <a:gd name="T20" fmla="*/ 5 w 5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8">
                    <a:moveTo>
                      <a:pt x="3" y="8"/>
                    </a:moveTo>
                    <a:lnTo>
                      <a:pt x="4" y="8"/>
                    </a:lnTo>
                    <a:lnTo>
                      <a:pt x="5" y="7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3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2" name="Freeform 4564"/>
              <p:cNvSpPr>
                <a:spLocks/>
              </p:cNvSpPr>
              <p:nvPr/>
            </p:nvSpPr>
            <p:spPr bwMode="auto">
              <a:xfrm>
                <a:off x="2360" y="3726"/>
                <a:ext cx="25" cy="10"/>
              </a:xfrm>
              <a:custGeom>
                <a:avLst/>
                <a:gdLst>
                  <a:gd name="T0" fmla="*/ 0 w 25"/>
                  <a:gd name="T1" fmla="*/ 2 h 10"/>
                  <a:gd name="T2" fmla="*/ 0 w 25"/>
                  <a:gd name="T3" fmla="*/ 10 h 10"/>
                  <a:gd name="T4" fmla="*/ 25 w 25"/>
                  <a:gd name="T5" fmla="*/ 8 h 10"/>
                  <a:gd name="T6" fmla="*/ 25 w 25"/>
                  <a:gd name="T7" fmla="*/ 0 h 10"/>
                  <a:gd name="T8" fmla="*/ 0 w 25"/>
                  <a:gd name="T9" fmla="*/ 2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10"/>
                  <a:gd name="T17" fmla="*/ 25 w 2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10">
                    <a:moveTo>
                      <a:pt x="0" y="2"/>
                    </a:moveTo>
                    <a:lnTo>
                      <a:pt x="0" y="10"/>
                    </a:lnTo>
                    <a:lnTo>
                      <a:pt x="25" y="8"/>
                    </a:lnTo>
                    <a:lnTo>
                      <a:pt x="25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3" name="Freeform 4565"/>
              <p:cNvSpPr>
                <a:spLocks/>
              </p:cNvSpPr>
              <p:nvPr/>
            </p:nvSpPr>
            <p:spPr bwMode="auto">
              <a:xfrm>
                <a:off x="2357" y="3728"/>
                <a:ext cx="5" cy="8"/>
              </a:xfrm>
              <a:custGeom>
                <a:avLst/>
                <a:gdLst>
                  <a:gd name="T0" fmla="*/ 0 w 5"/>
                  <a:gd name="T1" fmla="*/ 1 h 8"/>
                  <a:gd name="T2" fmla="*/ 1 w 5"/>
                  <a:gd name="T3" fmla="*/ 0 h 8"/>
                  <a:gd name="T4" fmla="*/ 3 w 5"/>
                  <a:gd name="T5" fmla="*/ 0 h 8"/>
                  <a:gd name="T6" fmla="*/ 3 w 5"/>
                  <a:gd name="T7" fmla="*/ 8 h 8"/>
                  <a:gd name="T8" fmla="*/ 5 w 5"/>
                  <a:gd name="T9" fmla="*/ 7 h 8"/>
                  <a:gd name="T10" fmla="*/ 0 w 5"/>
                  <a:gd name="T11" fmla="*/ 1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8"/>
                  <a:gd name="T20" fmla="*/ 5 w 5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8">
                    <a:moveTo>
                      <a:pt x="0" y="1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3" y="8"/>
                    </a:lnTo>
                    <a:lnTo>
                      <a:pt x="5" y="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4" name="Freeform 4566"/>
              <p:cNvSpPr>
                <a:spLocks/>
              </p:cNvSpPr>
              <p:nvPr/>
            </p:nvSpPr>
            <p:spPr bwMode="auto">
              <a:xfrm>
                <a:off x="2379" y="3723"/>
                <a:ext cx="9" cy="9"/>
              </a:xfrm>
              <a:custGeom>
                <a:avLst/>
                <a:gdLst>
                  <a:gd name="T0" fmla="*/ 2 w 9"/>
                  <a:gd name="T1" fmla="*/ 9 h 9"/>
                  <a:gd name="T2" fmla="*/ 9 w 9"/>
                  <a:gd name="T3" fmla="*/ 6 h 9"/>
                  <a:gd name="T4" fmla="*/ 7 w 9"/>
                  <a:gd name="T5" fmla="*/ 0 h 9"/>
                  <a:gd name="T6" fmla="*/ 0 w 9"/>
                  <a:gd name="T7" fmla="*/ 3 h 9"/>
                  <a:gd name="T8" fmla="*/ 2 w 9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9"/>
                  <a:gd name="T17" fmla="*/ 9 w 9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9">
                    <a:moveTo>
                      <a:pt x="2" y="9"/>
                    </a:moveTo>
                    <a:lnTo>
                      <a:pt x="9" y="6"/>
                    </a:lnTo>
                    <a:lnTo>
                      <a:pt x="7" y="0"/>
                    </a:lnTo>
                    <a:lnTo>
                      <a:pt x="0" y="3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5" name="Freeform 4567"/>
              <p:cNvSpPr>
                <a:spLocks/>
              </p:cNvSpPr>
              <p:nvPr/>
            </p:nvSpPr>
            <p:spPr bwMode="auto">
              <a:xfrm>
                <a:off x="2381" y="3726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8 w 8"/>
                  <a:gd name="T3" fmla="*/ 8 h 8"/>
                  <a:gd name="T4" fmla="*/ 7 w 8"/>
                  <a:gd name="T5" fmla="*/ 3 h 8"/>
                  <a:gd name="T6" fmla="*/ 0 w 8"/>
                  <a:gd name="T7" fmla="*/ 6 h 8"/>
                  <a:gd name="T8" fmla="*/ 4 w 8"/>
                  <a:gd name="T9" fmla="*/ 0 h 8"/>
                  <a:gd name="T10" fmla="*/ 4 w 8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4" y="8"/>
                    </a:moveTo>
                    <a:lnTo>
                      <a:pt x="8" y="8"/>
                    </a:lnTo>
                    <a:lnTo>
                      <a:pt x="7" y="3"/>
                    </a:lnTo>
                    <a:lnTo>
                      <a:pt x="0" y="6"/>
                    </a:lnTo>
                    <a:lnTo>
                      <a:pt x="4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6" name="Freeform 4568"/>
              <p:cNvSpPr>
                <a:spLocks/>
              </p:cNvSpPr>
              <p:nvPr/>
            </p:nvSpPr>
            <p:spPr bwMode="auto">
              <a:xfrm>
                <a:off x="2374" y="3704"/>
                <a:ext cx="12" cy="22"/>
              </a:xfrm>
              <a:custGeom>
                <a:avLst/>
                <a:gdLst>
                  <a:gd name="T0" fmla="*/ 5 w 12"/>
                  <a:gd name="T1" fmla="*/ 22 h 22"/>
                  <a:gd name="T2" fmla="*/ 12 w 12"/>
                  <a:gd name="T3" fmla="*/ 19 h 22"/>
                  <a:gd name="T4" fmla="*/ 7 w 12"/>
                  <a:gd name="T5" fmla="*/ 0 h 22"/>
                  <a:gd name="T6" fmla="*/ 0 w 12"/>
                  <a:gd name="T7" fmla="*/ 3 h 22"/>
                  <a:gd name="T8" fmla="*/ 5 w 12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22"/>
                  <a:gd name="T17" fmla="*/ 12 w 12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22">
                    <a:moveTo>
                      <a:pt x="5" y="22"/>
                    </a:moveTo>
                    <a:lnTo>
                      <a:pt x="12" y="19"/>
                    </a:lnTo>
                    <a:lnTo>
                      <a:pt x="7" y="0"/>
                    </a:lnTo>
                    <a:lnTo>
                      <a:pt x="0" y="3"/>
                    </a:lnTo>
                    <a:lnTo>
                      <a:pt x="5" y="2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7" name="Freeform 4569"/>
              <p:cNvSpPr>
                <a:spLocks/>
              </p:cNvSpPr>
              <p:nvPr/>
            </p:nvSpPr>
            <p:spPr bwMode="auto">
              <a:xfrm>
                <a:off x="2379" y="3723"/>
                <a:ext cx="7" cy="3"/>
              </a:xfrm>
              <a:custGeom>
                <a:avLst/>
                <a:gdLst>
                  <a:gd name="T0" fmla="*/ 0 w 7"/>
                  <a:gd name="T1" fmla="*/ 3 h 3"/>
                  <a:gd name="T2" fmla="*/ 7 w 7"/>
                  <a:gd name="T3" fmla="*/ 0 h 3"/>
                  <a:gd name="T4" fmla="*/ 0 w 7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lnTo>
                      <a:pt x="7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8" name="Freeform 4570"/>
              <p:cNvSpPr>
                <a:spLocks/>
              </p:cNvSpPr>
              <p:nvPr/>
            </p:nvSpPr>
            <p:spPr bwMode="auto">
              <a:xfrm>
                <a:off x="2374" y="3681"/>
                <a:ext cx="14" cy="26"/>
              </a:xfrm>
              <a:custGeom>
                <a:avLst/>
                <a:gdLst>
                  <a:gd name="T0" fmla="*/ 0 w 14"/>
                  <a:gd name="T1" fmla="*/ 22 h 26"/>
                  <a:gd name="T2" fmla="*/ 7 w 14"/>
                  <a:gd name="T3" fmla="*/ 26 h 26"/>
                  <a:gd name="T4" fmla="*/ 14 w 14"/>
                  <a:gd name="T5" fmla="*/ 4 h 26"/>
                  <a:gd name="T6" fmla="*/ 7 w 14"/>
                  <a:gd name="T7" fmla="*/ 0 h 26"/>
                  <a:gd name="T8" fmla="*/ 0 w 14"/>
                  <a:gd name="T9" fmla="*/ 22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26"/>
                  <a:gd name="T17" fmla="*/ 14 w 14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26">
                    <a:moveTo>
                      <a:pt x="0" y="22"/>
                    </a:moveTo>
                    <a:lnTo>
                      <a:pt x="7" y="26"/>
                    </a:lnTo>
                    <a:lnTo>
                      <a:pt x="14" y="4"/>
                    </a:lnTo>
                    <a:lnTo>
                      <a:pt x="7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59" name="Freeform 4571"/>
              <p:cNvSpPr>
                <a:spLocks/>
              </p:cNvSpPr>
              <p:nvPr/>
            </p:nvSpPr>
            <p:spPr bwMode="auto">
              <a:xfrm>
                <a:off x="2373" y="3703"/>
                <a:ext cx="8" cy="4"/>
              </a:xfrm>
              <a:custGeom>
                <a:avLst/>
                <a:gdLst>
                  <a:gd name="T0" fmla="*/ 1 w 8"/>
                  <a:gd name="T1" fmla="*/ 4 h 4"/>
                  <a:gd name="T2" fmla="*/ 0 w 8"/>
                  <a:gd name="T3" fmla="*/ 2 h 4"/>
                  <a:gd name="T4" fmla="*/ 1 w 8"/>
                  <a:gd name="T5" fmla="*/ 0 h 4"/>
                  <a:gd name="T6" fmla="*/ 8 w 8"/>
                  <a:gd name="T7" fmla="*/ 4 h 4"/>
                  <a:gd name="T8" fmla="*/ 8 w 8"/>
                  <a:gd name="T9" fmla="*/ 1 h 4"/>
                  <a:gd name="T10" fmla="*/ 1 w 8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4"/>
                  <a:gd name="T20" fmla="*/ 8 w 8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4">
                    <a:moveTo>
                      <a:pt x="1" y="4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8" y="4"/>
                    </a:lnTo>
                    <a:lnTo>
                      <a:pt x="8" y="1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0" name="Freeform 4572"/>
              <p:cNvSpPr>
                <a:spLocks/>
              </p:cNvSpPr>
              <p:nvPr/>
            </p:nvSpPr>
            <p:spPr bwMode="auto">
              <a:xfrm>
                <a:off x="2385" y="3671"/>
                <a:ext cx="36" cy="16"/>
              </a:xfrm>
              <a:custGeom>
                <a:avLst/>
                <a:gdLst>
                  <a:gd name="T0" fmla="*/ 0 w 36"/>
                  <a:gd name="T1" fmla="*/ 8 h 16"/>
                  <a:gd name="T2" fmla="*/ 1 w 36"/>
                  <a:gd name="T3" fmla="*/ 16 h 16"/>
                  <a:gd name="T4" fmla="*/ 36 w 36"/>
                  <a:gd name="T5" fmla="*/ 8 h 16"/>
                  <a:gd name="T6" fmla="*/ 35 w 36"/>
                  <a:gd name="T7" fmla="*/ 0 h 16"/>
                  <a:gd name="T8" fmla="*/ 0 w 36"/>
                  <a:gd name="T9" fmla="*/ 8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16"/>
                  <a:gd name="T17" fmla="*/ 36 w 3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16">
                    <a:moveTo>
                      <a:pt x="0" y="8"/>
                    </a:moveTo>
                    <a:lnTo>
                      <a:pt x="1" y="16"/>
                    </a:lnTo>
                    <a:lnTo>
                      <a:pt x="36" y="8"/>
                    </a:lnTo>
                    <a:lnTo>
                      <a:pt x="35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1" name="Freeform 4573"/>
              <p:cNvSpPr>
                <a:spLocks/>
              </p:cNvSpPr>
              <p:nvPr/>
            </p:nvSpPr>
            <p:spPr bwMode="auto">
              <a:xfrm>
                <a:off x="2381" y="3679"/>
                <a:ext cx="7" cy="8"/>
              </a:xfrm>
              <a:custGeom>
                <a:avLst/>
                <a:gdLst>
                  <a:gd name="T0" fmla="*/ 0 w 7"/>
                  <a:gd name="T1" fmla="*/ 2 h 8"/>
                  <a:gd name="T2" fmla="*/ 0 w 7"/>
                  <a:gd name="T3" fmla="*/ 1 h 8"/>
                  <a:gd name="T4" fmla="*/ 4 w 7"/>
                  <a:gd name="T5" fmla="*/ 0 h 8"/>
                  <a:gd name="T6" fmla="*/ 5 w 7"/>
                  <a:gd name="T7" fmla="*/ 8 h 8"/>
                  <a:gd name="T8" fmla="*/ 7 w 7"/>
                  <a:gd name="T9" fmla="*/ 6 h 8"/>
                  <a:gd name="T10" fmla="*/ 0 w 7"/>
                  <a:gd name="T11" fmla="*/ 2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0" y="2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2" name="Freeform 4574"/>
              <p:cNvSpPr>
                <a:spLocks/>
              </p:cNvSpPr>
              <p:nvPr/>
            </p:nvSpPr>
            <p:spPr bwMode="auto">
              <a:xfrm>
                <a:off x="2417" y="3652"/>
                <a:ext cx="26" cy="26"/>
              </a:xfrm>
              <a:custGeom>
                <a:avLst/>
                <a:gdLst>
                  <a:gd name="T0" fmla="*/ 0 w 26"/>
                  <a:gd name="T1" fmla="*/ 20 h 26"/>
                  <a:gd name="T2" fmla="*/ 5 w 26"/>
                  <a:gd name="T3" fmla="*/ 26 h 26"/>
                  <a:gd name="T4" fmla="*/ 26 w 26"/>
                  <a:gd name="T5" fmla="*/ 6 h 26"/>
                  <a:gd name="T6" fmla="*/ 21 w 26"/>
                  <a:gd name="T7" fmla="*/ 0 h 26"/>
                  <a:gd name="T8" fmla="*/ 0 w 26"/>
                  <a:gd name="T9" fmla="*/ 2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26"/>
                  <a:gd name="T17" fmla="*/ 26 w 2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26">
                    <a:moveTo>
                      <a:pt x="0" y="20"/>
                    </a:moveTo>
                    <a:lnTo>
                      <a:pt x="5" y="26"/>
                    </a:lnTo>
                    <a:lnTo>
                      <a:pt x="26" y="6"/>
                    </a:lnTo>
                    <a:lnTo>
                      <a:pt x="21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3" name="Freeform 4575"/>
              <p:cNvSpPr>
                <a:spLocks/>
              </p:cNvSpPr>
              <p:nvPr/>
            </p:nvSpPr>
            <p:spPr bwMode="auto">
              <a:xfrm>
                <a:off x="2417" y="3671"/>
                <a:ext cx="5" cy="8"/>
              </a:xfrm>
              <a:custGeom>
                <a:avLst/>
                <a:gdLst>
                  <a:gd name="T0" fmla="*/ 4 w 5"/>
                  <a:gd name="T1" fmla="*/ 8 h 8"/>
                  <a:gd name="T2" fmla="*/ 5 w 5"/>
                  <a:gd name="T3" fmla="*/ 7 h 8"/>
                  <a:gd name="T4" fmla="*/ 0 w 5"/>
                  <a:gd name="T5" fmla="*/ 1 h 8"/>
                  <a:gd name="T6" fmla="*/ 3 w 5"/>
                  <a:gd name="T7" fmla="*/ 0 h 8"/>
                  <a:gd name="T8" fmla="*/ 4 w 5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8"/>
                  <a:gd name="T17" fmla="*/ 5 w 5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8">
                    <a:moveTo>
                      <a:pt x="4" y="8"/>
                    </a:moveTo>
                    <a:lnTo>
                      <a:pt x="5" y="7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4" name="Freeform 4576"/>
              <p:cNvSpPr>
                <a:spLocks/>
              </p:cNvSpPr>
              <p:nvPr/>
            </p:nvSpPr>
            <p:spPr bwMode="auto">
              <a:xfrm>
                <a:off x="2437" y="3642"/>
                <a:ext cx="8" cy="14"/>
              </a:xfrm>
              <a:custGeom>
                <a:avLst/>
                <a:gdLst>
                  <a:gd name="T0" fmla="*/ 0 w 8"/>
                  <a:gd name="T1" fmla="*/ 12 h 14"/>
                  <a:gd name="T2" fmla="*/ 7 w 8"/>
                  <a:gd name="T3" fmla="*/ 14 h 14"/>
                  <a:gd name="T4" fmla="*/ 8 w 8"/>
                  <a:gd name="T5" fmla="*/ 2 h 14"/>
                  <a:gd name="T6" fmla="*/ 1 w 8"/>
                  <a:gd name="T7" fmla="*/ 0 h 14"/>
                  <a:gd name="T8" fmla="*/ 0 w 8"/>
                  <a:gd name="T9" fmla="*/ 12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4"/>
                  <a:gd name="T17" fmla="*/ 8 w 8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4">
                    <a:moveTo>
                      <a:pt x="0" y="12"/>
                    </a:moveTo>
                    <a:lnTo>
                      <a:pt x="7" y="14"/>
                    </a:lnTo>
                    <a:lnTo>
                      <a:pt x="8" y="2"/>
                    </a:lnTo>
                    <a:lnTo>
                      <a:pt x="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5" name="Freeform 4577"/>
              <p:cNvSpPr>
                <a:spLocks/>
              </p:cNvSpPr>
              <p:nvPr/>
            </p:nvSpPr>
            <p:spPr bwMode="auto">
              <a:xfrm>
                <a:off x="2437" y="3652"/>
                <a:ext cx="7" cy="6"/>
              </a:xfrm>
              <a:custGeom>
                <a:avLst/>
                <a:gdLst>
                  <a:gd name="T0" fmla="*/ 6 w 7"/>
                  <a:gd name="T1" fmla="*/ 6 h 6"/>
                  <a:gd name="T2" fmla="*/ 7 w 7"/>
                  <a:gd name="T3" fmla="*/ 5 h 6"/>
                  <a:gd name="T4" fmla="*/ 7 w 7"/>
                  <a:gd name="T5" fmla="*/ 4 h 6"/>
                  <a:gd name="T6" fmla="*/ 0 w 7"/>
                  <a:gd name="T7" fmla="*/ 2 h 6"/>
                  <a:gd name="T8" fmla="*/ 1 w 7"/>
                  <a:gd name="T9" fmla="*/ 0 h 6"/>
                  <a:gd name="T10" fmla="*/ 6 w 7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"/>
                  <a:gd name="T20" fmla="*/ 7 w 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">
                    <a:moveTo>
                      <a:pt x="6" y="6"/>
                    </a:moveTo>
                    <a:lnTo>
                      <a:pt x="7" y="5"/>
                    </a:lnTo>
                    <a:lnTo>
                      <a:pt x="7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6" name="Freeform 4578"/>
              <p:cNvSpPr>
                <a:spLocks/>
              </p:cNvSpPr>
              <p:nvPr/>
            </p:nvSpPr>
            <p:spPr bwMode="auto">
              <a:xfrm>
                <a:off x="2408" y="3608"/>
                <a:ext cx="36" cy="38"/>
              </a:xfrm>
              <a:custGeom>
                <a:avLst/>
                <a:gdLst>
                  <a:gd name="T0" fmla="*/ 31 w 36"/>
                  <a:gd name="T1" fmla="*/ 38 h 38"/>
                  <a:gd name="T2" fmla="*/ 36 w 36"/>
                  <a:gd name="T3" fmla="*/ 32 h 38"/>
                  <a:gd name="T4" fmla="*/ 5 w 36"/>
                  <a:gd name="T5" fmla="*/ 0 h 38"/>
                  <a:gd name="T6" fmla="*/ 0 w 36"/>
                  <a:gd name="T7" fmla="*/ 6 h 38"/>
                  <a:gd name="T8" fmla="*/ 31 w 36"/>
                  <a:gd name="T9" fmla="*/ 38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38"/>
                  <a:gd name="T17" fmla="*/ 36 w 36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38">
                    <a:moveTo>
                      <a:pt x="31" y="38"/>
                    </a:moveTo>
                    <a:lnTo>
                      <a:pt x="36" y="32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31" y="3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7" name="Freeform 4579"/>
              <p:cNvSpPr>
                <a:spLocks/>
              </p:cNvSpPr>
              <p:nvPr/>
            </p:nvSpPr>
            <p:spPr bwMode="auto">
              <a:xfrm>
                <a:off x="2438" y="3640"/>
                <a:ext cx="7" cy="6"/>
              </a:xfrm>
              <a:custGeom>
                <a:avLst/>
                <a:gdLst>
                  <a:gd name="T0" fmla="*/ 7 w 7"/>
                  <a:gd name="T1" fmla="*/ 4 h 6"/>
                  <a:gd name="T2" fmla="*/ 7 w 7"/>
                  <a:gd name="T3" fmla="*/ 1 h 6"/>
                  <a:gd name="T4" fmla="*/ 6 w 7"/>
                  <a:gd name="T5" fmla="*/ 0 h 6"/>
                  <a:gd name="T6" fmla="*/ 1 w 7"/>
                  <a:gd name="T7" fmla="*/ 6 h 6"/>
                  <a:gd name="T8" fmla="*/ 0 w 7"/>
                  <a:gd name="T9" fmla="*/ 2 h 6"/>
                  <a:gd name="T10" fmla="*/ 7 w 7"/>
                  <a:gd name="T11" fmla="*/ 4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"/>
                  <a:gd name="T20" fmla="*/ 7 w 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">
                    <a:moveTo>
                      <a:pt x="7" y="4"/>
                    </a:moveTo>
                    <a:lnTo>
                      <a:pt x="7" y="1"/>
                    </a:lnTo>
                    <a:lnTo>
                      <a:pt x="6" y="0"/>
                    </a:lnTo>
                    <a:lnTo>
                      <a:pt x="1" y="6"/>
                    </a:lnTo>
                    <a:lnTo>
                      <a:pt x="0" y="2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8" name="Freeform 4580"/>
              <p:cNvSpPr>
                <a:spLocks/>
              </p:cNvSpPr>
              <p:nvPr/>
            </p:nvSpPr>
            <p:spPr bwMode="auto">
              <a:xfrm>
                <a:off x="2408" y="3597"/>
                <a:ext cx="16" cy="17"/>
              </a:xfrm>
              <a:custGeom>
                <a:avLst/>
                <a:gdLst>
                  <a:gd name="T0" fmla="*/ 0 w 16"/>
                  <a:gd name="T1" fmla="*/ 12 h 17"/>
                  <a:gd name="T2" fmla="*/ 4 w 16"/>
                  <a:gd name="T3" fmla="*/ 8 h 17"/>
                  <a:gd name="T4" fmla="*/ 10 w 16"/>
                  <a:gd name="T5" fmla="*/ 0 h 17"/>
                  <a:gd name="T6" fmla="*/ 16 w 16"/>
                  <a:gd name="T7" fmla="*/ 5 h 17"/>
                  <a:gd name="T8" fmla="*/ 10 w 16"/>
                  <a:gd name="T9" fmla="*/ 13 h 17"/>
                  <a:gd name="T10" fmla="*/ 6 w 16"/>
                  <a:gd name="T11" fmla="*/ 17 h 17"/>
                  <a:gd name="T12" fmla="*/ 0 w 16"/>
                  <a:gd name="T13" fmla="*/ 12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17"/>
                  <a:gd name="T23" fmla="*/ 16 w 16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17">
                    <a:moveTo>
                      <a:pt x="0" y="12"/>
                    </a:moveTo>
                    <a:lnTo>
                      <a:pt x="4" y="8"/>
                    </a:lnTo>
                    <a:lnTo>
                      <a:pt x="10" y="0"/>
                    </a:lnTo>
                    <a:lnTo>
                      <a:pt x="16" y="5"/>
                    </a:lnTo>
                    <a:lnTo>
                      <a:pt x="10" y="13"/>
                    </a:lnTo>
                    <a:lnTo>
                      <a:pt x="6" y="1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69" name="Freeform 4581"/>
              <p:cNvSpPr>
                <a:spLocks/>
              </p:cNvSpPr>
              <p:nvPr/>
            </p:nvSpPr>
            <p:spPr bwMode="auto">
              <a:xfrm>
                <a:off x="2406" y="3608"/>
                <a:ext cx="8" cy="6"/>
              </a:xfrm>
              <a:custGeom>
                <a:avLst/>
                <a:gdLst>
                  <a:gd name="T0" fmla="*/ 2 w 8"/>
                  <a:gd name="T1" fmla="*/ 6 h 6"/>
                  <a:gd name="T2" fmla="*/ 0 w 8"/>
                  <a:gd name="T3" fmla="*/ 4 h 6"/>
                  <a:gd name="T4" fmla="*/ 2 w 8"/>
                  <a:gd name="T5" fmla="*/ 1 h 6"/>
                  <a:gd name="T6" fmla="*/ 8 w 8"/>
                  <a:gd name="T7" fmla="*/ 6 h 6"/>
                  <a:gd name="T8" fmla="*/ 7 w 8"/>
                  <a:gd name="T9" fmla="*/ 0 h 6"/>
                  <a:gd name="T10" fmla="*/ 2 w 8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6"/>
                  <a:gd name="T20" fmla="*/ 8 w 8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6">
                    <a:moveTo>
                      <a:pt x="2" y="6"/>
                    </a:moveTo>
                    <a:lnTo>
                      <a:pt x="0" y="4"/>
                    </a:lnTo>
                    <a:lnTo>
                      <a:pt x="2" y="1"/>
                    </a:lnTo>
                    <a:lnTo>
                      <a:pt x="8" y="6"/>
                    </a:lnTo>
                    <a:lnTo>
                      <a:pt x="7" y="0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0" name="Freeform 4582"/>
              <p:cNvSpPr>
                <a:spLocks/>
              </p:cNvSpPr>
              <p:nvPr/>
            </p:nvSpPr>
            <p:spPr bwMode="auto">
              <a:xfrm>
                <a:off x="2417" y="3587"/>
                <a:ext cx="8" cy="14"/>
              </a:xfrm>
              <a:custGeom>
                <a:avLst/>
                <a:gdLst>
                  <a:gd name="T0" fmla="*/ 0 w 8"/>
                  <a:gd name="T1" fmla="*/ 11 h 14"/>
                  <a:gd name="T2" fmla="*/ 1 w 8"/>
                  <a:gd name="T3" fmla="*/ 6 h 14"/>
                  <a:gd name="T4" fmla="*/ 1 w 8"/>
                  <a:gd name="T5" fmla="*/ 5 h 14"/>
                  <a:gd name="T6" fmla="*/ 0 w 8"/>
                  <a:gd name="T7" fmla="*/ 3 h 14"/>
                  <a:gd name="T8" fmla="*/ 7 w 8"/>
                  <a:gd name="T9" fmla="*/ 0 h 14"/>
                  <a:gd name="T10" fmla="*/ 8 w 8"/>
                  <a:gd name="T11" fmla="*/ 3 h 14"/>
                  <a:gd name="T12" fmla="*/ 8 w 8"/>
                  <a:gd name="T13" fmla="*/ 8 h 14"/>
                  <a:gd name="T14" fmla="*/ 7 w 8"/>
                  <a:gd name="T15" fmla="*/ 14 h 14"/>
                  <a:gd name="T16" fmla="*/ 0 w 8"/>
                  <a:gd name="T17" fmla="*/ 11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14"/>
                  <a:gd name="T29" fmla="*/ 8 w 8"/>
                  <a:gd name="T30" fmla="*/ 14 h 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14">
                    <a:moveTo>
                      <a:pt x="0" y="11"/>
                    </a:moveTo>
                    <a:lnTo>
                      <a:pt x="1" y="6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7" y="0"/>
                    </a:lnTo>
                    <a:lnTo>
                      <a:pt x="8" y="3"/>
                    </a:lnTo>
                    <a:lnTo>
                      <a:pt x="8" y="8"/>
                    </a:lnTo>
                    <a:lnTo>
                      <a:pt x="7" y="1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1" name="Freeform 4583"/>
              <p:cNvSpPr>
                <a:spLocks/>
              </p:cNvSpPr>
              <p:nvPr/>
            </p:nvSpPr>
            <p:spPr bwMode="auto">
              <a:xfrm>
                <a:off x="2417" y="3597"/>
                <a:ext cx="7" cy="5"/>
              </a:xfrm>
              <a:custGeom>
                <a:avLst/>
                <a:gdLst>
                  <a:gd name="T0" fmla="*/ 7 w 7"/>
                  <a:gd name="T1" fmla="*/ 5 h 5"/>
                  <a:gd name="T2" fmla="*/ 7 w 7"/>
                  <a:gd name="T3" fmla="*/ 4 h 5"/>
                  <a:gd name="T4" fmla="*/ 0 w 7"/>
                  <a:gd name="T5" fmla="*/ 1 h 5"/>
                  <a:gd name="T6" fmla="*/ 1 w 7"/>
                  <a:gd name="T7" fmla="*/ 0 h 5"/>
                  <a:gd name="T8" fmla="*/ 7 w 7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5"/>
                  <a:gd name="T17" fmla="*/ 7 w 7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5">
                    <a:moveTo>
                      <a:pt x="7" y="5"/>
                    </a:moveTo>
                    <a:lnTo>
                      <a:pt x="7" y="4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2" name="Freeform 4584"/>
              <p:cNvSpPr>
                <a:spLocks/>
              </p:cNvSpPr>
              <p:nvPr/>
            </p:nvSpPr>
            <p:spPr bwMode="auto">
              <a:xfrm>
                <a:off x="2381" y="3585"/>
                <a:ext cx="40" cy="9"/>
              </a:xfrm>
              <a:custGeom>
                <a:avLst/>
                <a:gdLst>
                  <a:gd name="T0" fmla="*/ 40 w 40"/>
                  <a:gd name="T1" fmla="*/ 7 h 9"/>
                  <a:gd name="T2" fmla="*/ 40 w 40"/>
                  <a:gd name="T3" fmla="*/ 0 h 9"/>
                  <a:gd name="T4" fmla="*/ 0 w 40"/>
                  <a:gd name="T5" fmla="*/ 2 h 9"/>
                  <a:gd name="T6" fmla="*/ 0 w 40"/>
                  <a:gd name="T7" fmla="*/ 9 h 9"/>
                  <a:gd name="T8" fmla="*/ 40 w 40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9"/>
                  <a:gd name="T17" fmla="*/ 40 w 40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9">
                    <a:moveTo>
                      <a:pt x="40" y="7"/>
                    </a:moveTo>
                    <a:lnTo>
                      <a:pt x="40" y="0"/>
                    </a:lnTo>
                    <a:lnTo>
                      <a:pt x="0" y="2"/>
                    </a:lnTo>
                    <a:lnTo>
                      <a:pt x="0" y="9"/>
                    </a:lnTo>
                    <a:lnTo>
                      <a:pt x="40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3" name="Freeform 4585"/>
              <p:cNvSpPr>
                <a:spLocks/>
              </p:cNvSpPr>
              <p:nvPr/>
            </p:nvSpPr>
            <p:spPr bwMode="auto">
              <a:xfrm>
                <a:off x="2417" y="3585"/>
                <a:ext cx="7" cy="7"/>
              </a:xfrm>
              <a:custGeom>
                <a:avLst/>
                <a:gdLst>
                  <a:gd name="T0" fmla="*/ 7 w 7"/>
                  <a:gd name="T1" fmla="*/ 2 h 7"/>
                  <a:gd name="T2" fmla="*/ 6 w 7"/>
                  <a:gd name="T3" fmla="*/ 0 h 7"/>
                  <a:gd name="T4" fmla="*/ 4 w 7"/>
                  <a:gd name="T5" fmla="*/ 0 h 7"/>
                  <a:gd name="T6" fmla="*/ 4 w 7"/>
                  <a:gd name="T7" fmla="*/ 7 h 7"/>
                  <a:gd name="T8" fmla="*/ 0 w 7"/>
                  <a:gd name="T9" fmla="*/ 5 h 7"/>
                  <a:gd name="T10" fmla="*/ 7 w 7"/>
                  <a:gd name="T11" fmla="*/ 2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7" y="2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4" name="Freeform 4586"/>
              <p:cNvSpPr>
                <a:spLocks/>
              </p:cNvSpPr>
              <p:nvPr/>
            </p:nvSpPr>
            <p:spPr bwMode="auto">
              <a:xfrm>
                <a:off x="2356" y="3574"/>
                <a:ext cx="27" cy="19"/>
              </a:xfrm>
              <a:custGeom>
                <a:avLst/>
                <a:gdLst>
                  <a:gd name="T0" fmla="*/ 22 w 27"/>
                  <a:gd name="T1" fmla="*/ 19 h 19"/>
                  <a:gd name="T2" fmla="*/ 27 w 27"/>
                  <a:gd name="T3" fmla="*/ 13 h 19"/>
                  <a:gd name="T4" fmla="*/ 5 w 27"/>
                  <a:gd name="T5" fmla="*/ 0 h 19"/>
                  <a:gd name="T6" fmla="*/ 0 w 27"/>
                  <a:gd name="T7" fmla="*/ 6 h 19"/>
                  <a:gd name="T8" fmla="*/ 22 w 27"/>
                  <a:gd name="T9" fmla="*/ 19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19"/>
                  <a:gd name="T17" fmla="*/ 27 w 27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19">
                    <a:moveTo>
                      <a:pt x="22" y="19"/>
                    </a:moveTo>
                    <a:lnTo>
                      <a:pt x="27" y="13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22" y="19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5" name="Freeform 4587"/>
              <p:cNvSpPr>
                <a:spLocks/>
              </p:cNvSpPr>
              <p:nvPr/>
            </p:nvSpPr>
            <p:spPr bwMode="auto">
              <a:xfrm>
                <a:off x="2378" y="3587"/>
                <a:ext cx="5" cy="7"/>
              </a:xfrm>
              <a:custGeom>
                <a:avLst/>
                <a:gdLst>
                  <a:gd name="T0" fmla="*/ 3 w 5"/>
                  <a:gd name="T1" fmla="*/ 7 h 7"/>
                  <a:gd name="T2" fmla="*/ 2 w 5"/>
                  <a:gd name="T3" fmla="*/ 7 h 7"/>
                  <a:gd name="T4" fmla="*/ 0 w 5"/>
                  <a:gd name="T5" fmla="*/ 6 h 7"/>
                  <a:gd name="T6" fmla="*/ 5 w 5"/>
                  <a:gd name="T7" fmla="*/ 0 h 7"/>
                  <a:gd name="T8" fmla="*/ 3 w 5"/>
                  <a:gd name="T9" fmla="*/ 0 h 7"/>
                  <a:gd name="T10" fmla="*/ 3 w 5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7"/>
                  <a:gd name="T20" fmla="*/ 5 w 5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7">
                    <a:moveTo>
                      <a:pt x="3" y="7"/>
                    </a:moveTo>
                    <a:lnTo>
                      <a:pt x="2" y="7"/>
                    </a:lnTo>
                    <a:lnTo>
                      <a:pt x="0" y="6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6" name="Freeform 4588"/>
              <p:cNvSpPr>
                <a:spLocks/>
              </p:cNvSpPr>
              <p:nvPr/>
            </p:nvSpPr>
            <p:spPr bwMode="auto">
              <a:xfrm>
                <a:off x="2345" y="3575"/>
                <a:ext cx="17" cy="19"/>
              </a:xfrm>
              <a:custGeom>
                <a:avLst/>
                <a:gdLst>
                  <a:gd name="T0" fmla="*/ 17 w 17"/>
                  <a:gd name="T1" fmla="*/ 5 h 19"/>
                  <a:gd name="T2" fmla="*/ 11 w 17"/>
                  <a:gd name="T3" fmla="*/ 0 h 19"/>
                  <a:gd name="T4" fmla="*/ 0 w 17"/>
                  <a:gd name="T5" fmla="*/ 14 h 19"/>
                  <a:gd name="T6" fmla="*/ 6 w 17"/>
                  <a:gd name="T7" fmla="*/ 19 h 19"/>
                  <a:gd name="T8" fmla="*/ 17 w 17"/>
                  <a:gd name="T9" fmla="*/ 5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9"/>
                  <a:gd name="T17" fmla="*/ 17 w 17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9">
                    <a:moveTo>
                      <a:pt x="17" y="5"/>
                    </a:moveTo>
                    <a:lnTo>
                      <a:pt x="11" y="0"/>
                    </a:lnTo>
                    <a:lnTo>
                      <a:pt x="0" y="14"/>
                    </a:lnTo>
                    <a:lnTo>
                      <a:pt x="6" y="19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7" name="Freeform 4589"/>
              <p:cNvSpPr>
                <a:spLocks/>
              </p:cNvSpPr>
              <p:nvPr/>
            </p:nvSpPr>
            <p:spPr bwMode="auto">
              <a:xfrm>
                <a:off x="2356" y="3572"/>
                <a:ext cx="6" cy="8"/>
              </a:xfrm>
              <a:custGeom>
                <a:avLst/>
                <a:gdLst>
                  <a:gd name="T0" fmla="*/ 5 w 6"/>
                  <a:gd name="T1" fmla="*/ 2 h 8"/>
                  <a:gd name="T2" fmla="*/ 2 w 6"/>
                  <a:gd name="T3" fmla="*/ 0 h 8"/>
                  <a:gd name="T4" fmla="*/ 0 w 6"/>
                  <a:gd name="T5" fmla="*/ 3 h 8"/>
                  <a:gd name="T6" fmla="*/ 6 w 6"/>
                  <a:gd name="T7" fmla="*/ 8 h 8"/>
                  <a:gd name="T8" fmla="*/ 0 w 6"/>
                  <a:gd name="T9" fmla="*/ 8 h 8"/>
                  <a:gd name="T10" fmla="*/ 5 w 6"/>
                  <a:gd name="T11" fmla="*/ 2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8"/>
                  <a:gd name="T20" fmla="*/ 6 w 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8">
                    <a:moveTo>
                      <a:pt x="5" y="2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6" y="8"/>
                    </a:lnTo>
                    <a:lnTo>
                      <a:pt x="0" y="8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8" name="Freeform 4590"/>
              <p:cNvSpPr>
                <a:spLocks/>
              </p:cNvSpPr>
              <p:nvPr/>
            </p:nvSpPr>
            <p:spPr bwMode="auto">
              <a:xfrm>
                <a:off x="2313" y="3588"/>
                <a:ext cx="35" cy="8"/>
              </a:xfrm>
              <a:custGeom>
                <a:avLst/>
                <a:gdLst>
                  <a:gd name="T0" fmla="*/ 35 w 35"/>
                  <a:gd name="T1" fmla="*/ 7 h 8"/>
                  <a:gd name="T2" fmla="*/ 35 w 35"/>
                  <a:gd name="T3" fmla="*/ 0 h 8"/>
                  <a:gd name="T4" fmla="*/ 0 w 35"/>
                  <a:gd name="T5" fmla="*/ 1 h 8"/>
                  <a:gd name="T6" fmla="*/ 0 w 35"/>
                  <a:gd name="T7" fmla="*/ 8 h 8"/>
                  <a:gd name="T8" fmla="*/ 35 w 35"/>
                  <a:gd name="T9" fmla="*/ 7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8"/>
                  <a:gd name="T17" fmla="*/ 35 w 35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8">
                    <a:moveTo>
                      <a:pt x="35" y="7"/>
                    </a:moveTo>
                    <a:lnTo>
                      <a:pt x="35" y="0"/>
                    </a:lnTo>
                    <a:lnTo>
                      <a:pt x="0" y="1"/>
                    </a:lnTo>
                    <a:lnTo>
                      <a:pt x="0" y="8"/>
                    </a:lnTo>
                    <a:lnTo>
                      <a:pt x="35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79" name="Freeform 4591"/>
              <p:cNvSpPr>
                <a:spLocks/>
              </p:cNvSpPr>
              <p:nvPr/>
            </p:nvSpPr>
            <p:spPr bwMode="auto">
              <a:xfrm>
                <a:off x="2345" y="3588"/>
                <a:ext cx="6" cy="7"/>
              </a:xfrm>
              <a:custGeom>
                <a:avLst/>
                <a:gdLst>
                  <a:gd name="T0" fmla="*/ 6 w 6"/>
                  <a:gd name="T1" fmla="*/ 6 h 7"/>
                  <a:gd name="T2" fmla="*/ 5 w 6"/>
                  <a:gd name="T3" fmla="*/ 7 h 7"/>
                  <a:gd name="T4" fmla="*/ 3 w 6"/>
                  <a:gd name="T5" fmla="*/ 7 h 7"/>
                  <a:gd name="T6" fmla="*/ 3 w 6"/>
                  <a:gd name="T7" fmla="*/ 0 h 7"/>
                  <a:gd name="T8" fmla="*/ 0 w 6"/>
                  <a:gd name="T9" fmla="*/ 1 h 7"/>
                  <a:gd name="T10" fmla="*/ 6 w 6"/>
                  <a:gd name="T11" fmla="*/ 6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6"/>
                    </a:moveTo>
                    <a:lnTo>
                      <a:pt x="5" y="7"/>
                    </a:lnTo>
                    <a:lnTo>
                      <a:pt x="3" y="7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80" name="Freeform 4592"/>
              <p:cNvSpPr>
                <a:spLocks/>
              </p:cNvSpPr>
              <p:nvPr/>
            </p:nvSpPr>
            <p:spPr bwMode="auto">
              <a:xfrm>
                <a:off x="2298" y="3576"/>
                <a:ext cx="18" cy="19"/>
              </a:xfrm>
              <a:custGeom>
                <a:avLst/>
                <a:gdLst>
                  <a:gd name="T0" fmla="*/ 12 w 18"/>
                  <a:gd name="T1" fmla="*/ 19 h 19"/>
                  <a:gd name="T2" fmla="*/ 18 w 18"/>
                  <a:gd name="T3" fmla="*/ 14 h 19"/>
                  <a:gd name="T4" fmla="*/ 6 w 18"/>
                  <a:gd name="T5" fmla="*/ 0 h 19"/>
                  <a:gd name="T6" fmla="*/ 0 w 18"/>
                  <a:gd name="T7" fmla="*/ 5 h 19"/>
                  <a:gd name="T8" fmla="*/ 12 w 18"/>
                  <a:gd name="T9" fmla="*/ 19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9"/>
                  <a:gd name="T17" fmla="*/ 18 w 18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9">
                    <a:moveTo>
                      <a:pt x="12" y="19"/>
                    </a:moveTo>
                    <a:lnTo>
                      <a:pt x="18" y="14"/>
                    </a:lnTo>
                    <a:lnTo>
                      <a:pt x="6" y="0"/>
                    </a:lnTo>
                    <a:lnTo>
                      <a:pt x="0" y="5"/>
                    </a:lnTo>
                    <a:lnTo>
                      <a:pt x="12" y="19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81" name="Freeform 4593"/>
              <p:cNvSpPr>
                <a:spLocks/>
              </p:cNvSpPr>
              <p:nvPr/>
            </p:nvSpPr>
            <p:spPr bwMode="auto">
              <a:xfrm>
                <a:off x="2310" y="3589"/>
                <a:ext cx="6" cy="7"/>
              </a:xfrm>
              <a:custGeom>
                <a:avLst/>
                <a:gdLst>
                  <a:gd name="T0" fmla="*/ 3 w 6"/>
                  <a:gd name="T1" fmla="*/ 7 h 7"/>
                  <a:gd name="T2" fmla="*/ 1 w 6"/>
                  <a:gd name="T3" fmla="*/ 7 h 7"/>
                  <a:gd name="T4" fmla="*/ 0 w 6"/>
                  <a:gd name="T5" fmla="*/ 6 h 7"/>
                  <a:gd name="T6" fmla="*/ 6 w 6"/>
                  <a:gd name="T7" fmla="*/ 1 h 7"/>
                  <a:gd name="T8" fmla="*/ 3 w 6"/>
                  <a:gd name="T9" fmla="*/ 0 h 7"/>
                  <a:gd name="T10" fmla="*/ 3 w 6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3" y="7"/>
                    </a:moveTo>
                    <a:lnTo>
                      <a:pt x="1" y="7"/>
                    </a:lnTo>
                    <a:lnTo>
                      <a:pt x="0" y="6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82" name="Freeform 4594"/>
              <p:cNvSpPr>
                <a:spLocks/>
              </p:cNvSpPr>
              <p:nvPr/>
            </p:nvSpPr>
            <p:spPr bwMode="auto">
              <a:xfrm>
                <a:off x="2298" y="3545"/>
                <a:ext cx="26" cy="36"/>
              </a:xfrm>
              <a:custGeom>
                <a:avLst/>
                <a:gdLst>
                  <a:gd name="T0" fmla="*/ 0 w 26"/>
                  <a:gd name="T1" fmla="*/ 31 h 36"/>
                  <a:gd name="T2" fmla="*/ 20 w 26"/>
                  <a:gd name="T3" fmla="*/ 0 h 36"/>
                  <a:gd name="T4" fmla="*/ 26 w 26"/>
                  <a:gd name="T5" fmla="*/ 5 h 36"/>
                  <a:gd name="T6" fmla="*/ 6 w 26"/>
                  <a:gd name="T7" fmla="*/ 36 h 36"/>
                  <a:gd name="T8" fmla="*/ 0 w 26"/>
                  <a:gd name="T9" fmla="*/ 31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36"/>
                  <a:gd name="T17" fmla="*/ 26 w 2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36">
                    <a:moveTo>
                      <a:pt x="0" y="31"/>
                    </a:moveTo>
                    <a:lnTo>
                      <a:pt x="20" y="0"/>
                    </a:lnTo>
                    <a:lnTo>
                      <a:pt x="26" y="5"/>
                    </a:lnTo>
                    <a:lnTo>
                      <a:pt x="6" y="36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83" name="Freeform 4595"/>
              <p:cNvSpPr>
                <a:spLocks/>
              </p:cNvSpPr>
              <p:nvPr/>
            </p:nvSpPr>
            <p:spPr bwMode="auto">
              <a:xfrm>
                <a:off x="2296" y="3576"/>
                <a:ext cx="8" cy="5"/>
              </a:xfrm>
              <a:custGeom>
                <a:avLst/>
                <a:gdLst>
                  <a:gd name="T0" fmla="*/ 2 w 8"/>
                  <a:gd name="T1" fmla="*/ 5 h 5"/>
                  <a:gd name="T2" fmla="*/ 0 w 8"/>
                  <a:gd name="T3" fmla="*/ 3 h 5"/>
                  <a:gd name="T4" fmla="*/ 2 w 8"/>
                  <a:gd name="T5" fmla="*/ 0 h 5"/>
                  <a:gd name="T6" fmla="*/ 8 w 8"/>
                  <a:gd name="T7" fmla="*/ 5 h 5"/>
                  <a:gd name="T8" fmla="*/ 8 w 8"/>
                  <a:gd name="T9" fmla="*/ 0 h 5"/>
                  <a:gd name="T10" fmla="*/ 2 w 8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2" y="5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8" y="5"/>
                    </a:lnTo>
                    <a:lnTo>
                      <a:pt x="8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84" name="Freeform 4596"/>
              <p:cNvSpPr>
                <a:spLocks/>
              </p:cNvSpPr>
              <p:nvPr/>
            </p:nvSpPr>
            <p:spPr bwMode="auto">
              <a:xfrm>
                <a:off x="2317" y="3527"/>
                <a:ext cx="11" cy="22"/>
              </a:xfrm>
              <a:custGeom>
                <a:avLst/>
                <a:gdLst>
                  <a:gd name="T0" fmla="*/ 0 w 11"/>
                  <a:gd name="T1" fmla="*/ 19 h 22"/>
                  <a:gd name="T2" fmla="*/ 2 w 11"/>
                  <a:gd name="T3" fmla="*/ 10 h 22"/>
                  <a:gd name="T4" fmla="*/ 4 w 11"/>
                  <a:gd name="T5" fmla="*/ 0 h 22"/>
                  <a:gd name="T6" fmla="*/ 11 w 11"/>
                  <a:gd name="T7" fmla="*/ 3 h 22"/>
                  <a:gd name="T8" fmla="*/ 9 w 11"/>
                  <a:gd name="T9" fmla="*/ 13 h 22"/>
                  <a:gd name="T10" fmla="*/ 7 w 11"/>
                  <a:gd name="T11" fmla="*/ 22 h 22"/>
                  <a:gd name="T12" fmla="*/ 0 w 11"/>
                  <a:gd name="T13" fmla="*/ 19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"/>
                  <a:gd name="T22" fmla="*/ 0 h 22"/>
                  <a:gd name="T23" fmla="*/ 11 w 11"/>
                  <a:gd name="T24" fmla="*/ 22 h 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" h="22">
                    <a:moveTo>
                      <a:pt x="0" y="19"/>
                    </a:moveTo>
                    <a:lnTo>
                      <a:pt x="2" y="10"/>
                    </a:lnTo>
                    <a:lnTo>
                      <a:pt x="4" y="0"/>
                    </a:lnTo>
                    <a:lnTo>
                      <a:pt x="11" y="3"/>
                    </a:lnTo>
                    <a:lnTo>
                      <a:pt x="9" y="13"/>
                    </a:lnTo>
                    <a:lnTo>
                      <a:pt x="7" y="22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85" name="Freeform 4597"/>
              <p:cNvSpPr>
                <a:spLocks/>
              </p:cNvSpPr>
              <p:nvPr/>
            </p:nvSpPr>
            <p:spPr bwMode="auto">
              <a:xfrm>
                <a:off x="2317" y="3545"/>
                <a:ext cx="7" cy="5"/>
              </a:xfrm>
              <a:custGeom>
                <a:avLst/>
                <a:gdLst>
                  <a:gd name="T0" fmla="*/ 7 w 7"/>
                  <a:gd name="T1" fmla="*/ 5 h 5"/>
                  <a:gd name="T2" fmla="*/ 7 w 7"/>
                  <a:gd name="T3" fmla="*/ 4 h 5"/>
                  <a:gd name="T4" fmla="*/ 0 w 7"/>
                  <a:gd name="T5" fmla="*/ 1 h 5"/>
                  <a:gd name="T6" fmla="*/ 1 w 7"/>
                  <a:gd name="T7" fmla="*/ 0 h 5"/>
                  <a:gd name="T8" fmla="*/ 7 w 7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5"/>
                  <a:gd name="T17" fmla="*/ 7 w 7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5">
                    <a:moveTo>
                      <a:pt x="7" y="5"/>
                    </a:moveTo>
                    <a:lnTo>
                      <a:pt x="7" y="4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86" name="Freeform 4598"/>
              <p:cNvSpPr>
                <a:spLocks/>
              </p:cNvSpPr>
              <p:nvPr/>
            </p:nvSpPr>
            <p:spPr bwMode="auto">
              <a:xfrm>
                <a:off x="2322" y="3514"/>
                <a:ext cx="20" cy="17"/>
              </a:xfrm>
              <a:custGeom>
                <a:avLst/>
                <a:gdLst>
                  <a:gd name="T0" fmla="*/ 0 w 20"/>
                  <a:gd name="T1" fmla="*/ 11 h 17"/>
                  <a:gd name="T2" fmla="*/ 8 w 20"/>
                  <a:gd name="T3" fmla="*/ 3 h 17"/>
                  <a:gd name="T4" fmla="*/ 15 w 20"/>
                  <a:gd name="T5" fmla="*/ 0 h 17"/>
                  <a:gd name="T6" fmla="*/ 20 w 20"/>
                  <a:gd name="T7" fmla="*/ 7 h 17"/>
                  <a:gd name="T8" fmla="*/ 13 w 20"/>
                  <a:gd name="T9" fmla="*/ 10 h 17"/>
                  <a:gd name="T10" fmla="*/ 5 w 20"/>
                  <a:gd name="T11" fmla="*/ 17 h 17"/>
                  <a:gd name="T12" fmla="*/ 0 w 20"/>
                  <a:gd name="T13" fmla="*/ 11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"/>
                  <a:gd name="T22" fmla="*/ 0 h 17"/>
                  <a:gd name="T23" fmla="*/ 20 w 20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" h="17">
                    <a:moveTo>
                      <a:pt x="0" y="11"/>
                    </a:moveTo>
                    <a:lnTo>
                      <a:pt x="8" y="3"/>
                    </a:lnTo>
                    <a:lnTo>
                      <a:pt x="15" y="0"/>
                    </a:lnTo>
                    <a:lnTo>
                      <a:pt x="20" y="7"/>
                    </a:lnTo>
                    <a:lnTo>
                      <a:pt x="13" y="10"/>
                    </a:lnTo>
                    <a:lnTo>
                      <a:pt x="5" y="1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87" name="Freeform 4599"/>
              <p:cNvSpPr>
                <a:spLocks/>
              </p:cNvSpPr>
              <p:nvPr/>
            </p:nvSpPr>
            <p:spPr bwMode="auto">
              <a:xfrm>
                <a:off x="2321" y="3525"/>
                <a:ext cx="7" cy="6"/>
              </a:xfrm>
              <a:custGeom>
                <a:avLst/>
                <a:gdLst>
                  <a:gd name="T0" fmla="*/ 0 w 7"/>
                  <a:gd name="T1" fmla="*/ 2 h 6"/>
                  <a:gd name="T2" fmla="*/ 0 w 7"/>
                  <a:gd name="T3" fmla="*/ 1 h 6"/>
                  <a:gd name="T4" fmla="*/ 1 w 7"/>
                  <a:gd name="T5" fmla="*/ 0 h 6"/>
                  <a:gd name="T6" fmla="*/ 6 w 7"/>
                  <a:gd name="T7" fmla="*/ 6 h 6"/>
                  <a:gd name="T8" fmla="*/ 7 w 7"/>
                  <a:gd name="T9" fmla="*/ 5 h 6"/>
                  <a:gd name="T10" fmla="*/ 0 w 7"/>
                  <a:gd name="T11" fmla="*/ 2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"/>
                  <a:gd name="T20" fmla="*/ 7 w 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88" name="Freeform 4600"/>
              <p:cNvSpPr>
                <a:spLocks/>
              </p:cNvSpPr>
              <p:nvPr/>
            </p:nvSpPr>
            <p:spPr bwMode="auto">
              <a:xfrm>
                <a:off x="2337" y="3507"/>
                <a:ext cx="12" cy="14"/>
              </a:xfrm>
              <a:custGeom>
                <a:avLst/>
                <a:gdLst>
                  <a:gd name="T0" fmla="*/ 0 w 12"/>
                  <a:gd name="T1" fmla="*/ 8 h 14"/>
                  <a:gd name="T2" fmla="*/ 6 w 12"/>
                  <a:gd name="T3" fmla="*/ 0 h 14"/>
                  <a:gd name="T4" fmla="*/ 12 w 12"/>
                  <a:gd name="T5" fmla="*/ 5 h 14"/>
                  <a:gd name="T6" fmla="*/ 6 w 12"/>
                  <a:gd name="T7" fmla="*/ 14 h 14"/>
                  <a:gd name="T8" fmla="*/ 0 w 12"/>
                  <a:gd name="T9" fmla="*/ 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4"/>
                  <a:gd name="T17" fmla="*/ 12 w 12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4">
                    <a:moveTo>
                      <a:pt x="0" y="8"/>
                    </a:moveTo>
                    <a:lnTo>
                      <a:pt x="6" y="0"/>
                    </a:lnTo>
                    <a:lnTo>
                      <a:pt x="12" y="5"/>
                    </a:lnTo>
                    <a:lnTo>
                      <a:pt x="6" y="1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89" name="Freeform 4601"/>
              <p:cNvSpPr>
                <a:spLocks/>
              </p:cNvSpPr>
              <p:nvPr/>
            </p:nvSpPr>
            <p:spPr bwMode="auto">
              <a:xfrm>
                <a:off x="2337" y="3514"/>
                <a:ext cx="6" cy="7"/>
              </a:xfrm>
              <a:custGeom>
                <a:avLst/>
                <a:gdLst>
                  <a:gd name="T0" fmla="*/ 5 w 6"/>
                  <a:gd name="T1" fmla="*/ 7 h 7"/>
                  <a:gd name="T2" fmla="*/ 6 w 6"/>
                  <a:gd name="T3" fmla="*/ 7 h 7"/>
                  <a:gd name="T4" fmla="*/ 0 w 6"/>
                  <a:gd name="T5" fmla="*/ 1 h 7"/>
                  <a:gd name="T6" fmla="*/ 0 w 6"/>
                  <a:gd name="T7" fmla="*/ 0 h 7"/>
                  <a:gd name="T8" fmla="*/ 5 w 6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"/>
                  <a:gd name="T17" fmla="*/ 6 w 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">
                    <a:moveTo>
                      <a:pt x="5" y="7"/>
                    </a:moveTo>
                    <a:lnTo>
                      <a:pt x="6" y="7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90" name="Freeform 4602"/>
              <p:cNvSpPr>
                <a:spLocks/>
              </p:cNvSpPr>
              <p:nvPr/>
            </p:nvSpPr>
            <p:spPr bwMode="auto">
              <a:xfrm>
                <a:off x="2341" y="3502"/>
                <a:ext cx="8" cy="9"/>
              </a:xfrm>
              <a:custGeom>
                <a:avLst/>
                <a:gdLst>
                  <a:gd name="T0" fmla="*/ 1 w 8"/>
                  <a:gd name="T1" fmla="*/ 6 h 9"/>
                  <a:gd name="T2" fmla="*/ 1 w 8"/>
                  <a:gd name="T3" fmla="*/ 6 h 9"/>
                  <a:gd name="T4" fmla="*/ 2 w 8"/>
                  <a:gd name="T5" fmla="*/ 8 h 9"/>
                  <a:gd name="T6" fmla="*/ 0 w 8"/>
                  <a:gd name="T7" fmla="*/ 7 h 9"/>
                  <a:gd name="T8" fmla="*/ 3 w 8"/>
                  <a:gd name="T9" fmla="*/ 0 h 9"/>
                  <a:gd name="T10" fmla="*/ 6 w 8"/>
                  <a:gd name="T11" fmla="*/ 1 h 9"/>
                  <a:gd name="T12" fmla="*/ 8 w 8"/>
                  <a:gd name="T13" fmla="*/ 4 h 9"/>
                  <a:gd name="T14" fmla="*/ 8 w 8"/>
                  <a:gd name="T15" fmla="*/ 9 h 9"/>
                  <a:gd name="T16" fmla="*/ 1 w 8"/>
                  <a:gd name="T17" fmla="*/ 6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9"/>
                  <a:gd name="T29" fmla="*/ 8 w 8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9">
                    <a:moveTo>
                      <a:pt x="1" y="6"/>
                    </a:moveTo>
                    <a:lnTo>
                      <a:pt x="1" y="6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3" y="0"/>
                    </a:lnTo>
                    <a:lnTo>
                      <a:pt x="6" y="1"/>
                    </a:lnTo>
                    <a:lnTo>
                      <a:pt x="8" y="4"/>
                    </a:lnTo>
                    <a:lnTo>
                      <a:pt x="8" y="9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91" name="Freeform 4603"/>
              <p:cNvSpPr>
                <a:spLocks/>
              </p:cNvSpPr>
              <p:nvPr/>
            </p:nvSpPr>
            <p:spPr bwMode="auto">
              <a:xfrm>
                <a:off x="2342" y="3507"/>
                <a:ext cx="7" cy="5"/>
              </a:xfrm>
              <a:custGeom>
                <a:avLst/>
                <a:gdLst>
                  <a:gd name="T0" fmla="*/ 7 w 7"/>
                  <a:gd name="T1" fmla="*/ 5 h 5"/>
                  <a:gd name="T2" fmla="*/ 7 w 7"/>
                  <a:gd name="T3" fmla="*/ 4 h 5"/>
                  <a:gd name="T4" fmla="*/ 0 w 7"/>
                  <a:gd name="T5" fmla="*/ 1 h 5"/>
                  <a:gd name="T6" fmla="*/ 1 w 7"/>
                  <a:gd name="T7" fmla="*/ 0 h 5"/>
                  <a:gd name="T8" fmla="*/ 7 w 7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5"/>
                  <a:gd name="T17" fmla="*/ 7 w 7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5">
                    <a:moveTo>
                      <a:pt x="7" y="5"/>
                    </a:moveTo>
                    <a:lnTo>
                      <a:pt x="7" y="4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92" name="Freeform 4604"/>
              <p:cNvSpPr>
                <a:spLocks/>
              </p:cNvSpPr>
              <p:nvPr/>
            </p:nvSpPr>
            <p:spPr bwMode="auto">
              <a:xfrm>
                <a:off x="2320" y="3502"/>
                <a:ext cx="24" cy="12"/>
              </a:xfrm>
              <a:custGeom>
                <a:avLst/>
                <a:gdLst>
                  <a:gd name="T0" fmla="*/ 24 w 24"/>
                  <a:gd name="T1" fmla="*/ 7 h 12"/>
                  <a:gd name="T2" fmla="*/ 21 w 24"/>
                  <a:gd name="T3" fmla="*/ 0 h 12"/>
                  <a:gd name="T4" fmla="*/ 0 w 24"/>
                  <a:gd name="T5" fmla="*/ 5 h 12"/>
                  <a:gd name="T6" fmla="*/ 3 w 24"/>
                  <a:gd name="T7" fmla="*/ 12 h 12"/>
                  <a:gd name="T8" fmla="*/ 24 w 24"/>
                  <a:gd name="T9" fmla="*/ 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12"/>
                  <a:gd name="T17" fmla="*/ 24 w 24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12">
                    <a:moveTo>
                      <a:pt x="24" y="7"/>
                    </a:moveTo>
                    <a:lnTo>
                      <a:pt x="21" y="0"/>
                    </a:lnTo>
                    <a:lnTo>
                      <a:pt x="0" y="5"/>
                    </a:lnTo>
                    <a:lnTo>
                      <a:pt x="3" y="12"/>
                    </a:lnTo>
                    <a:lnTo>
                      <a:pt x="24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93" name="Freeform 4605"/>
              <p:cNvSpPr>
                <a:spLocks/>
              </p:cNvSpPr>
              <p:nvPr/>
            </p:nvSpPr>
            <p:spPr bwMode="auto">
              <a:xfrm>
                <a:off x="2341" y="3502"/>
                <a:ext cx="3" cy="7"/>
              </a:xfrm>
              <a:custGeom>
                <a:avLst/>
                <a:gdLst>
                  <a:gd name="T0" fmla="*/ 3 w 3"/>
                  <a:gd name="T1" fmla="*/ 0 h 7"/>
                  <a:gd name="T2" fmla="*/ 2 w 3"/>
                  <a:gd name="T3" fmla="*/ 0 h 7"/>
                  <a:gd name="T4" fmla="*/ 0 w 3"/>
                  <a:gd name="T5" fmla="*/ 0 h 7"/>
                  <a:gd name="T6" fmla="*/ 3 w 3"/>
                  <a:gd name="T7" fmla="*/ 7 h 7"/>
                  <a:gd name="T8" fmla="*/ 0 w 3"/>
                  <a:gd name="T9" fmla="*/ 7 h 7"/>
                  <a:gd name="T10" fmla="*/ 3 w 3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94" name="Freeform 4606"/>
              <p:cNvSpPr>
                <a:spLocks/>
              </p:cNvSpPr>
              <p:nvPr/>
            </p:nvSpPr>
            <p:spPr bwMode="auto">
              <a:xfrm>
                <a:off x="2295" y="3508"/>
                <a:ext cx="30" cy="39"/>
              </a:xfrm>
              <a:custGeom>
                <a:avLst/>
                <a:gdLst>
                  <a:gd name="T0" fmla="*/ 30 w 30"/>
                  <a:gd name="T1" fmla="*/ 5 h 39"/>
                  <a:gd name="T2" fmla="*/ 24 w 30"/>
                  <a:gd name="T3" fmla="*/ 0 h 39"/>
                  <a:gd name="T4" fmla="*/ 0 w 30"/>
                  <a:gd name="T5" fmla="*/ 34 h 39"/>
                  <a:gd name="T6" fmla="*/ 6 w 30"/>
                  <a:gd name="T7" fmla="*/ 39 h 39"/>
                  <a:gd name="T8" fmla="*/ 30 w 30"/>
                  <a:gd name="T9" fmla="*/ 5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9"/>
                  <a:gd name="T17" fmla="*/ 30 w 3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9">
                    <a:moveTo>
                      <a:pt x="30" y="5"/>
                    </a:moveTo>
                    <a:lnTo>
                      <a:pt x="24" y="0"/>
                    </a:lnTo>
                    <a:lnTo>
                      <a:pt x="0" y="34"/>
                    </a:lnTo>
                    <a:lnTo>
                      <a:pt x="6" y="39"/>
                    </a:lnTo>
                    <a:lnTo>
                      <a:pt x="30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95" name="Freeform 4607"/>
              <p:cNvSpPr>
                <a:spLocks/>
              </p:cNvSpPr>
              <p:nvPr/>
            </p:nvSpPr>
            <p:spPr bwMode="auto">
              <a:xfrm>
                <a:off x="2319" y="3507"/>
                <a:ext cx="6" cy="7"/>
              </a:xfrm>
              <a:custGeom>
                <a:avLst/>
                <a:gdLst>
                  <a:gd name="T0" fmla="*/ 1 w 6"/>
                  <a:gd name="T1" fmla="*/ 0 h 7"/>
                  <a:gd name="T2" fmla="*/ 0 w 6"/>
                  <a:gd name="T3" fmla="*/ 1 h 7"/>
                  <a:gd name="T4" fmla="*/ 6 w 6"/>
                  <a:gd name="T5" fmla="*/ 6 h 7"/>
                  <a:gd name="T6" fmla="*/ 4 w 6"/>
                  <a:gd name="T7" fmla="*/ 7 h 7"/>
                  <a:gd name="T8" fmla="*/ 1 w 6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"/>
                  <a:gd name="T17" fmla="*/ 6 w 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">
                    <a:moveTo>
                      <a:pt x="1" y="0"/>
                    </a:moveTo>
                    <a:lnTo>
                      <a:pt x="0" y="1"/>
                    </a:lnTo>
                    <a:lnTo>
                      <a:pt x="6" y="6"/>
                    </a:lnTo>
                    <a:lnTo>
                      <a:pt x="4" y="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96" name="Freeform 4608"/>
              <p:cNvSpPr>
                <a:spLocks/>
              </p:cNvSpPr>
              <p:nvPr/>
            </p:nvSpPr>
            <p:spPr bwMode="auto">
              <a:xfrm>
                <a:off x="2268" y="3541"/>
                <a:ext cx="32" cy="16"/>
              </a:xfrm>
              <a:custGeom>
                <a:avLst/>
                <a:gdLst>
                  <a:gd name="T0" fmla="*/ 32 w 32"/>
                  <a:gd name="T1" fmla="*/ 7 h 16"/>
                  <a:gd name="T2" fmla="*/ 28 w 32"/>
                  <a:gd name="T3" fmla="*/ 0 h 16"/>
                  <a:gd name="T4" fmla="*/ 0 w 32"/>
                  <a:gd name="T5" fmla="*/ 9 h 16"/>
                  <a:gd name="T6" fmla="*/ 4 w 32"/>
                  <a:gd name="T7" fmla="*/ 16 h 16"/>
                  <a:gd name="T8" fmla="*/ 32 w 32"/>
                  <a:gd name="T9" fmla="*/ 7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16"/>
                  <a:gd name="T17" fmla="*/ 32 w 32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16">
                    <a:moveTo>
                      <a:pt x="32" y="7"/>
                    </a:moveTo>
                    <a:lnTo>
                      <a:pt x="28" y="0"/>
                    </a:lnTo>
                    <a:lnTo>
                      <a:pt x="0" y="9"/>
                    </a:lnTo>
                    <a:lnTo>
                      <a:pt x="4" y="16"/>
                    </a:lnTo>
                    <a:lnTo>
                      <a:pt x="32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97" name="Freeform 4609"/>
              <p:cNvSpPr>
                <a:spLocks/>
              </p:cNvSpPr>
              <p:nvPr/>
            </p:nvSpPr>
            <p:spPr bwMode="auto">
              <a:xfrm>
                <a:off x="2295" y="3541"/>
                <a:ext cx="6" cy="7"/>
              </a:xfrm>
              <a:custGeom>
                <a:avLst/>
                <a:gdLst>
                  <a:gd name="T0" fmla="*/ 6 w 6"/>
                  <a:gd name="T1" fmla="*/ 6 h 7"/>
                  <a:gd name="T2" fmla="*/ 5 w 6"/>
                  <a:gd name="T3" fmla="*/ 7 h 7"/>
                  <a:gd name="T4" fmla="*/ 1 w 6"/>
                  <a:gd name="T5" fmla="*/ 0 h 7"/>
                  <a:gd name="T6" fmla="*/ 0 w 6"/>
                  <a:gd name="T7" fmla="*/ 1 h 7"/>
                  <a:gd name="T8" fmla="*/ 6 w 6"/>
                  <a:gd name="T9" fmla="*/ 6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"/>
                  <a:gd name="T17" fmla="*/ 6 w 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">
                    <a:moveTo>
                      <a:pt x="6" y="6"/>
                    </a:moveTo>
                    <a:lnTo>
                      <a:pt x="5" y="7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98" name="Freeform 4610"/>
              <p:cNvSpPr>
                <a:spLocks/>
              </p:cNvSpPr>
              <p:nvPr/>
            </p:nvSpPr>
            <p:spPr bwMode="auto">
              <a:xfrm>
                <a:off x="2251" y="3523"/>
                <a:ext cx="22" cy="33"/>
              </a:xfrm>
              <a:custGeom>
                <a:avLst/>
                <a:gdLst>
                  <a:gd name="T0" fmla="*/ 16 w 22"/>
                  <a:gd name="T1" fmla="*/ 33 h 33"/>
                  <a:gd name="T2" fmla="*/ 22 w 22"/>
                  <a:gd name="T3" fmla="*/ 28 h 33"/>
                  <a:gd name="T4" fmla="*/ 6 w 22"/>
                  <a:gd name="T5" fmla="*/ 0 h 33"/>
                  <a:gd name="T6" fmla="*/ 0 w 22"/>
                  <a:gd name="T7" fmla="*/ 5 h 33"/>
                  <a:gd name="T8" fmla="*/ 16 w 22"/>
                  <a:gd name="T9" fmla="*/ 3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33"/>
                  <a:gd name="T17" fmla="*/ 22 w 22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33">
                    <a:moveTo>
                      <a:pt x="16" y="33"/>
                    </a:moveTo>
                    <a:lnTo>
                      <a:pt x="22" y="28"/>
                    </a:lnTo>
                    <a:lnTo>
                      <a:pt x="6" y="0"/>
                    </a:lnTo>
                    <a:lnTo>
                      <a:pt x="0" y="5"/>
                    </a:lnTo>
                    <a:lnTo>
                      <a:pt x="16" y="3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899" name="Freeform 4611"/>
              <p:cNvSpPr>
                <a:spLocks/>
              </p:cNvSpPr>
              <p:nvPr/>
            </p:nvSpPr>
            <p:spPr bwMode="auto">
              <a:xfrm>
                <a:off x="2267" y="3550"/>
                <a:ext cx="6" cy="8"/>
              </a:xfrm>
              <a:custGeom>
                <a:avLst/>
                <a:gdLst>
                  <a:gd name="T0" fmla="*/ 5 w 6"/>
                  <a:gd name="T1" fmla="*/ 7 h 8"/>
                  <a:gd name="T2" fmla="*/ 1 w 6"/>
                  <a:gd name="T3" fmla="*/ 8 h 8"/>
                  <a:gd name="T4" fmla="*/ 0 w 6"/>
                  <a:gd name="T5" fmla="*/ 6 h 8"/>
                  <a:gd name="T6" fmla="*/ 6 w 6"/>
                  <a:gd name="T7" fmla="*/ 1 h 8"/>
                  <a:gd name="T8" fmla="*/ 1 w 6"/>
                  <a:gd name="T9" fmla="*/ 0 h 8"/>
                  <a:gd name="T10" fmla="*/ 5 w 6"/>
                  <a:gd name="T11" fmla="*/ 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8"/>
                  <a:gd name="T20" fmla="*/ 6 w 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8">
                    <a:moveTo>
                      <a:pt x="5" y="7"/>
                    </a:moveTo>
                    <a:lnTo>
                      <a:pt x="1" y="8"/>
                    </a:lnTo>
                    <a:lnTo>
                      <a:pt x="0" y="6"/>
                    </a:lnTo>
                    <a:lnTo>
                      <a:pt x="6" y="1"/>
                    </a:lnTo>
                    <a:lnTo>
                      <a:pt x="1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00" name="Freeform 4612"/>
              <p:cNvSpPr>
                <a:spLocks/>
              </p:cNvSpPr>
              <p:nvPr/>
            </p:nvSpPr>
            <p:spPr bwMode="auto">
              <a:xfrm>
                <a:off x="2252" y="3514"/>
                <a:ext cx="20" cy="15"/>
              </a:xfrm>
              <a:custGeom>
                <a:avLst/>
                <a:gdLst>
                  <a:gd name="T0" fmla="*/ 0 w 20"/>
                  <a:gd name="T1" fmla="*/ 8 h 15"/>
                  <a:gd name="T2" fmla="*/ 4 w 20"/>
                  <a:gd name="T3" fmla="*/ 15 h 15"/>
                  <a:gd name="T4" fmla="*/ 20 w 20"/>
                  <a:gd name="T5" fmla="*/ 8 h 15"/>
                  <a:gd name="T6" fmla="*/ 16 w 20"/>
                  <a:gd name="T7" fmla="*/ 0 h 15"/>
                  <a:gd name="T8" fmla="*/ 0 w 20"/>
                  <a:gd name="T9" fmla="*/ 8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5"/>
                  <a:gd name="T17" fmla="*/ 20 w 20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5">
                    <a:moveTo>
                      <a:pt x="0" y="8"/>
                    </a:moveTo>
                    <a:lnTo>
                      <a:pt x="4" y="15"/>
                    </a:lnTo>
                    <a:lnTo>
                      <a:pt x="20" y="8"/>
                    </a:lnTo>
                    <a:lnTo>
                      <a:pt x="16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01" name="Freeform 4613"/>
              <p:cNvSpPr>
                <a:spLocks/>
              </p:cNvSpPr>
              <p:nvPr/>
            </p:nvSpPr>
            <p:spPr bwMode="auto">
              <a:xfrm>
                <a:off x="2248" y="3522"/>
                <a:ext cx="9" cy="7"/>
              </a:xfrm>
              <a:custGeom>
                <a:avLst/>
                <a:gdLst>
                  <a:gd name="T0" fmla="*/ 3 w 9"/>
                  <a:gd name="T1" fmla="*/ 6 h 7"/>
                  <a:gd name="T2" fmla="*/ 0 w 9"/>
                  <a:gd name="T3" fmla="*/ 2 h 7"/>
                  <a:gd name="T4" fmla="*/ 4 w 9"/>
                  <a:gd name="T5" fmla="*/ 0 h 7"/>
                  <a:gd name="T6" fmla="*/ 8 w 9"/>
                  <a:gd name="T7" fmla="*/ 7 h 7"/>
                  <a:gd name="T8" fmla="*/ 9 w 9"/>
                  <a:gd name="T9" fmla="*/ 1 h 7"/>
                  <a:gd name="T10" fmla="*/ 3 w 9"/>
                  <a:gd name="T11" fmla="*/ 6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7"/>
                  <a:gd name="T20" fmla="*/ 9 w 9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7">
                    <a:moveTo>
                      <a:pt x="3" y="6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7"/>
                    </a:lnTo>
                    <a:lnTo>
                      <a:pt x="9" y="1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02" name="Freeform 4614"/>
              <p:cNvSpPr>
                <a:spLocks/>
              </p:cNvSpPr>
              <p:nvPr/>
            </p:nvSpPr>
            <p:spPr bwMode="auto">
              <a:xfrm>
                <a:off x="2265" y="3486"/>
                <a:ext cx="8" cy="31"/>
              </a:xfrm>
              <a:custGeom>
                <a:avLst/>
                <a:gdLst>
                  <a:gd name="T0" fmla="*/ 1 w 8"/>
                  <a:gd name="T1" fmla="*/ 31 h 31"/>
                  <a:gd name="T2" fmla="*/ 8 w 8"/>
                  <a:gd name="T3" fmla="*/ 31 h 31"/>
                  <a:gd name="T4" fmla="*/ 7 w 8"/>
                  <a:gd name="T5" fmla="*/ 0 h 31"/>
                  <a:gd name="T6" fmla="*/ 0 w 8"/>
                  <a:gd name="T7" fmla="*/ 0 h 31"/>
                  <a:gd name="T8" fmla="*/ 1 w 8"/>
                  <a:gd name="T9" fmla="*/ 31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31"/>
                  <a:gd name="T17" fmla="*/ 8 w 8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31">
                    <a:moveTo>
                      <a:pt x="1" y="31"/>
                    </a:moveTo>
                    <a:lnTo>
                      <a:pt x="8" y="31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1" y="3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03" name="Freeform 4615"/>
              <p:cNvSpPr>
                <a:spLocks/>
              </p:cNvSpPr>
              <p:nvPr/>
            </p:nvSpPr>
            <p:spPr bwMode="auto">
              <a:xfrm>
                <a:off x="2266" y="3514"/>
                <a:ext cx="7" cy="8"/>
              </a:xfrm>
              <a:custGeom>
                <a:avLst/>
                <a:gdLst>
                  <a:gd name="T0" fmla="*/ 6 w 7"/>
                  <a:gd name="T1" fmla="*/ 8 h 8"/>
                  <a:gd name="T2" fmla="*/ 7 w 7"/>
                  <a:gd name="T3" fmla="*/ 7 h 8"/>
                  <a:gd name="T4" fmla="*/ 7 w 7"/>
                  <a:gd name="T5" fmla="*/ 3 h 8"/>
                  <a:gd name="T6" fmla="*/ 0 w 7"/>
                  <a:gd name="T7" fmla="*/ 3 h 8"/>
                  <a:gd name="T8" fmla="*/ 2 w 7"/>
                  <a:gd name="T9" fmla="*/ 0 h 8"/>
                  <a:gd name="T10" fmla="*/ 6 w 7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6" y="8"/>
                    </a:moveTo>
                    <a:lnTo>
                      <a:pt x="7" y="7"/>
                    </a:lnTo>
                    <a:lnTo>
                      <a:pt x="7" y="3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6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04" name="Freeform 4616"/>
              <p:cNvSpPr>
                <a:spLocks/>
              </p:cNvSpPr>
              <p:nvPr/>
            </p:nvSpPr>
            <p:spPr bwMode="auto">
              <a:xfrm>
                <a:off x="2266" y="3465"/>
                <a:ext cx="18" cy="24"/>
              </a:xfrm>
              <a:custGeom>
                <a:avLst/>
                <a:gdLst>
                  <a:gd name="T0" fmla="*/ 0 w 18"/>
                  <a:gd name="T1" fmla="*/ 19 h 24"/>
                  <a:gd name="T2" fmla="*/ 6 w 18"/>
                  <a:gd name="T3" fmla="*/ 24 h 24"/>
                  <a:gd name="T4" fmla="*/ 18 w 18"/>
                  <a:gd name="T5" fmla="*/ 5 h 24"/>
                  <a:gd name="T6" fmla="*/ 12 w 18"/>
                  <a:gd name="T7" fmla="*/ 0 h 24"/>
                  <a:gd name="T8" fmla="*/ 0 w 18"/>
                  <a:gd name="T9" fmla="*/ 19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24"/>
                  <a:gd name="T17" fmla="*/ 18 w 18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24">
                    <a:moveTo>
                      <a:pt x="0" y="19"/>
                    </a:moveTo>
                    <a:lnTo>
                      <a:pt x="6" y="24"/>
                    </a:lnTo>
                    <a:lnTo>
                      <a:pt x="18" y="5"/>
                    </a:lnTo>
                    <a:lnTo>
                      <a:pt x="12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05" name="Freeform 4617"/>
              <p:cNvSpPr>
                <a:spLocks/>
              </p:cNvSpPr>
              <p:nvPr/>
            </p:nvSpPr>
            <p:spPr bwMode="auto">
              <a:xfrm>
                <a:off x="2265" y="3484"/>
                <a:ext cx="7" cy="5"/>
              </a:xfrm>
              <a:custGeom>
                <a:avLst/>
                <a:gdLst>
                  <a:gd name="T0" fmla="*/ 0 w 7"/>
                  <a:gd name="T1" fmla="*/ 2 h 5"/>
                  <a:gd name="T2" fmla="*/ 1 w 7"/>
                  <a:gd name="T3" fmla="*/ 0 h 5"/>
                  <a:gd name="T4" fmla="*/ 7 w 7"/>
                  <a:gd name="T5" fmla="*/ 5 h 5"/>
                  <a:gd name="T6" fmla="*/ 7 w 7"/>
                  <a:gd name="T7" fmla="*/ 2 h 5"/>
                  <a:gd name="T8" fmla="*/ 0 w 7"/>
                  <a:gd name="T9" fmla="*/ 2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5"/>
                  <a:gd name="T17" fmla="*/ 7 w 7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5">
                    <a:moveTo>
                      <a:pt x="0" y="2"/>
                    </a:moveTo>
                    <a:lnTo>
                      <a:pt x="1" y="0"/>
                    </a:lnTo>
                    <a:lnTo>
                      <a:pt x="7" y="5"/>
                    </a:lnTo>
                    <a:lnTo>
                      <a:pt x="7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06" name="Freeform 4618"/>
              <p:cNvSpPr>
                <a:spLocks/>
              </p:cNvSpPr>
              <p:nvPr/>
            </p:nvSpPr>
            <p:spPr bwMode="auto">
              <a:xfrm>
                <a:off x="2271" y="3452"/>
                <a:ext cx="13" cy="18"/>
              </a:xfrm>
              <a:custGeom>
                <a:avLst/>
                <a:gdLst>
                  <a:gd name="T0" fmla="*/ 7 w 13"/>
                  <a:gd name="T1" fmla="*/ 18 h 18"/>
                  <a:gd name="T2" fmla="*/ 13 w 13"/>
                  <a:gd name="T3" fmla="*/ 13 h 18"/>
                  <a:gd name="T4" fmla="*/ 6 w 13"/>
                  <a:gd name="T5" fmla="*/ 0 h 18"/>
                  <a:gd name="T6" fmla="*/ 0 w 13"/>
                  <a:gd name="T7" fmla="*/ 5 h 18"/>
                  <a:gd name="T8" fmla="*/ 7 w 13"/>
                  <a:gd name="T9" fmla="*/ 1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18"/>
                  <a:gd name="T17" fmla="*/ 13 w 13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18">
                    <a:moveTo>
                      <a:pt x="7" y="18"/>
                    </a:moveTo>
                    <a:lnTo>
                      <a:pt x="13" y="13"/>
                    </a:lnTo>
                    <a:lnTo>
                      <a:pt x="6" y="0"/>
                    </a:lnTo>
                    <a:lnTo>
                      <a:pt x="0" y="5"/>
                    </a:lnTo>
                    <a:lnTo>
                      <a:pt x="7" y="1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07" name="Freeform 4619"/>
              <p:cNvSpPr>
                <a:spLocks/>
              </p:cNvSpPr>
              <p:nvPr/>
            </p:nvSpPr>
            <p:spPr bwMode="auto">
              <a:xfrm>
                <a:off x="2278" y="3465"/>
                <a:ext cx="8" cy="5"/>
              </a:xfrm>
              <a:custGeom>
                <a:avLst/>
                <a:gdLst>
                  <a:gd name="T0" fmla="*/ 6 w 8"/>
                  <a:gd name="T1" fmla="*/ 5 h 5"/>
                  <a:gd name="T2" fmla="*/ 8 w 8"/>
                  <a:gd name="T3" fmla="*/ 3 h 5"/>
                  <a:gd name="T4" fmla="*/ 6 w 8"/>
                  <a:gd name="T5" fmla="*/ 0 h 5"/>
                  <a:gd name="T6" fmla="*/ 0 w 8"/>
                  <a:gd name="T7" fmla="*/ 5 h 5"/>
                  <a:gd name="T8" fmla="*/ 0 w 8"/>
                  <a:gd name="T9" fmla="*/ 0 h 5"/>
                  <a:gd name="T10" fmla="*/ 6 w 8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6" y="5"/>
                    </a:moveTo>
                    <a:lnTo>
                      <a:pt x="8" y="3"/>
                    </a:lnTo>
                    <a:lnTo>
                      <a:pt x="6" y="0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08" name="Freeform 4620"/>
              <p:cNvSpPr>
                <a:spLocks/>
              </p:cNvSpPr>
              <p:nvPr/>
            </p:nvSpPr>
            <p:spPr bwMode="auto">
              <a:xfrm>
                <a:off x="2274" y="3447"/>
                <a:ext cx="34" cy="11"/>
              </a:xfrm>
              <a:custGeom>
                <a:avLst/>
                <a:gdLst>
                  <a:gd name="T0" fmla="*/ 0 w 34"/>
                  <a:gd name="T1" fmla="*/ 3 h 11"/>
                  <a:gd name="T2" fmla="*/ 0 w 34"/>
                  <a:gd name="T3" fmla="*/ 11 h 11"/>
                  <a:gd name="T4" fmla="*/ 34 w 34"/>
                  <a:gd name="T5" fmla="*/ 8 h 11"/>
                  <a:gd name="T6" fmla="*/ 34 w 34"/>
                  <a:gd name="T7" fmla="*/ 0 h 11"/>
                  <a:gd name="T8" fmla="*/ 0 w 34"/>
                  <a:gd name="T9" fmla="*/ 3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11"/>
                  <a:gd name="T17" fmla="*/ 34 w 34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11">
                    <a:moveTo>
                      <a:pt x="0" y="3"/>
                    </a:moveTo>
                    <a:lnTo>
                      <a:pt x="0" y="11"/>
                    </a:lnTo>
                    <a:lnTo>
                      <a:pt x="34" y="8"/>
                    </a:lnTo>
                    <a:lnTo>
                      <a:pt x="3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09" name="Freeform 4621"/>
              <p:cNvSpPr>
                <a:spLocks/>
              </p:cNvSpPr>
              <p:nvPr/>
            </p:nvSpPr>
            <p:spPr bwMode="auto">
              <a:xfrm>
                <a:off x="2267" y="3450"/>
                <a:ext cx="10" cy="8"/>
              </a:xfrm>
              <a:custGeom>
                <a:avLst/>
                <a:gdLst>
                  <a:gd name="T0" fmla="*/ 4 w 10"/>
                  <a:gd name="T1" fmla="*/ 7 h 8"/>
                  <a:gd name="T2" fmla="*/ 0 w 10"/>
                  <a:gd name="T3" fmla="*/ 1 h 8"/>
                  <a:gd name="T4" fmla="*/ 7 w 10"/>
                  <a:gd name="T5" fmla="*/ 0 h 8"/>
                  <a:gd name="T6" fmla="*/ 7 w 10"/>
                  <a:gd name="T7" fmla="*/ 8 h 8"/>
                  <a:gd name="T8" fmla="*/ 10 w 10"/>
                  <a:gd name="T9" fmla="*/ 2 h 8"/>
                  <a:gd name="T10" fmla="*/ 4 w 10"/>
                  <a:gd name="T11" fmla="*/ 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8"/>
                  <a:gd name="T20" fmla="*/ 10 w 10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8">
                    <a:moveTo>
                      <a:pt x="4" y="7"/>
                    </a:moveTo>
                    <a:lnTo>
                      <a:pt x="0" y="1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10" y="2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10" name="Freeform 4622"/>
              <p:cNvSpPr>
                <a:spLocks/>
              </p:cNvSpPr>
              <p:nvPr/>
            </p:nvSpPr>
            <p:spPr bwMode="auto">
              <a:xfrm>
                <a:off x="2304" y="3440"/>
                <a:ext cx="8" cy="12"/>
              </a:xfrm>
              <a:custGeom>
                <a:avLst/>
                <a:gdLst>
                  <a:gd name="T0" fmla="*/ 0 w 8"/>
                  <a:gd name="T1" fmla="*/ 10 h 12"/>
                  <a:gd name="T2" fmla="*/ 7 w 8"/>
                  <a:gd name="T3" fmla="*/ 12 h 12"/>
                  <a:gd name="T4" fmla="*/ 8 w 8"/>
                  <a:gd name="T5" fmla="*/ 2 h 12"/>
                  <a:gd name="T6" fmla="*/ 1 w 8"/>
                  <a:gd name="T7" fmla="*/ 0 h 12"/>
                  <a:gd name="T8" fmla="*/ 0 w 8"/>
                  <a:gd name="T9" fmla="*/ 1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2"/>
                  <a:gd name="T17" fmla="*/ 8 w 8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2">
                    <a:moveTo>
                      <a:pt x="0" y="10"/>
                    </a:moveTo>
                    <a:lnTo>
                      <a:pt x="7" y="12"/>
                    </a:lnTo>
                    <a:lnTo>
                      <a:pt x="8" y="2"/>
                    </a:lnTo>
                    <a:lnTo>
                      <a:pt x="1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11" name="Freeform 4623"/>
              <p:cNvSpPr>
                <a:spLocks/>
              </p:cNvSpPr>
              <p:nvPr/>
            </p:nvSpPr>
            <p:spPr bwMode="auto">
              <a:xfrm>
                <a:off x="2304" y="3447"/>
                <a:ext cx="7" cy="8"/>
              </a:xfrm>
              <a:custGeom>
                <a:avLst/>
                <a:gdLst>
                  <a:gd name="T0" fmla="*/ 4 w 7"/>
                  <a:gd name="T1" fmla="*/ 8 h 8"/>
                  <a:gd name="T2" fmla="*/ 7 w 7"/>
                  <a:gd name="T3" fmla="*/ 8 h 8"/>
                  <a:gd name="T4" fmla="*/ 7 w 7"/>
                  <a:gd name="T5" fmla="*/ 5 h 8"/>
                  <a:gd name="T6" fmla="*/ 0 w 7"/>
                  <a:gd name="T7" fmla="*/ 3 h 8"/>
                  <a:gd name="T8" fmla="*/ 4 w 7"/>
                  <a:gd name="T9" fmla="*/ 0 h 8"/>
                  <a:gd name="T10" fmla="*/ 4 w 7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4" y="8"/>
                    </a:moveTo>
                    <a:lnTo>
                      <a:pt x="7" y="8"/>
                    </a:lnTo>
                    <a:lnTo>
                      <a:pt x="7" y="5"/>
                    </a:lnTo>
                    <a:lnTo>
                      <a:pt x="0" y="3"/>
                    </a:lnTo>
                    <a:lnTo>
                      <a:pt x="4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12" name="Freeform 4624"/>
              <p:cNvSpPr>
                <a:spLocks/>
              </p:cNvSpPr>
              <p:nvPr/>
            </p:nvSpPr>
            <p:spPr bwMode="auto">
              <a:xfrm>
                <a:off x="2286" y="3424"/>
                <a:ext cx="25" cy="20"/>
              </a:xfrm>
              <a:custGeom>
                <a:avLst/>
                <a:gdLst>
                  <a:gd name="T0" fmla="*/ 20 w 25"/>
                  <a:gd name="T1" fmla="*/ 20 h 20"/>
                  <a:gd name="T2" fmla="*/ 25 w 25"/>
                  <a:gd name="T3" fmla="*/ 14 h 20"/>
                  <a:gd name="T4" fmla="*/ 5 w 25"/>
                  <a:gd name="T5" fmla="*/ 0 h 20"/>
                  <a:gd name="T6" fmla="*/ 0 w 25"/>
                  <a:gd name="T7" fmla="*/ 6 h 20"/>
                  <a:gd name="T8" fmla="*/ 20 w 25"/>
                  <a:gd name="T9" fmla="*/ 2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20"/>
                  <a:gd name="T17" fmla="*/ 25 w 25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20">
                    <a:moveTo>
                      <a:pt x="20" y="20"/>
                    </a:moveTo>
                    <a:lnTo>
                      <a:pt x="25" y="14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13" name="Freeform 4625"/>
              <p:cNvSpPr>
                <a:spLocks/>
              </p:cNvSpPr>
              <p:nvPr/>
            </p:nvSpPr>
            <p:spPr bwMode="auto">
              <a:xfrm>
                <a:off x="2305" y="3438"/>
                <a:ext cx="7" cy="6"/>
              </a:xfrm>
              <a:custGeom>
                <a:avLst/>
                <a:gdLst>
                  <a:gd name="T0" fmla="*/ 7 w 7"/>
                  <a:gd name="T1" fmla="*/ 4 h 6"/>
                  <a:gd name="T2" fmla="*/ 7 w 7"/>
                  <a:gd name="T3" fmla="*/ 1 h 6"/>
                  <a:gd name="T4" fmla="*/ 6 w 7"/>
                  <a:gd name="T5" fmla="*/ 0 h 6"/>
                  <a:gd name="T6" fmla="*/ 1 w 7"/>
                  <a:gd name="T7" fmla="*/ 6 h 6"/>
                  <a:gd name="T8" fmla="*/ 0 w 7"/>
                  <a:gd name="T9" fmla="*/ 2 h 6"/>
                  <a:gd name="T10" fmla="*/ 7 w 7"/>
                  <a:gd name="T11" fmla="*/ 4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"/>
                  <a:gd name="T20" fmla="*/ 7 w 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">
                    <a:moveTo>
                      <a:pt x="7" y="4"/>
                    </a:moveTo>
                    <a:lnTo>
                      <a:pt x="7" y="1"/>
                    </a:lnTo>
                    <a:lnTo>
                      <a:pt x="6" y="0"/>
                    </a:lnTo>
                    <a:lnTo>
                      <a:pt x="1" y="6"/>
                    </a:lnTo>
                    <a:lnTo>
                      <a:pt x="0" y="2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14" name="Freeform 4626"/>
              <p:cNvSpPr>
                <a:spLocks/>
              </p:cNvSpPr>
              <p:nvPr/>
            </p:nvSpPr>
            <p:spPr bwMode="auto">
              <a:xfrm>
                <a:off x="2279" y="3402"/>
                <a:ext cx="13" cy="27"/>
              </a:xfrm>
              <a:custGeom>
                <a:avLst/>
                <a:gdLst>
                  <a:gd name="T0" fmla="*/ 6 w 13"/>
                  <a:gd name="T1" fmla="*/ 27 h 27"/>
                  <a:gd name="T2" fmla="*/ 3 w 13"/>
                  <a:gd name="T3" fmla="*/ 16 h 27"/>
                  <a:gd name="T4" fmla="*/ 0 w 13"/>
                  <a:gd name="T5" fmla="*/ 2 h 27"/>
                  <a:gd name="T6" fmla="*/ 7 w 13"/>
                  <a:gd name="T7" fmla="*/ 0 h 27"/>
                  <a:gd name="T8" fmla="*/ 10 w 13"/>
                  <a:gd name="T9" fmla="*/ 14 h 27"/>
                  <a:gd name="T10" fmla="*/ 13 w 13"/>
                  <a:gd name="T11" fmla="*/ 24 h 27"/>
                  <a:gd name="T12" fmla="*/ 6 w 13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"/>
                  <a:gd name="T22" fmla="*/ 0 h 27"/>
                  <a:gd name="T23" fmla="*/ 13 w 13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" h="27">
                    <a:moveTo>
                      <a:pt x="6" y="27"/>
                    </a:moveTo>
                    <a:lnTo>
                      <a:pt x="3" y="16"/>
                    </a:lnTo>
                    <a:lnTo>
                      <a:pt x="0" y="2"/>
                    </a:lnTo>
                    <a:lnTo>
                      <a:pt x="7" y="0"/>
                    </a:lnTo>
                    <a:lnTo>
                      <a:pt x="10" y="14"/>
                    </a:lnTo>
                    <a:lnTo>
                      <a:pt x="13" y="24"/>
                    </a:lnTo>
                    <a:lnTo>
                      <a:pt x="6" y="2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15" name="Freeform 4627"/>
              <p:cNvSpPr>
                <a:spLocks/>
              </p:cNvSpPr>
              <p:nvPr/>
            </p:nvSpPr>
            <p:spPr bwMode="auto">
              <a:xfrm>
                <a:off x="2285" y="3424"/>
                <a:ext cx="7" cy="6"/>
              </a:xfrm>
              <a:custGeom>
                <a:avLst/>
                <a:gdLst>
                  <a:gd name="T0" fmla="*/ 1 w 7"/>
                  <a:gd name="T1" fmla="*/ 6 h 6"/>
                  <a:gd name="T2" fmla="*/ 0 w 7"/>
                  <a:gd name="T3" fmla="*/ 5 h 6"/>
                  <a:gd name="T4" fmla="*/ 7 w 7"/>
                  <a:gd name="T5" fmla="*/ 2 h 6"/>
                  <a:gd name="T6" fmla="*/ 6 w 7"/>
                  <a:gd name="T7" fmla="*/ 0 h 6"/>
                  <a:gd name="T8" fmla="*/ 1 w 7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6"/>
                  <a:gd name="T17" fmla="*/ 7 w 7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6">
                    <a:moveTo>
                      <a:pt x="1" y="6"/>
                    </a:moveTo>
                    <a:lnTo>
                      <a:pt x="0" y="5"/>
                    </a:lnTo>
                    <a:lnTo>
                      <a:pt x="7" y="2"/>
                    </a:lnTo>
                    <a:lnTo>
                      <a:pt x="6" y="0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16" name="Freeform 4628"/>
              <p:cNvSpPr>
                <a:spLocks/>
              </p:cNvSpPr>
              <p:nvPr/>
            </p:nvSpPr>
            <p:spPr bwMode="auto">
              <a:xfrm>
                <a:off x="2279" y="3387"/>
                <a:ext cx="13" cy="18"/>
              </a:xfrm>
              <a:custGeom>
                <a:avLst/>
                <a:gdLst>
                  <a:gd name="T0" fmla="*/ 0 w 13"/>
                  <a:gd name="T1" fmla="*/ 15 h 18"/>
                  <a:gd name="T2" fmla="*/ 2 w 13"/>
                  <a:gd name="T3" fmla="*/ 6 h 18"/>
                  <a:gd name="T4" fmla="*/ 6 w 13"/>
                  <a:gd name="T5" fmla="*/ 0 h 18"/>
                  <a:gd name="T6" fmla="*/ 13 w 13"/>
                  <a:gd name="T7" fmla="*/ 4 h 18"/>
                  <a:gd name="T8" fmla="*/ 9 w 13"/>
                  <a:gd name="T9" fmla="*/ 10 h 18"/>
                  <a:gd name="T10" fmla="*/ 7 w 13"/>
                  <a:gd name="T11" fmla="*/ 18 h 18"/>
                  <a:gd name="T12" fmla="*/ 0 w 13"/>
                  <a:gd name="T13" fmla="*/ 15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"/>
                  <a:gd name="T22" fmla="*/ 0 h 18"/>
                  <a:gd name="T23" fmla="*/ 13 w 13"/>
                  <a:gd name="T24" fmla="*/ 18 h 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" h="18">
                    <a:moveTo>
                      <a:pt x="0" y="15"/>
                    </a:moveTo>
                    <a:lnTo>
                      <a:pt x="2" y="6"/>
                    </a:lnTo>
                    <a:lnTo>
                      <a:pt x="6" y="0"/>
                    </a:lnTo>
                    <a:lnTo>
                      <a:pt x="13" y="4"/>
                    </a:lnTo>
                    <a:lnTo>
                      <a:pt x="9" y="10"/>
                    </a:lnTo>
                    <a:lnTo>
                      <a:pt x="7" y="1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17" name="Freeform 4629"/>
              <p:cNvSpPr>
                <a:spLocks/>
              </p:cNvSpPr>
              <p:nvPr/>
            </p:nvSpPr>
            <p:spPr bwMode="auto">
              <a:xfrm>
                <a:off x="2279" y="3402"/>
                <a:ext cx="7" cy="3"/>
              </a:xfrm>
              <a:custGeom>
                <a:avLst/>
                <a:gdLst>
                  <a:gd name="T0" fmla="*/ 0 w 7"/>
                  <a:gd name="T1" fmla="*/ 2 h 3"/>
                  <a:gd name="T2" fmla="*/ 0 w 7"/>
                  <a:gd name="T3" fmla="*/ 1 h 3"/>
                  <a:gd name="T4" fmla="*/ 0 w 7"/>
                  <a:gd name="T5" fmla="*/ 0 h 3"/>
                  <a:gd name="T6" fmla="*/ 7 w 7"/>
                  <a:gd name="T7" fmla="*/ 3 h 3"/>
                  <a:gd name="T8" fmla="*/ 7 w 7"/>
                  <a:gd name="T9" fmla="*/ 0 h 3"/>
                  <a:gd name="T10" fmla="*/ 0 w 7"/>
                  <a:gd name="T11" fmla="*/ 2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3"/>
                  <a:gd name="T20" fmla="*/ 7 w 7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3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7" y="3"/>
                    </a:lnTo>
                    <a:lnTo>
                      <a:pt x="7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18" name="Freeform 4630"/>
              <p:cNvSpPr>
                <a:spLocks/>
              </p:cNvSpPr>
              <p:nvPr/>
            </p:nvSpPr>
            <p:spPr bwMode="auto">
              <a:xfrm>
                <a:off x="2285" y="3363"/>
                <a:ext cx="16" cy="28"/>
              </a:xfrm>
              <a:custGeom>
                <a:avLst/>
                <a:gdLst>
                  <a:gd name="T0" fmla="*/ 0 w 16"/>
                  <a:gd name="T1" fmla="*/ 24 h 28"/>
                  <a:gd name="T2" fmla="*/ 6 w 16"/>
                  <a:gd name="T3" fmla="*/ 12 h 28"/>
                  <a:gd name="T4" fmla="*/ 9 w 16"/>
                  <a:gd name="T5" fmla="*/ 0 h 28"/>
                  <a:gd name="T6" fmla="*/ 16 w 16"/>
                  <a:gd name="T7" fmla="*/ 4 h 28"/>
                  <a:gd name="T8" fmla="*/ 13 w 16"/>
                  <a:gd name="T9" fmla="*/ 16 h 28"/>
                  <a:gd name="T10" fmla="*/ 7 w 16"/>
                  <a:gd name="T11" fmla="*/ 28 h 28"/>
                  <a:gd name="T12" fmla="*/ 0 w 16"/>
                  <a:gd name="T13" fmla="*/ 24 h 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28"/>
                  <a:gd name="T23" fmla="*/ 16 w 16"/>
                  <a:gd name="T24" fmla="*/ 28 h 2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28">
                    <a:moveTo>
                      <a:pt x="0" y="24"/>
                    </a:moveTo>
                    <a:lnTo>
                      <a:pt x="6" y="12"/>
                    </a:lnTo>
                    <a:lnTo>
                      <a:pt x="9" y="0"/>
                    </a:lnTo>
                    <a:lnTo>
                      <a:pt x="16" y="4"/>
                    </a:lnTo>
                    <a:lnTo>
                      <a:pt x="13" y="16"/>
                    </a:lnTo>
                    <a:lnTo>
                      <a:pt x="7" y="28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19" name="Freeform 4631"/>
              <p:cNvSpPr>
                <a:spLocks/>
              </p:cNvSpPr>
              <p:nvPr/>
            </p:nvSpPr>
            <p:spPr bwMode="auto">
              <a:xfrm>
                <a:off x="2285" y="3387"/>
                <a:ext cx="7" cy="4"/>
              </a:xfrm>
              <a:custGeom>
                <a:avLst/>
                <a:gdLst>
                  <a:gd name="T0" fmla="*/ 0 w 7"/>
                  <a:gd name="T1" fmla="*/ 0 h 4"/>
                  <a:gd name="T2" fmla="*/ 7 w 7"/>
                  <a:gd name="T3" fmla="*/ 4 h 4"/>
                  <a:gd name="T4" fmla="*/ 0 w 7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4"/>
                  <a:gd name="T11" fmla="*/ 7 w 7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4">
                    <a:moveTo>
                      <a:pt x="0" y="0"/>
                    </a:moveTo>
                    <a:lnTo>
                      <a:pt x="7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20" name="Freeform 4632"/>
              <p:cNvSpPr>
                <a:spLocks/>
              </p:cNvSpPr>
              <p:nvPr/>
            </p:nvSpPr>
            <p:spPr bwMode="auto">
              <a:xfrm>
                <a:off x="2294" y="3348"/>
                <a:ext cx="10" cy="18"/>
              </a:xfrm>
              <a:custGeom>
                <a:avLst/>
                <a:gdLst>
                  <a:gd name="T0" fmla="*/ 0 w 10"/>
                  <a:gd name="T1" fmla="*/ 16 h 18"/>
                  <a:gd name="T2" fmla="*/ 3 w 10"/>
                  <a:gd name="T3" fmla="*/ 0 h 18"/>
                  <a:gd name="T4" fmla="*/ 10 w 10"/>
                  <a:gd name="T5" fmla="*/ 2 h 18"/>
                  <a:gd name="T6" fmla="*/ 7 w 10"/>
                  <a:gd name="T7" fmla="*/ 18 h 18"/>
                  <a:gd name="T8" fmla="*/ 0 w 10"/>
                  <a:gd name="T9" fmla="*/ 16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8"/>
                  <a:gd name="T17" fmla="*/ 10 w 10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8">
                    <a:moveTo>
                      <a:pt x="0" y="16"/>
                    </a:moveTo>
                    <a:lnTo>
                      <a:pt x="3" y="0"/>
                    </a:lnTo>
                    <a:lnTo>
                      <a:pt x="10" y="2"/>
                    </a:lnTo>
                    <a:lnTo>
                      <a:pt x="7" y="1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21" name="Freeform 4633"/>
              <p:cNvSpPr>
                <a:spLocks/>
              </p:cNvSpPr>
              <p:nvPr/>
            </p:nvSpPr>
            <p:spPr bwMode="auto">
              <a:xfrm>
                <a:off x="2294" y="3363"/>
                <a:ext cx="7" cy="4"/>
              </a:xfrm>
              <a:custGeom>
                <a:avLst/>
                <a:gdLst>
                  <a:gd name="T0" fmla="*/ 7 w 7"/>
                  <a:gd name="T1" fmla="*/ 4 h 4"/>
                  <a:gd name="T2" fmla="*/ 7 w 7"/>
                  <a:gd name="T3" fmla="*/ 3 h 4"/>
                  <a:gd name="T4" fmla="*/ 0 w 7"/>
                  <a:gd name="T5" fmla="*/ 1 h 4"/>
                  <a:gd name="T6" fmla="*/ 0 w 7"/>
                  <a:gd name="T7" fmla="*/ 0 h 4"/>
                  <a:gd name="T8" fmla="*/ 7 w 7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7" y="4"/>
                    </a:moveTo>
                    <a:lnTo>
                      <a:pt x="7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22" name="Freeform 4634"/>
              <p:cNvSpPr>
                <a:spLocks/>
              </p:cNvSpPr>
              <p:nvPr/>
            </p:nvSpPr>
            <p:spPr bwMode="auto">
              <a:xfrm>
                <a:off x="2288" y="3346"/>
                <a:ext cx="13" cy="8"/>
              </a:xfrm>
              <a:custGeom>
                <a:avLst/>
                <a:gdLst>
                  <a:gd name="T0" fmla="*/ 13 w 13"/>
                  <a:gd name="T1" fmla="*/ 7 h 8"/>
                  <a:gd name="T2" fmla="*/ 13 w 13"/>
                  <a:gd name="T3" fmla="*/ 0 h 8"/>
                  <a:gd name="T4" fmla="*/ 0 w 13"/>
                  <a:gd name="T5" fmla="*/ 1 h 8"/>
                  <a:gd name="T6" fmla="*/ 0 w 13"/>
                  <a:gd name="T7" fmla="*/ 8 h 8"/>
                  <a:gd name="T8" fmla="*/ 13 w 13"/>
                  <a:gd name="T9" fmla="*/ 7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8"/>
                  <a:gd name="T17" fmla="*/ 13 w 13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8">
                    <a:moveTo>
                      <a:pt x="13" y="7"/>
                    </a:moveTo>
                    <a:lnTo>
                      <a:pt x="13" y="0"/>
                    </a:lnTo>
                    <a:lnTo>
                      <a:pt x="0" y="1"/>
                    </a:lnTo>
                    <a:lnTo>
                      <a:pt x="0" y="8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23" name="Freeform 4635"/>
              <p:cNvSpPr>
                <a:spLocks/>
              </p:cNvSpPr>
              <p:nvPr/>
            </p:nvSpPr>
            <p:spPr bwMode="auto">
              <a:xfrm>
                <a:off x="2297" y="3346"/>
                <a:ext cx="8" cy="7"/>
              </a:xfrm>
              <a:custGeom>
                <a:avLst/>
                <a:gdLst>
                  <a:gd name="T0" fmla="*/ 7 w 8"/>
                  <a:gd name="T1" fmla="*/ 4 h 7"/>
                  <a:gd name="T2" fmla="*/ 8 w 8"/>
                  <a:gd name="T3" fmla="*/ 0 h 7"/>
                  <a:gd name="T4" fmla="*/ 4 w 8"/>
                  <a:gd name="T5" fmla="*/ 0 h 7"/>
                  <a:gd name="T6" fmla="*/ 4 w 8"/>
                  <a:gd name="T7" fmla="*/ 7 h 7"/>
                  <a:gd name="T8" fmla="*/ 0 w 8"/>
                  <a:gd name="T9" fmla="*/ 2 h 7"/>
                  <a:gd name="T10" fmla="*/ 7 w 8"/>
                  <a:gd name="T11" fmla="*/ 4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7" y="4"/>
                    </a:moveTo>
                    <a:lnTo>
                      <a:pt x="8" y="0"/>
                    </a:lnTo>
                    <a:lnTo>
                      <a:pt x="4" y="0"/>
                    </a:lnTo>
                    <a:lnTo>
                      <a:pt x="4" y="7"/>
                    </a:lnTo>
                    <a:lnTo>
                      <a:pt x="0" y="2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24" name="Freeform 4636"/>
              <p:cNvSpPr>
                <a:spLocks/>
              </p:cNvSpPr>
              <p:nvPr/>
            </p:nvSpPr>
            <p:spPr bwMode="auto">
              <a:xfrm>
                <a:off x="2285" y="3313"/>
                <a:ext cx="36" cy="40"/>
              </a:xfrm>
              <a:custGeom>
                <a:avLst/>
                <a:gdLst>
                  <a:gd name="T0" fmla="*/ 0 w 36"/>
                  <a:gd name="T1" fmla="*/ 35 h 40"/>
                  <a:gd name="T2" fmla="*/ 6 w 36"/>
                  <a:gd name="T3" fmla="*/ 40 h 40"/>
                  <a:gd name="T4" fmla="*/ 36 w 36"/>
                  <a:gd name="T5" fmla="*/ 5 h 40"/>
                  <a:gd name="T6" fmla="*/ 30 w 36"/>
                  <a:gd name="T7" fmla="*/ 0 h 40"/>
                  <a:gd name="T8" fmla="*/ 0 w 36"/>
                  <a:gd name="T9" fmla="*/ 35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40"/>
                  <a:gd name="T17" fmla="*/ 36 w 36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40">
                    <a:moveTo>
                      <a:pt x="0" y="35"/>
                    </a:moveTo>
                    <a:lnTo>
                      <a:pt x="6" y="4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25" name="Freeform 4637"/>
              <p:cNvSpPr>
                <a:spLocks/>
              </p:cNvSpPr>
              <p:nvPr/>
            </p:nvSpPr>
            <p:spPr bwMode="auto">
              <a:xfrm>
                <a:off x="2280" y="3347"/>
                <a:ext cx="11" cy="7"/>
              </a:xfrm>
              <a:custGeom>
                <a:avLst/>
                <a:gdLst>
                  <a:gd name="T0" fmla="*/ 8 w 11"/>
                  <a:gd name="T1" fmla="*/ 7 h 7"/>
                  <a:gd name="T2" fmla="*/ 0 w 11"/>
                  <a:gd name="T3" fmla="*/ 7 h 7"/>
                  <a:gd name="T4" fmla="*/ 5 w 11"/>
                  <a:gd name="T5" fmla="*/ 1 h 7"/>
                  <a:gd name="T6" fmla="*/ 11 w 11"/>
                  <a:gd name="T7" fmla="*/ 6 h 7"/>
                  <a:gd name="T8" fmla="*/ 8 w 11"/>
                  <a:gd name="T9" fmla="*/ 0 h 7"/>
                  <a:gd name="T10" fmla="*/ 8 w 11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7"/>
                  <a:gd name="T20" fmla="*/ 11 w 11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7">
                    <a:moveTo>
                      <a:pt x="8" y="7"/>
                    </a:moveTo>
                    <a:lnTo>
                      <a:pt x="0" y="7"/>
                    </a:lnTo>
                    <a:lnTo>
                      <a:pt x="5" y="1"/>
                    </a:lnTo>
                    <a:lnTo>
                      <a:pt x="11" y="6"/>
                    </a:lnTo>
                    <a:lnTo>
                      <a:pt x="8" y="0"/>
                    </a:ln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26" name="Rectangle 4638"/>
              <p:cNvSpPr>
                <a:spLocks noChangeArrowheads="1"/>
              </p:cNvSpPr>
              <p:nvPr/>
            </p:nvSpPr>
            <p:spPr bwMode="auto">
              <a:xfrm>
                <a:off x="2299" y="3312"/>
                <a:ext cx="19" cy="7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27" name="Freeform 4639"/>
              <p:cNvSpPr>
                <a:spLocks/>
              </p:cNvSpPr>
              <p:nvPr/>
            </p:nvSpPr>
            <p:spPr bwMode="auto">
              <a:xfrm>
                <a:off x="2315" y="3312"/>
                <a:ext cx="11" cy="7"/>
              </a:xfrm>
              <a:custGeom>
                <a:avLst/>
                <a:gdLst>
                  <a:gd name="T0" fmla="*/ 6 w 11"/>
                  <a:gd name="T1" fmla="*/ 6 h 7"/>
                  <a:gd name="T2" fmla="*/ 11 w 11"/>
                  <a:gd name="T3" fmla="*/ 0 h 7"/>
                  <a:gd name="T4" fmla="*/ 3 w 11"/>
                  <a:gd name="T5" fmla="*/ 0 h 7"/>
                  <a:gd name="T6" fmla="*/ 3 w 11"/>
                  <a:gd name="T7" fmla="*/ 7 h 7"/>
                  <a:gd name="T8" fmla="*/ 0 w 11"/>
                  <a:gd name="T9" fmla="*/ 1 h 7"/>
                  <a:gd name="T10" fmla="*/ 6 w 11"/>
                  <a:gd name="T11" fmla="*/ 6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7"/>
                  <a:gd name="T20" fmla="*/ 11 w 11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7">
                    <a:moveTo>
                      <a:pt x="6" y="6"/>
                    </a:moveTo>
                    <a:lnTo>
                      <a:pt x="11" y="0"/>
                    </a:lnTo>
                    <a:lnTo>
                      <a:pt x="3" y="0"/>
                    </a:lnTo>
                    <a:lnTo>
                      <a:pt x="3" y="7"/>
                    </a:lnTo>
                    <a:lnTo>
                      <a:pt x="0" y="1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28" name="Freeform 4640"/>
              <p:cNvSpPr>
                <a:spLocks/>
              </p:cNvSpPr>
              <p:nvPr/>
            </p:nvSpPr>
            <p:spPr bwMode="auto">
              <a:xfrm>
                <a:off x="2296" y="3293"/>
                <a:ext cx="22" cy="25"/>
              </a:xfrm>
              <a:custGeom>
                <a:avLst/>
                <a:gdLst>
                  <a:gd name="T0" fmla="*/ 0 w 22"/>
                  <a:gd name="T1" fmla="*/ 20 h 25"/>
                  <a:gd name="T2" fmla="*/ 16 w 22"/>
                  <a:gd name="T3" fmla="*/ 0 h 25"/>
                  <a:gd name="T4" fmla="*/ 22 w 22"/>
                  <a:gd name="T5" fmla="*/ 5 h 25"/>
                  <a:gd name="T6" fmla="*/ 6 w 22"/>
                  <a:gd name="T7" fmla="*/ 25 h 25"/>
                  <a:gd name="T8" fmla="*/ 0 w 22"/>
                  <a:gd name="T9" fmla="*/ 2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5"/>
                  <a:gd name="T17" fmla="*/ 22 w 22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5">
                    <a:moveTo>
                      <a:pt x="0" y="20"/>
                    </a:moveTo>
                    <a:lnTo>
                      <a:pt x="16" y="0"/>
                    </a:lnTo>
                    <a:lnTo>
                      <a:pt x="22" y="5"/>
                    </a:lnTo>
                    <a:lnTo>
                      <a:pt x="6" y="25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29" name="Freeform 4641"/>
              <p:cNvSpPr>
                <a:spLocks/>
              </p:cNvSpPr>
              <p:nvPr/>
            </p:nvSpPr>
            <p:spPr bwMode="auto">
              <a:xfrm>
                <a:off x="2291" y="3312"/>
                <a:ext cx="11" cy="7"/>
              </a:xfrm>
              <a:custGeom>
                <a:avLst/>
                <a:gdLst>
                  <a:gd name="T0" fmla="*/ 8 w 11"/>
                  <a:gd name="T1" fmla="*/ 7 h 7"/>
                  <a:gd name="T2" fmla="*/ 0 w 11"/>
                  <a:gd name="T3" fmla="*/ 7 h 7"/>
                  <a:gd name="T4" fmla="*/ 5 w 11"/>
                  <a:gd name="T5" fmla="*/ 1 h 7"/>
                  <a:gd name="T6" fmla="*/ 11 w 11"/>
                  <a:gd name="T7" fmla="*/ 6 h 7"/>
                  <a:gd name="T8" fmla="*/ 8 w 11"/>
                  <a:gd name="T9" fmla="*/ 0 h 7"/>
                  <a:gd name="T10" fmla="*/ 8 w 11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7"/>
                  <a:gd name="T20" fmla="*/ 11 w 11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7">
                    <a:moveTo>
                      <a:pt x="8" y="7"/>
                    </a:moveTo>
                    <a:lnTo>
                      <a:pt x="0" y="7"/>
                    </a:lnTo>
                    <a:lnTo>
                      <a:pt x="5" y="1"/>
                    </a:lnTo>
                    <a:lnTo>
                      <a:pt x="11" y="6"/>
                    </a:lnTo>
                    <a:lnTo>
                      <a:pt x="8" y="0"/>
                    </a:ln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30" name="Freeform 4642"/>
              <p:cNvSpPr>
                <a:spLocks/>
              </p:cNvSpPr>
              <p:nvPr/>
            </p:nvSpPr>
            <p:spPr bwMode="auto">
              <a:xfrm>
                <a:off x="2312" y="3289"/>
                <a:ext cx="9" cy="9"/>
              </a:xfrm>
              <a:custGeom>
                <a:avLst/>
                <a:gdLst>
                  <a:gd name="T0" fmla="*/ 0 w 9"/>
                  <a:gd name="T1" fmla="*/ 4 h 9"/>
                  <a:gd name="T2" fmla="*/ 2 w 9"/>
                  <a:gd name="T3" fmla="*/ 0 h 9"/>
                  <a:gd name="T4" fmla="*/ 1 w 9"/>
                  <a:gd name="T5" fmla="*/ 0 h 9"/>
                  <a:gd name="T6" fmla="*/ 8 w 9"/>
                  <a:gd name="T7" fmla="*/ 4 h 9"/>
                  <a:gd name="T8" fmla="*/ 9 w 9"/>
                  <a:gd name="T9" fmla="*/ 4 h 9"/>
                  <a:gd name="T10" fmla="*/ 6 w 9"/>
                  <a:gd name="T11" fmla="*/ 9 h 9"/>
                  <a:gd name="T12" fmla="*/ 0 w 9"/>
                  <a:gd name="T13" fmla="*/ 4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9"/>
                  <a:gd name="T23" fmla="*/ 9 w 9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9">
                    <a:moveTo>
                      <a:pt x="0" y="4"/>
                    </a:moveTo>
                    <a:lnTo>
                      <a:pt x="2" y="0"/>
                    </a:lnTo>
                    <a:lnTo>
                      <a:pt x="1" y="0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6" y="9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31" name="Freeform 4643"/>
              <p:cNvSpPr>
                <a:spLocks/>
              </p:cNvSpPr>
              <p:nvPr/>
            </p:nvSpPr>
            <p:spPr bwMode="auto">
              <a:xfrm>
                <a:off x="2312" y="3293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0 h 5"/>
                  <a:gd name="T4" fmla="*/ 6 w 6"/>
                  <a:gd name="T5" fmla="*/ 5 h 5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5"/>
                  <a:gd name="T11" fmla="*/ 6 w 6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5">
                    <a:moveTo>
                      <a:pt x="6" y="5"/>
                    </a:moveTo>
                    <a:lnTo>
                      <a:pt x="0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32" name="Freeform 4644"/>
              <p:cNvSpPr>
                <a:spLocks/>
              </p:cNvSpPr>
              <p:nvPr/>
            </p:nvSpPr>
            <p:spPr bwMode="auto">
              <a:xfrm>
                <a:off x="2308" y="3287"/>
                <a:ext cx="9" cy="8"/>
              </a:xfrm>
              <a:custGeom>
                <a:avLst/>
                <a:gdLst>
                  <a:gd name="T0" fmla="*/ 9 w 9"/>
                  <a:gd name="T1" fmla="*/ 8 h 8"/>
                  <a:gd name="T2" fmla="*/ 9 w 9"/>
                  <a:gd name="T3" fmla="*/ 1 h 8"/>
                  <a:gd name="T4" fmla="*/ 0 w 9"/>
                  <a:gd name="T5" fmla="*/ 0 h 8"/>
                  <a:gd name="T6" fmla="*/ 0 w 9"/>
                  <a:gd name="T7" fmla="*/ 7 h 8"/>
                  <a:gd name="T8" fmla="*/ 9 w 9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8"/>
                  <a:gd name="T17" fmla="*/ 9 w 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8">
                    <a:moveTo>
                      <a:pt x="9" y="8"/>
                    </a:moveTo>
                    <a:lnTo>
                      <a:pt x="9" y="1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9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33" name="Freeform 4645"/>
              <p:cNvSpPr>
                <a:spLocks/>
              </p:cNvSpPr>
              <p:nvPr/>
            </p:nvSpPr>
            <p:spPr bwMode="auto">
              <a:xfrm>
                <a:off x="2313" y="3288"/>
                <a:ext cx="9" cy="7"/>
              </a:xfrm>
              <a:custGeom>
                <a:avLst/>
                <a:gdLst>
                  <a:gd name="T0" fmla="*/ 7 w 9"/>
                  <a:gd name="T1" fmla="*/ 5 h 7"/>
                  <a:gd name="T2" fmla="*/ 9 w 9"/>
                  <a:gd name="T3" fmla="*/ 1 h 7"/>
                  <a:gd name="T4" fmla="*/ 4 w 9"/>
                  <a:gd name="T5" fmla="*/ 0 h 7"/>
                  <a:gd name="T6" fmla="*/ 4 w 9"/>
                  <a:gd name="T7" fmla="*/ 7 h 7"/>
                  <a:gd name="T8" fmla="*/ 0 w 9"/>
                  <a:gd name="T9" fmla="*/ 1 h 7"/>
                  <a:gd name="T10" fmla="*/ 7 w 9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7"/>
                  <a:gd name="T20" fmla="*/ 9 w 9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7">
                    <a:moveTo>
                      <a:pt x="7" y="5"/>
                    </a:moveTo>
                    <a:lnTo>
                      <a:pt x="9" y="1"/>
                    </a:lnTo>
                    <a:lnTo>
                      <a:pt x="4" y="0"/>
                    </a:lnTo>
                    <a:lnTo>
                      <a:pt x="4" y="7"/>
                    </a:lnTo>
                    <a:lnTo>
                      <a:pt x="0" y="1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34" name="Rectangle 4646"/>
              <p:cNvSpPr>
                <a:spLocks noChangeArrowheads="1"/>
              </p:cNvSpPr>
              <p:nvPr/>
            </p:nvSpPr>
            <p:spPr bwMode="auto">
              <a:xfrm>
                <a:off x="2304" y="3254"/>
                <a:ext cx="8" cy="36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35" name="Freeform 4647"/>
              <p:cNvSpPr>
                <a:spLocks/>
              </p:cNvSpPr>
              <p:nvPr/>
            </p:nvSpPr>
            <p:spPr bwMode="auto">
              <a:xfrm>
                <a:off x="2304" y="3287"/>
                <a:ext cx="8" cy="7"/>
              </a:xfrm>
              <a:custGeom>
                <a:avLst/>
                <a:gdLst>
                  <a:gd name="T0" fmla="*/ 4 w 8"/>
                  <a:gd name="T1" fmla="*/ 7 h 7"/>
                  <a:gd name="T2" fmla="*/ 0 w 8"/>
                  <a:gd name="T3" fmla="*/ 7 h 7"/>
                  <a:gd name="T4" fmla="*/ 0 w 8"/>
                  <a:gd name="T5" fmla="*/ 3 h 7"/>
                  <a:gd name="T6" fmla="*/ 8 w 8"/>
                  <a:gd name="T7" fmla="*/ 3 h 7"/>
                  <a:gd name="T8" fmla="*/ 4 w 8"/>
                  <a:gd name="T9" fmla="*/ 0 h 7"/>
                  <a:gd name="T10" fmla="*/ 4 w 8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7"/>
                  <a:gd name="T20" fmla="*/ 8 w 8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7">
                    <a:moveTo>
                      <a:pt x="4" y="7"/>
                    </a:moveTo>
                    <a:lnTo>
                      <a:pt x="0" y="7"/>
                    </a:lnTo>
                    <a:lnTo>
                      <a:pt x="0" y="3"/>
                    </a:lnTo>
                    <a:lnTo>
                      <a:pt x="8" y="3"/>
                    </a:lnTo>
                    <a:lnTo>
                      <a:pt x="4" y="0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36" name="Freeform 4648"/>
              <p:cNvSpPr>
                <a:spLocks/>
              </p:cNvSpPr>
              <p:nvPr/>
            </p:nvSpPr>
            <p:spPr bwMode="auto">
              <a:xfrm>
                <a:off x="2308" y="3247"/>
                <a:ext cx="20" cy="11"/>
              </a:xfrm>
              <a:custGeom>
                <a:avLst/>
                <a:gdLst>
                  <a:gd name="T0" fmla="*/ 0 w 20"/>
                  <a:gd name="T1" fmla="*/ 3 h 11"/>
                  <a:gd name="T2" fmla="*/ 1 w 20"/>
                  <a:gd name="T3" fmla="*/ 11 h 11"/>
                  <a:gd name="T4" fmla="*/ 20 w 20"/>
                  <a:gd name="T5" fmla="*/ 8 h 11"/>
                  <a:gd name="T6" fmla="*/ 19 w 20"/>
                  <a:gd name="T7" fmla="*/ 0 h 11"/>
                  <a:gd name="T8" fmla="*/ 0 w 20"/>
                  <a:gd name="T9" fmla="*/ 3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1"/>
                  <a:gd name="T17" fmla="*/ 20 w 20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1">
                    <a:moveTo>
                      <a:pt x="0" y="3"/>
                    </a:moveTo>
                    <a:lnTo>
                      <a:pt x="1" y="11"/>
                    </a:lnTo>
                    <a:lnTo>
                      <a:pt x="20" y="8"/>
                    </a:lnTo>
                    <a:lnTo>
                      <a:pt x="19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37" name="Freeform 4649"/>
              <p:cNvSpPr>
                <a:spLocks/>
              </p:cNvSpPr>
              <p:nvPr/>
            </p:nvSpPr>
            <p:spPr bwMode="auto">
              <a:xfrm>
                <a:off x="2304" y="3250"/>
                <a:ext cx="8" cy="8"/>
              </a:xfrm>
              <a:custGeom>
                <a:avLst/>
                <a:gdLst>
                  <a:gd name="T0" fmla="*/ 0 w 8"/>
                  <a:gd name="T1" fmla="*/ 4 h 8"/>
                  <a:gd name="T2" fmla="*/ 0 w 8"/>
                  <a:gd name="T3" fmla="*/ 1 h 8"/>
                  <a:gd name="T4" fmla="*/ 4 w 8"/>
                  <a:gd name="T5" fmla="*/ 0 h 8"/>
                  <a:gd name="T6" fmla="*/ 5 w 8"/>
                  <a:gd name="T7" fmla="*/ 8 h 8"/>
                  <a:gd name="T8" fmla="*/ 8 w 8"/>
                  <a:gd name="T9" fmla="*/ 4 h 8"/>
                  <a:gd name="T10" fmla="*/ 0 w 8"/>
                  <a:gd name="T11" fmla="*/ 4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0" y="4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5" y="8"/>
                    </a:lnTo>
                    <a:lnTo>
                      <a:pt x="8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38" name="Freeform 4650"/>
              <p:cNvSpPr>
                <a:spLocks/>
              </p:cNvSpPr>
              <p:nvPr/>
            </p:nvSpPr>
            <p:spPr bwMode="auto">
              <a:xfrm>
                <a:off x="2321" y="3229"/>
                <a:ext cx="9" cy="22"/>
              </a:xfrm>
              <a:custGeom>
                <a:avLst/>
                <a:gdLst>
                  <a:gd name="T0" fmla="*/ 2 w 9"/>
                  <a:gd name="T1" fmla="*/ 22 h 22"/>
                  <a:gd name="T2" fmla="*/ 9 w 9"/>
                  <a:gd name="T3" fmla="*/ 22 h 22"/>
                  <a:gd name="T4" fmla="*/ 7 w 9"/>
                  <a:gd name="T5" fmla="*/ 0 h 22"/>
                  <a:gd name="T6" fmla="*/ 0 w 9"/>
                  <a:gd name="T7" fmla="*/ 0 h 22"/>
                  <a:gd name="T8" fmla="*/ 2 w 9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22"/>
                  <a:gd name="T17" fmla="*/ 9 w 9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22">
                    <a:moveTo>
                      <a:pt x="2" y="22"/>
                    </a:moveTo>
                    <a:lnTo>
                      <a:pt x="9" y="22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2" y="2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39" name="Freeform 4651"/>
              <p:cNvSpPr>
                <a:spLocks/>
              </p:cNvSpPr>
              <p:nvPr/>
            </p:nvSpPr>
            <p:spPr bwMode="auto">
              <a:xfrm>
                <a:off x="2323" y="3247"/>
                <a:ext cx="7" cy="8"/>
              </a:xfrm>
              <a:custGeom>
                <a:avLst/>
                <a:gdLst>
                  <a:gd name="T0" fmla="*/ 5 w 7"/>
                  <a:gd name="T1" fmla="*/ 8 h 8"/>
                  <a:gd name="T2" fmla="*/ 7 w 7"/>
                  <a:gd name="T3" fmla="*/ 8 h 8"/>
                  <a:gd name="T4" fmla="*/ 7 w 7"/>
                  <a:gd name="T5" fmla="*/ 4 h 8"/>
                  <a:gd name="T6" fmla="*/ 0 w 7"/>
                  <a:gd name="T7" fmla="*/ 4 h 8"/>
                  <a:gd name="T8" fmla="*/ 4 w 7"/>
                  <a:gd name="T9" fmla="*/ 0 h 8"/>
                  <a:gd name="T10" fmla="*/ 5 w 7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5" y="8"/>
                    </a:moveTo>
                    <a:lnTo>
                      <a:pt x="7" y="8"/>
                    </a:lnTo>
                    <a:lnTo>
                      <a:pt x="7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5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40" name="Freeform 4652"/>
              <p:cNvSpPr>
                <a:spLocks/>
              </p:cNvSpPr>
              <p:nvPr/>
            </p:nvSpPr>
            <p:spPr bwMode="auto">
              <a:xfrm>
                <a:off x="2321" y="3182"/>
                <a:ext cx="30" cy="49"/>
              </a:xfrm>
              <a:custGeom>
                <a:avLst/>
                <a:gdLst>
                  <a:gd name="T0" fmla="*/ 0 w 30"/>
                  <a:gd name="T1" fmla="*/ 45 h 49"/>
                  <a:gd name="T2" fmla="*/ 7 w 30"/>
                  <a:gd name="T3" fmla="*/ 49 h 49"/>
                  <a:gd name="T4" fmla="*/ 30 w 30"/>
                  <a:gd name="T5" fmla="*/ 4 h 49"/>
                  <a:gd name="T6" fmla="*/ 23 w 30"/>
                  <a:gd name="T7" fmla="*/ 0 h 49"/>
                  <a:gd name="T8" fmla="*/ 0 w 30"/>
                  <a:gd name="T9" fmla="*/ 45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49"/>
                  <a:gd name="T17" fmla="*/ 30 w 30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49">
                    <a:moveTo>
                      <a:pt x="0" y="45"/>
                    </a:moveTo>
                    <a:lnTo>
                      <a:pt x="7" y="49"/>
                    </a:lnTo>
                    <a:lnTo>
                      <a:pt x="30" y="4"/>
                    </a:lnTo>
                    <a:lnTo>
                      <a:pt x="23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41" name="Freeform 4653"/>
              <p:cNvSpPr>
                <a:spLocks/>
              </p:cNvSpPr>
              <p:nvPr/>
            </p:nvSpPr>
            <p:spPr bwMode="auto">
              <a:xfrm>
                <a:off x="2321" y="3227"/>
                <a:ext cx="7" cy="4"/>
              </a:xfrm>
              <a:custGeom>
                <a:avLst/>
                <a:gdLst>
                  <a:gd name="T0" fmla="*/ 0 w 7"/>
                  <a:gd name="T1" fmla="*/ 2 h 4"/>
                  <a:gd name="T2" fmla="*/ 0 w 7"/>
                  <a:gd name="T3" fmla="*/ 0 h 4"/>
                  <a:gd name="T4" fmla="*/ 7 w 7"/>
                  <a:gd name="T5" fmla="*/ 4 h 4"/>
                  <a:gd name="T6" fmla="*/ 7 w 7"/>
                  <a:gd name="T7" fmla="*/ 2 h 4"/>
                  <a:gd name="T8" fmla="*/ 0 w 7"/>
                  <a:gd name="T9" fmla="*/ 2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0" y="2"/>
                    </a:moveTo>
                    <a:lnTo>
                      <a:pt x="0" y="0"/>
                    </a:lnTo>
                    <a:lnTo>
                      <a:pt x="7" y="4"/>
                    </a:lnTo>
                    <a:lnTo>
                      <a:pt x="7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42" name="Freeform 4654"/>
              <p:cNvSpPr>
                <a:spLocks/>
              </p:cNvSpPr>
              <p:nvPr/>
            </p:nvSpPr>
            <p:spPr bwMode="auto">
              <a:xfrm>
                <a:off x="2332" y="3157"/>
                <a:ext cx="19" cy="29"/>
              </a:xfrm>
              <a:custGeom>
                <a:avLst/>
                <a:gdLst>
                  <a:gd name="T0" fmla="*/ 12 w 19"/>
                  <a:gd name="T1" fmla="*/ 29 h 29"/>
                  <a:gd name="T2" fmla="*/ 19 w 19"/>
                  <a:gd name="T3" fmla="*/ 25 h 29"/>
                  <a:gd name="T4" fmla="*/ 7 w 19"/>
                  <a:gd name="T5" fmla="*/ 0 h 29"/>
                  <a:gd name="T6" fmla="*/ 0 w 19"/>
                  <a:gd name="T7" fmla="*/ 4 h 29"/>
                  <a:gd name="T8" fmla="*/ 12 w 19"/>
                  <a:gd name="T9" fmla="*/ 29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29"/>
                  <a:gd name="T17" fmla="*/ 19 w 19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29">
                    <a:moveTo>
                      <a:pt x="12" y="29"/>
                    </a:moveTo>
                    <a:lnTo>
                      <a:pt x="19" y="25"/>
                    </a:lnTo>
                    <a:lnTo>
                      <a:pt x="7" y="0"/>
                    </a:lnTo>
                    <a:lnTo>
                      <a:pt x="0" y="4"/>
                    </a:lnTo>
                    <a:lnTo>
                      <a:pt x="12" y="29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43" name="Freeform 4655"/>
              <p:cNvSpPr>
                <a:spLocks/>
              </p:cNvSpPr>
              <p:nvPr/>
            </p:nvSpPr>
            <p:spPr bwMode="auto">
              <a:xfrm>
                <a:off x="2344" y="3182"/>
                <a:ext cx="8" cy="4"/>
              </a:xfrm>
              <a:custGeom>
                <a:avLst/>
                <a:gdLst>
                  <a:gd name="T0" fmla="*/ 7 w 8"/>
                  <a:gd name="T1" fmla="*/ 4 h 4"/>
                  <a:gd name="T2" fmla="*/ 8 w 8"/>
                  <a:gd name="T3" fmla="*/ 2 h 4"/>
                  <a:gd name="T4" fmla="*/ 7 w 8"/>
                  <a:gd name="T5" fmla="*/ 0 h 4"/>
                  <a:gd name="T6" fmla="*/ 0 w 8"/>
                  <a:gd name="T7" fmla="*/ 4 h 4"/>
                  <a:gd name="T8" fmla="*/ 0 w 8"/>
                  <a:gd name="T9" fmla="*/ 0 h 4"/>
                  <a:gd name="T10" fmla="*/ 7 w 8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4"/>
                  <a:gd name="T20" fmla="*/ 8 w 8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4">
                    <a:moveTo>
                      <a:pt x="7" y="4"/>
                    </a:moveTo>
                    <a:lnTo>
                      <a:pt x="8" y="2"/>
                    </a:lnTo>
                    <a:lnTo>
                      <a:pt x="7" y="0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44" name="Freeform 4656"/>
              <p:cNvSpPr>
                <a:spLocks/>
              </p:cNvSpPr>
              <p:nvPr/>
            </p:nvSpPr>
            <p:spPr bwMode="auto">
              <a:xfrm>
                <a:off x="2332" y="3143"/>
                <a:ext cx="12" cy="18"/>
              </a:xfrm>
              <a:custGeom>
                <a:avLst/>
                <a:gdLst>
                  <a:gd name="T0" fmla="*/ 0 w 12"/>
                  <a:gd name="T1" fmla="*/ 14 h 18"/>
                  <a:gd name="T2" fmla="*/ 7 w 12"/>
                  <a:gd name="T3" fmla="*/ 18 h 18"/>
                  <a:gd name="T4" fmla="*/ 12 w 12"/>
                  <a:gd name="T5" fmla="*/ 4 h 18"/>
                  <a:gd name="T6" fmla="*/ 5 w 12"/>
                  <a:gd name="T7" fmla="*/ 0 h 18"/>
                  <a:gd name="T8" fmla="*/ 0 w 12"/>
                  <a:gd name="T9" fmla="*/ 14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8"/>
                  <a:gd name="T17" fmla="*/ 12 w 12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8">
                    <a:moveTo>
                      <a:pt x="0" y="14"/>
                    </a:moveTo>
                    <a:lnTo>
                      <a:pt x="7" y="18"/>
                    </a:lnTo>
                    <a:lnTo>
                      <a:pt x="12" y="4"/>
                    </a:lnTo>
                    <a:lnTo>
                      <a:pt x="5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45" name="Freeform 4657"/>
              <p:cNvSpPr>
                <a:spLocks/>
              </p:cNvSpPr>
              <p:nvPr/>
            </p:nvSpPr>
            <p:spPr bwMode="auto">
              <a:xfrm>
                <a:off x="2331" y="3157"/>
                <a:ext cx="8" cy="4"/>
              </a:xfrm>
              <a:custGeom>
                <a:avLst/>
                <a:gdLst>
                  <a:gd name="T0" fmla="*/ 1 w 8"/>
                  <a:gd name="T1" fmla="*/ 4 h 4"/>
                  <a:gd name="T2" fmla="*/ 0 w 8"/>
                  <a:gd name="T3" fmla="*/ 2 h 4"/>
                  <a:gd name="T4" fmla="*/ 1 w 8"/>
                  <a:gd name="T5" fmla="*/ 0 h 4"/>
                  <a:gd name="T6" fmla="*/ 8 w 8"/>
                  <a:gd name="T7" fmla="*/ 4 h 4"/>
                  <a:gd name="T8" fmla="*/ 8 w 8"/>
                  <a:gd name="T9" fmla="*/ 0 h 4"/>
                  <a:gd name="T10" fmla="*/ 1 w 8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4"/>
                  <a:gd name="T20" fmla="*/ 8 w 8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4">
                    <a:moveTo>
                      <a:pt x="1" y="4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46" name="Freeform 4658"/>
              <p:cNvSpPr>
                <a:spLocks/>
              </p:cNvSpPr>
              <p:nvPr/>
            </p:nvSpPr>
            <p:spPr bwMode="auto">
              <a:xfrm>
                <a:off x="2329" y="3127"/>
                <a:ext cx="15" cy="20"/>
              </a:xfrm>
              <a:custGeom>
                <a:avLst/>
                <a:gdLst>
                  <a:gd name="T0" fmla="*/ 9 w 15"/>
                  <a:gd name="T1" fmla="*/ 20 h 20"/>
                  <a:gd name="T2" fmla="*/ 15 w 15"/>
                  <a:gd name="T3" fmla="*/ 16 h 20"/>
                  <a:gd name="T4" fmla="*/ 6 w 15"/>
                  <a:gd name="T5" fmla="*/ 0 h 20"/>
                  <a:gd name="T6" fmla="*/ 0 w 15"/>
                  <a:gd name="T7" fmla="*/ 4 h 20"/>
                  <a:gd name="T8" fmla="*/ 9 w 15"/>
                  <a:gd name="T9" fmla="*/ 2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20"/>
                  <a:gd name="T17" fmla="*/ 15 w 15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20">
                    <a:moveTo>
                      <a:pt x="9" y="20"/>
                    </a:moveTo>
                    <a:lnTo>
                      <a:pt x="15" y="16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9" y="2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47" name="Freeform 4659"/>
              <p:cNvSpPr>
                <a:spLocks/>
              </p:cNvSpPr>
              <p:nvPr/>
            </p:nvSpPr>
            <p:spPr bwMode="auto">
              <a:xfrm>
                <a:off x="2337" y="3143"/>
                <a:ext cx="8" cy="4"/>
              </a:xfrm>
              <a:custGeom>
                <a:avLst/>
                <a:gdLst>
                  <a:gd name="T0" fmla="*/ 7 w 8"/>
                  <a:gd name="T1" fmla="*/ 4 h 4"/>
                  <a:gd name="T2" fmla="*/ 8 w 8"/>
                  <a:gd name="T3" fmla="*/ 2 h 4"/>
                  <a:gd name="T4" fmla="*/ 7 w 8"/>
                  <a:gd name="T5" fmla="*/ 0 h 4"/>
                  <a:gd name="T6" fmla="*/ 1 w 8"/>
                  <a:gd name="T7" fmla="*/ 4 h 4"/>
                  <a:gd name="T8" fmla="*/ 0 w 8"/>
                  <a:gd name="T9" fmla="*/ 0 h 4"/>
                  <a:gd name="T10" fmla="*/ 7 w 8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4"/>
                  <a:gd name="T20" fmla="*/ 8 w 8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4">
                    <a:moveTo>
                      <a:pt x="7" y="4"/>
                    </a:moveTo>
                    <a:lnTo>
                      <a:pt x="8" y="2"/>
                    </a:lnTo>
                    <a:lnTo>
                      <a:pt x="7" y="0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48" name="Freeform 4660"/>
              <p:cNvSpPr>
                <a:spLocks/>
              </p:cNvSpPr>
              <p:nvPr/>
            </p:nvSpPr>
            <p:spPr bwMode="auto">
              <a:xfrm>
                <a:off x="2318" y="3122"/>
                <a:ext cx="15" cy="11"/>
              </a:xfrm>
              <a:custGeom>
                <a:avLst/>
                <a:gdLst>
                  <a:gd name="T0" fmla="*/ 12 w 15"/>
                  <a:gd name="T1" fmla="*/ 11 h 11"/>
                  <a:gd name="T2" fmla="*/ 15 w 15"/>
                  <a:gd name="T3" fmla="*/ 4 h 11"/>
                  <a:gd name="T4" fmla="*/ 3 w 15"/>
                  <a:gd name="T5" fmla="*/ 0 h 11"/>
                  <a:gd name="T6" fmla="*/ 0 w 15"/>
                  <a:gd name="T7" fmla="*/ 7 h 11"/>
                  <a:gd name="T8" fmla="*/ 12 w 15"/>
                  <a:gd name="T9" fmla="*/ 11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1"/>
                  <a:gd name="T17" fmla="*/ 15 w 15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1">
                    <a:moveTo>
                      <a:pt x="12" y="11"/>
                    </a:moveTo>
                    <a:lnTo>
                      <a:pt x="15" y="4"/>
                    </a:lnTo>
                    <a:lnTo>
                      <a:pt x="3" y="0"/>
                    </a:lnTo>
                    <a:lnTo>
                      <a:pt x="0" y="7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49" name="Freeform 4661"/>
              <p:cNvSpPr>
                <a:spLocks/>
              </p:cNvSpPr>
              <p:nvPr/>
            </p:nvSpPr>
            <p:spPr bwMode="auto">
              <a:xfrm>
                <a:off x="2329" y="3126"/>
                <a:ext cx="6" cy="7"/>
              </a:xfrm>
              <a:custGeom>
                <a:avLst/>
                <a:gdLst>
                  <a:gd name="T0" fmla="*/ 6 w 6"/>
                  <a:gd name="T1" fmla="*/ 1 h 7"/>
                  <a:gd name="T2" fmla="*/ 4 w 6"/>
                  <a:gd name="T3" fmla="*/ 0 h 7"/>
                  <a:gd name="T4" fmla="*/ 1 w 6"/>
                  <a:gd name="T5" fmla="*/ 7 h 7"/>
                  <a:gd name="T6" fmla="*/ 0 w 6"/>
                  <a:gd name="T7" fmla="*/ 5 h 7"/>
                  <a:gd name="T8" fmla="*/ 6 w 6"/>
                  <a:gd name="T9" fmla="*/ 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"/>
                  <a:gd name="T17" fmla="*/ 6 w 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">
                    <a:moveTo>
                      <a:pt x="6" y="1"/>
                    </a:moveTo>
                    <a:lnTo>
                      <a:pt x="4" y="0"/>
                    </a:lnTo>
                    <a:lnTo>
                      <a:pt x="1" y="7"/>
                    </a:lnTo>
                    <a:lnTo>
                      <a:pt x="0" y="5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50" name="Freeform 4662"/>
              <p:cNvSpPr>
                <a:spLocks/>
              </p:cNvSpPr>
              <p:nvPr/>
            </p:nvSpPr>
            <p:spPr bwMode="auto">
              <a:xfrm>
                <a:off x="2300" y="3122"/>
                <a:ext cx="22" cy="16"/>
              </a:xfrm>
              <a:custGeom>
                <a:avLst/>
                <a:gdLst>
                  <a:gd name="T0" fmla="*/ 22 w 22"/>
                  <a:gd name="T1" fmla="*/ 7 h 16"/>
                  <a:gd name="T2" fmla="*/ 18 w 22"/>
                  <a:gd name="T3" fmla="*/ 0 h 16"/>
                  <a:gd name="T4" fmla="*/ 0 w 22"/>
                  <a:gd name="T5" fmla="*/ 9 h 16"/>
                  <a:gd name="T6" fmla="*/ 4 w 22"/>
                  <a:gd name="T7" fmla="*/ 16 h 16"/>
                  <a:gd name="T8" fmla="*/ 22 w 22"/>
                  <a:gd name="T9" fmla="*/ 7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16"/>
                  <a:gd name="T17" fmla="*/ 22 w 22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16">
                    <a:moveTo>
                      <a:pt x="22" y="7"/>
                    </a:moveTo>
                    <a:lnTo>
                      <a:pt x="18" y="0"/>
                    </a:lnTo>
                    <a:lnTo>
                      <a:pt x="0" y="9"/>
                    </a:lnTo>
                    <a:lnTo>
                      <a:pt x="4" y="16"/>
                    </a:lnTo>
                    <a:lnTo>
                      <a:pt x="22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51" name="Freeform 4663"/>
              <p:cNvSpPr>
                <a:spLocks/>
              </p:cNvSpPr>
              <p:nvPr/>
            </p:nvSpPr>
            <p:spPr bwMode="auto">
              <a:xfrm>
                <a:off x="2318" y="3121"/>
                <a:ext cx="4" cy="8"/>
              </a:xfrm>
              <a:custGeom>
                <a:avLst/>
                <a:gdLst>
                  <a:gd name="T0" fmla="*/ 3 w 4"/>
                  <a:gd name="T1" fmla="*/ 1 h 8"/>
                  <a:gd name="T2" fmla="*/ 1 w 4"/>
                  <a:gd name="T3" fmla="*/ 0 h 8"/>
                  <a:gd name="T4" fmla="*/ 0 w 4"/>
                  <a:gd name="T5" fmla="*/ 1 h 8"/>
                  <a:gd name="T6" fmla="*/ 4 w 4"/>
                  <a:gd name="T7" fmla="*/ 8 h 8"/>
                  <a:gd name="T8" fmla="*/ 0 w 4"/>
                  <a:gd name="T9" fmla="*/ 8 h 8"/>
                  <a:gd name="T10" fmla="*/ 3 w 4"/>
                  <a:gd name="T11" fmla="*/ 1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3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4" y="8"/>
                    </a:lnTo>
                    <a:lnTo>
                      <a:pt x="0" y="8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52" name="Freeform 4664"/>
              <p:cNvSpPr>
                <a:spLocks/>
              </p:cNvSpPr>
              <p:nvPr/>
            </p:nvSpPr>
            <p:spPr bwMode="auto">
              <a:xfrm>
                <a:off x="2289" y="3119"/>
                <a:ext cx="16" cy="18"/>
              </a:xfrm>
              <a:custGeom>
                <a:avLst/>
                <a:gdLst>
                  <a:gd name="T0" fmla="*/ 10 w 16"/>
                  <a:gd name="T1" fmla="*/ 18 h 18"/>
                  <a:gd name="T2" fmla="*/ 16 w 16"/>
                  <a:gd name="T3" fmla="*/ 13 h 18"/>
                  <a:gd name="T4" fmla="*/ 6 w 16"/>
                  <a:gd name="T5" fmla="*/ 0 h 18"/>
                  <a:gd name="T6" fmla="*/ 0 w 16"/>
                  <a:gd name="T7" fmla="*/ 5 h 18"/>
                  <a:gd name="T8" fmla="*/ 10 w 16"/>
                  <a:gd name="T9" fmla="*/ 1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8"/>
                  <a:gd name="T17" fmla="*/ 16 w 16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8">
                    <a:moveTo>
                      <a:pt x="10" y="18"/>
                    </a:moveTo>
                    <a:lnTo>
                      <a:pt x="16" y="13"/>
                    </a:lnTo>
                    <a:lnTo>
                      <a:pt x="6" y="0"/>
                    </a:lnTo>
                    <a:lnTo>
                      <a:pt x="0" y="5"/>
                    </a:lnTo>
                    <a:lnTo>
                      <a:pt x="10" y="1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53" name="Freeform 4665"/>
              <p:cNvSpPr>
                <a:spLocks/>
              </p:cNvSpPr>
              <p:nvPr/>
            </p:nvSpPr>
            <p:spPr bwMode="auto">
              <a:xfrm>
                <a:off x="2299" y="3131"/>
                <a:ext cx="6" cy="9"/>
              </a:xfrm>
              <a:custGeom>
                <a:avLst/>
                <a:gdLst>
                  <a:gd name="T0" fmla="*/ 5 w 6"/>
                  <a:gd name="T1" fmla="*/ 7 h 9"/>
                  <a:gd name="T2" fmla="*/ 2 w 6"/>
                  <a:gd name="T3" fmla="*/ 9 h 9"/>
                  <a:gd name="T4" fmla="*/ 0 w 6"/>
                  <a:gd name="T5" fmla="*/ 6 h 9"/>
                  <a:gd name="T6" fmla="*/ 6 w 6"/>
                  <a:gd name="T7" fmla="*/ 1 h 9"/>
                  <a:gd name="T8" fmla="*/ 1 w 6"/>
                  <a:gd name="T9" fmla="*/ 0 h 9"/>
                  <a:gd name="T10" fmla="*/ 5 w 6"/>
                  <a:gd name="T11" fmla="*/ 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7"/>
                    </a:moveTo>
                    <a:lnTo>
                      <a:pt x="2" y="9"/>
                    </a:lnTo>
                    <a:lnTo>
                      <a:pt x="0" y="6"/>
                    </a:lnTo>
                    <a:lnTo>
                      <a:pt x="6" y="1"/>
                    </a:lnTo>
                    <a:lnTo>
                      <a:pt x="1" y="0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54" name="Freeform 4666"/>
              <p:cNvSpPr>
                <a:spLocks/>
              </p:cNvSpPr>
              <p:nvPr/>
            </p:nvSpPr>
            <p:spPr bwMode="auto">
              <a:xfrm>
                <a:off x="2289" y="3098"/>
                <a:ext cx="32" cy="26"/>
              </a:xfrm>
              <a:custGeom>
                <a:avLst/>
                <a:gdLst>
                  <a:gd name="T0" fmla="*/ 0 w 32"/>
                  <a:gd name="T1" fmla="*/ 20 h 26"/>
                  <a:gd name="T2" fmla="*/ 5 w 32"/>
                  <a:gd name="T3" fmla="*/ 26 h 26"/>
                  <a:gd name="T4" fmla="*/ 32 w 32"/>
                  <a:gd name="T5" fmla="*/ 6 h 26"/>
                  <a:gd name="T6" fmla="*/ 27 w 32"/>
                  <a:gd name="T7" fmla="*/ 0 h 26"/>
                  <a:gd name="T8" fmla="*/ 0 w 32"/>
                  <a:gd name="T9" fmla="*/ 2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26"/>
                  <a:gd name="T17" fmla="*/ 32 w 32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26">
                    <a:moveTo>
                      <a:pt x="0" y="20"/>
                    </a:moveTo>
                    <a:lnTo>
                      <a:pt x="5" y="26"/>
                    </a:lnTo>
                    <a:lnTo>
                      <a:pt x="32" y="6"/>
                    </a:lnTo>
                    <a:lnTo>
                      <a:pt x="27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55" name="Freeform 4667"/>
              <p:cNvSpPr>
                <a:spLocks/>
              </p:cNvSpPr>
              <p:nvPr/>
            </p:nvSpPr>
            <p:spPr bwMode="auto">
              <a:xfrm>
                <a:off x="2286" y="3118"/>
                <a:ext cx="9" cy="6"/>
              </a:xfrm>
              <a:custGeom>
                <a:avLst/>
                <a:gdLst>
                  <a:gd name="T0" fmla="*/ 3 w 9"/>
                  <a:gd name="T1" fmla="*/ 6 h 6"/>
                  <a:gd name="T2" fmla="*/ 0 w 9"/>
                  <a:gd name="T3" fmla="*/ 2 h 6"/>
                  <a:gd name="T4" fmla="*/ 3 w 9"/>
                  <a:gd name="T5" fmla="*/ 0 h 6"/>
                  <a:gd name="T6" fmla="*/ 8 w 9"/>
                  <a:gd name="T7" fmla="*/ 6 h 6"/>
                  <a:gd name="T8" fmla="*/ 9 w 9"/>
                  <a:gd name="T9" fmla="*/ 1 h 6"/>
                  <a:gd name="T10" fmla="*/ 3 w 9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6"/>
                  <a:gd name="T20" fmla="*/ 9 w 9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6">
                    <a:moveTo>
                      <a:pt x="3" y="6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8" y="6"/>
                    </a:lnTo>
                    <a:lnTo>
                      <a:pt x="9" y="1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56" name="Rectangle 4668"/>
              <p:cNvSpPr>
                <a:spLocks noChangeArrowheads="1"/>
              </p:cNvSpPr>
              <p:nvPr/>
            </p:nvSpPr>
            <p:spPr bwMode="auto">
              <a:xfrm>
                <a:off x="2315" y="3082"/>
                <a:ext cx="7" cy="19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57" name="Freeform 4669"/>
              <p:cNvSpPr>
                <a:spLocks/>
              </p:cNvSpPr>
              <p:nvPr/>
            </p:nvSpPr>
            <p:spPr bwMode="auto">
              <a:xfrm>
                <a:off x="2315" y="3098"/>
                <a:ext cx="7" cy="6"/>
              </a:xfrm>
              <a:custGeom>
                <a:avLst/>
                <a:gdLst>
                  <a:gd name="T0" fmla="*/ 6 w 7"/>
                  <a:gd name="T1" fmla="*/ 6 h 6"/>
                  <a:gd name="T2" fmla="*/ 7 w 7"/>
                  <a:gd name="T3" fmla="*/ 5 h 6"/>
                  <a:gd name="T4" fmla="*/ 7 w 7"/>
                  <a:gd name="T5" fmla="*/ 3 h 6"/>
                  <a:gd name="T6" fmla="*/ 0 w 7"/>
                  <a:gd name="T7" fmla="*/ 3 h 6"/>
                  <a:gd name="T8" fmla="*/ 1 w 7"/>
                  <a:gd name="T9" fmla="*/ 0 h 6"/>
                  <a:gd name="T10" fmla="*/ 6 w 7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6"/>
                  <a:gd name="T20" fmla="*/ 7 w 7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6">
                    <a:moveTo>
                      <a:pt x="6" y="6"/>
                    </a:moveTo>
                    <a:lnTo>
                      <a:pt x="7" y="5"/>
                    </a:lnTo>
                    <a:lnTo>
                      <a:pt x="7" y="3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58" name="Freeform 4670"/>
              <p:cNvSpPr>
                <a:spLocks/>
              </p:cNvSpPr>
              <p:nvPr/>
            </p:nvSpPr>
            <p:spPr bwMode="auto">
              <a:xfrm>
                <a:off x="2317" y="3069"/>
                <a:ext cx="23" cy="17"/>
              </a:xfrm>
              <a:custGeom>
                <a:avLst/>
                <a:gdLst>
                  <a:gd name="T0" fmla="*/ 0 w 23"/>
                  <a:gd name="T1" fmla="*/ 10 h 17"/>
                  <a:gd name="T2" fmla="*/ 4 w 23"/>
                  <a:gd name="T3" fmla="*/ 17 h 17"/>
                  <a:gd name="T4" fmla="*/ 23 w 23"/>
                  <a:gd name="T5" fmla="*/ 7 h 17"/>
                  <a:gd name="T6" fmla="*/ 19 w 23"/>
                  <a:gd name="T7" fmla="*/ 0 h 17"/>
                  <a:gd name="T8" fmla="*/ 0 w 23"/>
                  <a:gd name="T9" fmla="*/ 1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17"/>
                  <a:gd name="T17" fmla="*/ 23 w 23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17">
                    <a:moveTo>
                      <a:pt x="0" y="10"/>
                    </a:moveTo>
                    <a:lnTo>
                      <a:pt x="4" y="17"/>
                    </a:lnTo>
                    <a:lnTo>
                      <a:pt x="23" y="7"/>
                    </a:lnTo>
                    <a:lnTo>
                      <a:pt x="19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59" name="Freeform 4671"/>
              <p:cNvSpPr>
                <a:spLocks/>
              </p:cNvSpPr>
              <p:nvPr/>
            </p:nvSpPr>
            <p:spPr bwMode="auto">
              <a:xfrm>
                <a:off x="2315" y="3079"/>
                <a:ext cx="7" cy="7"/>
              </a:xfrm>
              <a:custGeom>
                <a:avLst/>
                <a:gdLst>
                  <a:gd name="T0" fmla="*/ 0 w 7"/>
                  <a:gd name="T1" fmla="*/ 3 h 7"/>
                  <a:gd name="T2" fmla="*/ 0 w 7"/>
                  <a:gd name="T3" fmla="*/ 1 h 7"/>
                  <a:gd name="T4" fmla="*/ 2 w 7"/>
                  <a:gd name="T5" fmla="*/ 0 h 7"/>
                  <a:gd name="T6" fmla="*/ 6 w 7"/>
                  <a:gd name="T7" fmla="*/ 7 h 7"/>
                  <a:gd name="T8" fmla="*/ 7 w 7"/>
                  <a:gd name="T9" fmla="*/ 3 h 7"/>
                  <a:gd name="T10" fmla="*/ 0 w 7"/>
                  <a:gd name="T11" fmla="*/ 3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0" y="3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6" y="7"/>
                    </a:lnTo>
                    <a:lnTo>
                      <a:pt x="7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60" name="Freeform 4672"/>
              <p:cNvSpPr>
                <a:spLocks/>
              </p:cNvSpPr>
              <p:nvPr/>
            </p:nvSpPr>
            <p:spPr bwMode="auto">
              <a:xfrm>
                <a:off x="2334" y="3050"/>
                <a:ext cx="16" cy="24"/>
              </a:xfrm>
              <a:custGeom>
                <a:avLst/>
                <a:gdLst>
                  <a:gd name="T0" fmla="*/ 0 w 16"/>
                  <a:gd name="T1" fmla="*/ 20 h 24"/>
                  <a:gd name="T2" fmla="*/ 7 w 16"/>
                  <a:gd name="T3" fmla="*/ 24 h 24"/>
                  <a:gd name="T4" fmla="*/ 16 w 16"/>
                  <a:gd name="T5" fmla="*/ 4 h 24"/>
                  <a:gd name="T6" fmla="*/ 9 w 16"/>
                  <a:gd name="T7" fmla="*/ 0 h 24"/>
                  <a:gd name="T8" fmla="*/ 0 w 16"/>
                  <a:gd name="T9" fmla="*/ 2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4"/>
                  <a:gd name="T17" fmla="*/ 16 w 16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4">
                    <a:moveTo>
                      <a:pt x="0" y="20"/>
                    </a:moveTo>
                    <a:lnTo>
                      <a:pt x="7" y="24"/>
                    </a:lnTo>
                    <a:lnTo>
                      <a:pt x="16" y="4"/>
                    </a:lnTo>
                    <a:lnTo>
                      <a:pt x="9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61" name="Freeform 4673"/>
              <p:cNvSpPr>
                <a:spLocks/>
              </p:cNvSpPr>
              <p:nvPr/>
            </p:nvSpPr>
            <p:spPr bwMode="auto">
              <a:xfrm>
                <a:off x="2334" y="3069"/>
                <a:ext cx="7" cy="7"/>
              </a:xfrm>
              <a:custGeom>
                <a:avLst/>
                <a:gdLst>
                  <a:gd name="T0" fmla="*/ 6 w 7"/>
                  <a:gd name="T1" fmla="*/ 7 h 7"/>
                  <a:gd name="T2" fmla="*/ 7 w 7"/>
                  <a:gd name="T3" fmla="*/ 5 h 7"/>
                  <a:gd name="T4" fmla="*/ 0 w 7"/>
                  <a:gd name="T5" fmla="*/ 1 h 7"/>
                  <a:gd name="T6" fmla="*/ 2 w 7"/>
                  <a:gd name="T7" fmla="*/ 0 h 7"/>
                  <a:gd name="T8" fmla="*/ 6 w 7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7"/>
                  <a:gd name="T17" fmla="*/ 7 w 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7">
                    <a:moveTo>
                      <a:pt x="6" y="7"/>
                    </a:moveTo>
                    <a:lnTo>
                      <a:pt x="7" y="5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62" name="Freeform 4674"/>
              <p:cNvSpPr>
                <a:spLocks/>
              </p:cNvSpPr>
              <p:nvPr/>
            </p:nvSpPr>
            <p:spPr bwMode="auto">
              <a:xfrm>
                <a:off x="2329" y="3045"/>
                <a:ext cx="19" cy="11"/>
              </a:xfrm>
              <a:custGeom>
                <a:avLst/>
                <a:gdLst>
                  <a:gd name="T0" fmla="*/ 16 w 19"/>
                  <a:gd name="T1" fmla="*/ 11 h 11"/>
                  <a:gd name="T2" fmla="*/ 19 w 19"/>
                  <a:gd name="T3" fmla="*/ 4 h 11"/>
                  <a:gd name="T4" fmla="*/ 3 w 19"/>
                  <a:gd name="T5" fmla="*/ 0 h 11"/>
                  <a:gd name="T6" fmla="*/ 0 w 19"/>
                  <a:gd name="T7" fmla="*/ 7 h 11"/>
                  <a:gd name="T8" fmla="*/ 16 w 19"/>
                  <a:gd name="T9" fmla="*/ 11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16" y="11"/>
                    </a:moveTo>
                    <a:lnTo>
                      <a:pt x="19" y="4"/>
                    </a:lnTo>
                    <a:lnTo>
                      <a:pt x="3" y="0"/>
                    </a:lnTo>
                    <a:lnTo>
                      <a:pt x="0" y="7"/>
                    </a:lnTo>
                    <a:lnTo>
                      <a:pt x="16" y="1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63" name="Freeform 4675"/>
              <p:cNvSpPr>
                <a:spLocks/>
              </p:cNvSpPr>
              <p:nvPr/>
            </p:nvSpPr>
            <p:spPr bwMode="auto">
              <a:xfrm>
                <a:off x="2343" y="3049"/>
                <a:ext cx="9" cy="7"/>
              </a:xfrm>
              <a:custGeom>
                <a:avLst/>
                <a:gdLst>
                  <a:gd name="T0" fmla="*/ 7 w 9"/>
                  <a:gd name="T1" fmla="*/ 5 h 7"/>
                  <a:gd name="T2" fmla="*/ 9 w 9"/>
                  <a:gd name="T3" fmla="*/ 1 h 7"/>
                  <a:gd name="T4" fmla="*/ 5 w 9"/>
                  <a:gd name="T5" fmla="*/ 0 h 7"/>
                  <a:gd name="T6" fmla="*/ 2 w 9"/>
                  <a:gd name="T7" fmla="*/ 7 h 7"/>
                  <a:gd name="T8" fmla="*/ 0 w 9"/>
                  <a:gd name="T9" fmla="*/ 1 h 7"/>
                  <a:gd name="T10" fmla="*/ 7 w 9"/>
                  <a:gd name="T11" fmla="*/ 5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7"/>
                  <a:gd name="T20" fmla="*/ 9 w 9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7">
                    <a:moveTo>
                      <a:pt x="7" y="5"/>
                    </a:moveTo>
                    <a:lnTo>
                      <a:pt x="9" y="1"/>
                    </a:lnTo>
                    <a:lnTo>
                      <a:pt x="5" y="0"/>
                    </a:lnTo>
                    <a:lnTo>
                      <a:pt x="2" y="7"/>
                    </a:lnTo>
                    <a:lnTo>
                      <a:pt x="0" y="1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64" name="Freeform 4676"/>
              <p:cNvSpPr>
                <a:spLocks/>
              </p:cNvSpPr>
              <p:nvPr/>
            </p:nvSpPr>
            <p:spPr bwMode="auto">
              <a:xfrm>
                <a:off x="2317" y="3026"/>
                <a:ext cx="17" cy="24"/>
              </a:xfrm>
              <a:custGeom>
                <a:avLst/>
                <a:gdLst>
                  <a:gd name="T0" fmla="*/ 10 w 17"/>
                  <a:gd name="T1" fmla="*/ 24 h 24"/>
                  <a:gd name="T2" fmla="*/ 17 w 17"/>
                  <a:gd name="T3" fmla="*/ 20 h 24"/>
                  <a:gd name="T4" fmla="*/ 7 w 17"/>
                  <a:gd name="T5" fmla="*/ 0 h 24"/>
                  <a:gd name="T6" fmla="*/ 0 w 17"/>
                  <a:gd name="T7" fmla="*/ 4 h 24"/>
                  <a:gd name="T8" fmla="*/ 10 w 17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4"/>
                  <a:gd name="T17" fmla="*/ 17 w 17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4">
                    <a:moveTo>
                      <a:pt x="10" y="24"/>
                    </a:moveTo>
                    <a:lnTo>
                      <a:pt x="17" y="20"/>
                    </a:lnTo>
                    <a:lnTo>
                      <a:pt x="7" y="0"/>
                    </a:lnTo>
                    <a:lnTo>
                      <a:pt x="0" y="4"/>
                    </a:lnTo>
                    <a:lnTo>
                      <a:pt x="10" y="2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65" name="Freeform 4677"/>
              <p:cNvSpPr>
                <a:spLocks/>
              </p:cNvSpPr>
              <p:nvPr/>
            </p:nvSpPr>
            <p:spPr bwMode="auto">
              <a:xfrm>
                <a:off x="2327" y="3045"/>
                <a:ext cx="7" cy="7"/>
              </a:xfrm>
              <a:custGeom>
                <a:avLst/>
                <a:gdLst>
                  <a:gd name="T0" fmla="*/ 2 w 7"/>
                  <a:gd name="T1" fmla="*/ 7 h 7"/>
                  <a:gd name="T2" fmla="*/ 1 w 7"/>
                  <a:gd name="T3" fmla="*/ 7 h 7"/>
                  <a:gd name="T4" fmla="*/ 0 w 7"/>
                  <a:gd name="T5" fmla="*/ 5 h 7"/>
                  <a:gd name="T6" fmla="*/ 7 w 7"/>
                  <a:gd name="T7" fmla="*/ 1 h 7"/>
                  <a:gd name="T8" fmla="*/ 5 w 7"/>
                  <a:gd name="T9" fmla="*/ 0 h 7"/>
                  <a:gd name="T10" fmla="*/ 2 w 7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2" y="7"/>
                    </a:moveTo>
                    <a:lnTo>
                      <a:pt x="1" y="7"/>
                    </a:lnTo>
                    <a:lnTo>
                      <a:pt x="0" y="5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66" name="Freeform 4678"/>
              <p:cNvSpPr>
                <a:spLocks/>
              </p:cNvSpPr>
              <p:nvPr/>
            </p:nvSpPr>
            <p:spPr bwMode="auto">
              <a:xfrm>
                <a:off x="2318" y="3018"/>
                <a:ext cx="13" cy="13"/>
              </a:xfrm>
              <a:custGeom>
                <a:avLst/>
                <a:gdLst>
                  <a:gd name="T0" fmla="*/ 0 w 13"/>
                  <a:gd name="T1" fmla="*/ 8 h 13"/>
                  <a:gd name="T2" fmla="*/ 7 w 13"/>
                  <a:gd name="T3" fmla="*/ 0 h 13"/>
                  <a:gd name="T4" fmla="*/ 13 w 13"/>
                  <a:gd name="T5" fmla="*/ 5 h 13"/>
                  <a:gd name="T6" fmla="*/ 6 w 13"/>
                  <a:gd name="T7" fmla="*/ 13 h 13"/>
                  <a:gd name="T8" fmla="*/ 0 w 13"/>
                  <a:gd name="T9" fmla="*/ 8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13"/>
                  <a:gd name="T17" fmla="*/ 13 w 13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13">
                    <a:moveTo>
                      <a:pt x="0" y="8"/>
                    </a:moveTo>
                    <a:lnTo>
                      <a:pt x="7" y="0"/>
                    </a:lnTo>
                    <a:lnTo>
                      <a:pt x="13" y="5"/>
                    </a:lnTo>
                    <a:lnTo>
                      <a:pt x="6" y="13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67" name="Freeform 4679"/>
              <p:cNvSpPr>
                <a:spLocks/>
              </p:cNvSpPr>
              <p:nvPr/>
            </p:nvSpPr>
            <p:spPr bwMode="auto">
              <a:xfrm>
                <a:off x="2316" y="3026"/>
                <a:ext cx="8" cy="5"/>
              </a:xfrm>
              <a:custGeom>
                <a:avLst/>
                <a:gdLst>
                  <a:gd name="T0" fmla="*/ 1 w 8"/>
                  <a:gd name="T1" fmla="*/ 4 h 5"/>
                  <a:gd name="T2" fmla="*/ 0 w 8"/>
                  <a:gd name="T3" fmla="*/ 2 h 5"/>
                  <a:gd name="T4" fmla="*/ 2 w 8"/>
                  <a:gd name="T5" fmla="*/ 0 h 5"/>
                  <a:gd name="T6" fmla="*/ 8 w 8"/>
                  <a:gd name="T7" fmla="*/ 5 h 5"/>
                  <a:gd name="T8" fmla="*/ 8 w 8"/>
                  <a:gd name="T9" fmla="*/ 0 h 5"/>
                  <a:gd name="T10" fmla="*/ 1 w 8"/>
                  <a:gd name="T11" fmla="*/ 4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5"/>
                  <a:gd name="T20" fmla="*/ 8 w 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5">
                    <a:moveTo>
                      <a:pt x="1" y="4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8" y="5"/>
                    </a:lnTo>
                    <a:lnTo>
                      <a:pt x="8" y="0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68" name="Freeform 4680"/>
              <p:cNvSpPr>
                <a:spLocks/>
              </p:cNvSpPr>
              <p:nvPr/>
            </p:nvSpPr>
            <p:spPr bwMode="auto">
              <a:xfrm>
                <a:off x="2318" y="2994"/>
                <a:ext cx="13" cy="26"/>
              </a:xfrm>
              <a:custGeom>
                <a:avLst/>
                <a:gdLst>
                  <a:gd name="T0" fmla="*/ 6 w 13"/>
                  <a:gd name="T1" fmla="*/ 26 h 26"/>
                  <a:gd name="T2" fmla="*/ 6 w 13"/>
                  <a:gd name="T3" fmla="*/ 21 h 26"/>
                  <a:gd name="T4" fmla="*/ 4 w 13"/>
                  <a:gd name="T5" fmla="*/ 14 h 26"/>
                  <a:gd name="T6" fmla="*/ 0 w 13"/>
                  <a:gd name="T7" fmla="*/ 3 h 26"/>
                  <a:gd name="T8" fmla="*/ 7 w 13"/>
                  <a:gd name="T9" fmla="*/ 0 h 26"/>
                  <a:gd name="T10" fmla="*/ 11 w 13"/>
                  <a:gd name="T11" fmla="*/ 11 h 26"/>
                  <a:gd name="T12" fmla="*/ 13 w 13"/>
                  <a:gd name="T13" fmla="*/ 21 h 26"/>
                  <a:gd name="T14" fmla="*/ 13 w 13"/>
                  <a:gd name="T15" fmla="*/ 26 h 26"/>
                  <a:gd name="T16" fmla="*/ 6 w 13"/>
                  <a:gd name="T17" fmla="*/ 26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26"/>
                  <a:gd name="T29" fmla="*/ 13 w 13"/>
                  <a:gd name="T30" fmla="*/ 26 h 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26">
                    <a:moveTo>
                      <a:pt x="6" y="26"/>
                    </a:moveTo>
                    <a:lnTo>
                      <a:pt x="6" y="21"/>
                    </a:lnTo>
                    <a:lnTo>
                      <a:pt x="4" y="14"/>
                    </a:lnTo>
                    <a:lnTo>
                      <a:pt x="0" y="3"/>
                    </a:lnTo>
                    <a:lnTo>
                      <a:pt x="7" y="0"/>
                    </a:lnTo>
                    <a:lnTo>
                      <a:pt x="11" y="11"/>
                    </a:lnTo>
                    <a:lnTo>
                      <a:pt x="13" y="21"/>
                    </a:lnTo>
                    <a:lnTo>
                      <a:pt x="13" y="26"/>
                    </a:lnTo>
                    <a:lnTo>
                      <a:pt x="6" y="2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69" name="Freeform 4681"/>
              <p:cNvSpPr>
                <a:spLocks/>
              </p:cNvSpPr>
              <p:nvPr/>
            </p:nvSpPr>
            <p:spPr bwMode="auto">
              <a:xfrm>
                <a:off x="2324" y="3018"/>
                <a:ext cx="7" cy="5"/>
              </a:xfrm>
              <a:custGeom>
                <a:avLst/>
                <a:gdLst>
                  <a:gd name="T0" fmla="*/ 7 w 7"/>
                  <a:gd name="T1" fmla="*/ 5 h 5"/>
                  <a:gd name="T2" fmla="*/ 7 w 7"/>
                  <a:gd name="T3" fmla="*/ 2 h 5"/>
                  <a:gd name="T4" fmla="*/ 0 w 7"/>
                  <a:gd name="T5" fmla="*/ 2 h 5"/>
                  <a:gd name="T6" fmla="*/ 1 w 7"/>
                  <a:gd name="T7" fmla="*/ 0 h 5"/>
                  <a:gd name="T8" fmla="*/ 7 w 7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5"/>
                  <a:gd name="T17" fmla="*/ 7 w 7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5">
                    <a:moveTo>
                      <a:pt x="7" y="5"/>
                    </a:moveTo>
                    <a:lnTo>
                      <a:pt x="7" y="2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70" name="Freeform 4682"/>
              <p:cNvSpPr>
                <a:spLocks/>
              </p:cNvSpPr>
              <p:nvPr/>
            </p:nvSpPr>
            <p:spPr bwMode="auto">
              <a:xfrm>
                <a:off x="2322" y="2986"/>
                <a:ext cx="26" cy="13"/>
              </a:xfrm>
              <a:custGeom>
                <a:avLst/>
                <a:gdLst>
                  <a:gd name="T0" fmla="*/ 0 w 26"/>
                  <a:gd name="T1" fmla="*/ 5 h 13"/>
                  <a:gd name="T2" fmla="*/ 1 w 26"/>
                  <a:gd name="T3" fmla="*/ 13 h 13"/>
                  <a:gd name="T4" fmla="*/ 26 w 26"/>
                  <a:gd name="T5" fmla="*/ 8 h 13"/>
                  <a:gd name="T6" fmla="*/ 25 w 26"/>
                  <a:gd name="T7" fmla="*/ 0 h 13"/>
                  <a:gd name="T8" fmla="*/ 0 w 26"/>
                  <a:gd name="T9" fmla="*/ 5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3"/>
                  <a:gd name="T17" fmla="*/ 26 w 2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3">
                    <a:moveTo>
                      <a:pt x="0" y="5"/>
                    </a:moveTo>
                    <a:lnTo>
                      <a:pt x="1" y="13"/>
                    </a:lnTo>
                    <a:lnTo>
                      <a:pt x="26" y="8"/>
                    </a:lnTo>
                    <a:lnTo>
                      <a:pt x="25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71" name="Freeform 4683"/>
              <p:cNvSpPr>
                <a:spLocks/>
              </p:cNvSpPr>
              <p:nvPr/>
            </p:nvSpPr>
            <p:spPr bwMode="auto">
              <a:xfrm>
                <a:off x="2316" y="2991"/>
                <a:ext cx="9" cy="8"/>
              </a:xfrm>
              <a:custGeom>
                <a:avLst/>
                <a:gdLst>
                  <a:gd name="T0" fmla="*/ 2 w 9"/>
                  <a:gd name="T1" fmla="*/ 6 h 8"/>
                  <a:gd name="T2" fmla="*/ 0 w 9"/>
                  <a:gd name="T3" fmla="*/ 1 h 8"/>
                  <a:gd name="T4" fmla="*/ 6 w 9"/>
                  <a:gd name="T5" fmla="*/ 0 h 8"/>
                  <a:gd name="T6" fmla="*/ 7 w 9"/>
                  <a:gd name="T7" fmla="*/ 8 h 8"/>
                  <a:gd name="T8" fmla="*/ 9 w 9"/>
                  <a:gd name="T9" fmla="*/ 3 h 8"/>
                  <a:gd name="T10" fmla="*/ 2 w 9"/>
                  <a:gd name="T11" fmla="*/ 6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8"/>
                  <a:gd name="T20" fmla="*/ 9 w 9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8">
                    <a:moveTo>
                      <a:pt x="2" y="6"/>
                    </a:moveTo>
                    <a:lnTo>
                      <a:pt x="0" y="1"/>
                    </a:lnTo>
                    <a:lnTo>
                      <a:pt x="6" y="0"/>
                    </a:lnTo>
                    <a:lnTo>
                      <a:pt x="7" y="8"/>
                    </a:lnTo>
                    <a:lnTo>
                      <a:pt x="9" y="3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72" name="Freeform 4684"/>
              <p:cNvSpPr>
                <a:spLocks/>
              </p:cNvSpPr>
              <p:nvPr/>
            </p:nvSpPr>
            <p:spPr bwMode="auto">
              <a:xfrm>
                <a:off x="2343" y="2988"/>
                <a:ext cx="10" cy="13"/>
              </a:xfrm>
              <a:custGeom>
                <a:avLst/>
                <a:gdLst>
                  <a:gd name="T0" fmla="*/ 7 w 10"/>
                  <a:gd name="T1" fmla="*/ 0 h 13"/>
                  <a:gd name="T2" fmla="*/ 10 w 10"/>
                  <a:gd name="T3" fmla="*/ 9 h 13"/>
                  <a:gd name="T4" fmla="*/ 3 w 10"/>
                  <a:gd name="T5" fmla="*/ 13 h 13"/>
                  <a:gd name="T6" fmla="*/ 0 w 10"/>
                  <a:gd name="T7" fmla="*/ 4 h 13"/>
                  <a:gd name="T8" fmla="*/ 7 w 10"/>
                  <a:gd name="T9" fmla="*/ 0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3"/>
                  <a:gd name="T17" fmla="*/ 10 w 10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3">
                    <a:moveTo>
                      <a:pt x="7" y="0"/>
                    </a:moveTo>
                    <a:lnTo>
                      <a:pt x="10" y="9"/>
                    </a:lnTo>
                    <a:lnTo>
                      <a:pt x="3" y="13"/>
                    </a:lnTo>
                    <a:lnTo>
                      <a:pt x="0" y="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73" name="Freeform 4685"/>
              <p:cNvSpPr>
                <a:spLocks/>
              </p:cNvSpPr>
              <p:nvPr/>
            </p:nvSpPr>
            <p:spPr bwMode="auto">
              <a:xfrm>
                <a:off x="2343" y="2986"/>
                <a:ext cx="7" cy="8"/>
              </a:xfrm>
              <a:custGeom>
                <a:avLst/>
                <a:gdLst>
                  <a:gd name="T0" fmla="*/ 4 w 7"/>
                  <a:gd name="T1" fmla="*/ 0 h 8"/>
                  <a:gd name="T2" fmla="*/ 6 w 7"/>
                  <a:gd name="T3" fmla="*/ 0 h 8"/>
                  <a:gd name="T4" fmla="*/ 7 w 7"/>
                  <a:gd name="T5" fmla="*/ 2 h 8"/>
                  <a:gd name="T6" fmla="*/ 0 w 7"/>
                  <a:gd name="T7" fmla="*/ 6 h 8"/>
                  <a:gd name="T8" fmla="*/ 5 w 7"/>
                  <a:gd name="T9" fmla="*/ 8 h 8"/>
                  <a:gd name="T10" fmla="*/ 4 w 7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4" y="0"/>
                    </a:moveTo>
                    <a:lnTo>
                      <a:pt x="6" y="0"/>
                    </a:lnTo>
                    <a:lnTo>
                      <a:pt x="7" y="2"/>
                    </a:lnTo>
                    <a:lnTo>
                      <a:pt x="0" y="6"/>
                    </a:lnTo>
                    <a:lnTo>
                      <a:pt x="5" y="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74" name="Freeform 4686"/>
              <p:cNvSpPr>
                <a:spLocks/>
              </p:cNvSpPr>
              <p:nvPr/>
            </p:nvSpPr>
            <p:spPr bwMode="auto">
              <a:xfrm>
                <a:off x="2346" y="2997"/>
                <a:ext cx="11" cy="9"/>
              </a:xfrm>
              <a:custGeom>
                <a:avLst/>
                <a:gdLst>
                  <a:gd name="T0" fmla="*/ 7 w 11"/>
                  <a:gd name="T1" fmla="*/ 0 h 9"/>
                  <a:gd name="T2" fmla="*/ 8 w 11"/>
                  <a:gd name="T3" fmla="*/ 2 h 9"/>
                  <a:gd name="T4" fmla="*/ 7 w 11"/>
                  <a:gd name="T5" fmla="*/ 1 h 9"/>
                  <a:gd name="T6" fmla="*/ 11 w 11"/>
                  <a:gd name="T7" fmla="*/ 1 h 9"/>
                  <a:gd name="T8" fmla="*/ 11 w 11"/>
                  <a:gd name="T9" fmla="*/ 9 h 9"/>
                  <a:gd name="T10" fmla="*/ 7 w 11"/>
                  <a:gd name="T11" fmla="*/ 9 h 9"/>
                  <a:gd name="T12" fmla="*/ 2 w 11"/>
                  <a:gd name="T13" fmla="*/ 7 h 9"/>
                  <a:gd name="T14" fmla="*/ 0 w 11"/>
                  <a:gd name="T15" fmla="*/ 4 h 9"/>
                  <a:gd name="T16" fmla="*/ 7 w 11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9"/>
                  <a:gd name="T29" fmla="*/ 11 w 11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9">
                    <a:moveTo>
                      <a:pt x="7" y="0"/>
                    </a:moveTo>
                    <a:lnTo>
                      <a:pt x="8" y="2"/>
                    </a:lnTo>
                    <a:lnTo>
                      <a:pt x="7" y="1"/>
                    </a:lnTo>
                    <a:lnTo>
                      <a:pt x="11" y="1"/>
                    </a:lnTo>
                    <a:lnTo>
                      <a:pt x="11" y="9"/>
                    </a:lnTo>
                    <a:lnTo>
                      <a:pt x="7" y="9"/>
                    </a:lnTo>
                    <a:lnTo>
                      <a:pt x="2" y="7"/>
                    </a:lnTo>
                    <a:lnTo>
                      <a:pt x="0" y="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75" name="Freeform 4687"/>
              <p:cNvSpPr>
                <a:spLocks/>
              </p:cNvSpPr>
              <p:nvPr/>
            </p:nvSpPr>
            <p:spPr bwMode="auto">
              <a:xfrm>
                <a:off x="2346" y="2997"/>
                <a:ext cx="7" cy="4"/>
              </a:xfrm>
              <a:custGeom>
                <a:avLst/>
                <a:gdLst>
                  <a:gd name="T0" fmla="*/ 0 w 7"/>
                  <a:gd name="T1" fmla="*/ 4 h 4"/>
                  <a:gd name="T2" fmla="*/ 7 w 7"/>
                  <a:gd name="T3" fmla="*/ 0 h 4"/>
                  <a:gd name="T4" fmla="*/ 0 w 7"/>
                  <a:gd name="T5" fmla="*/ 4 h 4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4"/>
                  <a:gd name="T11" fmla="*/ 7 w 7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4">
                    <a:moveTo>
                      <a:pt x="0" y="4"/>
                    </a:moveTo>
                    <a:lnTo>
                      <a:pt x="7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76" name="Freeform 4688"/>
              <p:cNvSpPr>
                <a:spLocks/>
              </p:cNvSpPr>
              <p:nvPr/>
            </p:nvSpPr>
            <p:spPr bwMode="auto">
              <a:xfrm>
                <a:off x="2356" y="2995"/>
                <a:ext cx="11" cy="11"/>
              </a:xfrm>
              <a:custGeom>
                <a:avLst/>
                <a:gdLst>
                  <a:gd name="T0" fmla="*/ 0 w 11"/>
                  <a:gd name="T1" fmla="*/ 3 h 11"/>
                  <a:gd name="T2" fmla="*/ 9 w 11"/>
                  <a:gd name="T3" fmla="*/ 0 h 11"/>
                  <a:gd name="T4" fmla="*/ 11 w 11"/>
                  <a:gd name="T5" fmla="*/ 8 h 11"/>
                  <a:gd name="T6" fmla="*/ 2 w 11"/>
                  <a:gd name="T7" fmla="*/ 11 h 11"/>
                  <a:gd name="T8" fmla="*/ 0 w 11"/>
                  <a:gd name="T9" fmla="*/ 3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11"/>
                  <a:gd name="T17" fmla="*/ 11 w 11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11">
                    <a:moveTo>
                      <a:pt x="0" y="3"/>
                    </a:moveTo>
                    <a:lnTo>
                      <a:pt x="9" y="0"/>
                    </a:lnTo>
                    <a:lnTo>
                      <a:pt x="11" y="8"/>
                    </a:lnTo>
                    <a:lnTo>
                      <a:pt x="2" y="1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77" name="Freeform 4689"/>
              <p:cNvSpPr>
                <a:spLocks/>
              </p:cNvSpPr>
              <p:nvPr/>
            </p:nvSpPr>
            <p:spPr bwMode="auto">
              <a:xfrm>
                <a:off x="2356" y="2998"/>
                <a:ext cx="2" cy="8"/>
              </a:xfrm>
              <a:custGeom>
                <a:avLst/>
                <a:gdLst>
                  <a:gd name="T0" fmla="*/ 1 w 2"/>
                  <a:gd name="T1" fmla="*/ 8 h 8"/>
                  <a:gd name="T2" fmla="*/ 2 w 2"/>
                  <a:gd name="T3" fmla="*/ 8 h 8"/>
                  <a:gd name="T4" fmla="*/ 0 w 2"/>
                  <a:gd name="T5" fmla="*/ 0 h 8"/>
                  <a:gd name="T6" fmla="*/ 1 w 2"/>
                  <a:gd name="T7" fmla="*/ 0 h 8"/>
                  <a:gd name="T8" fmla="*/ 1 w 2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8"/>
                  <a:gd name="T17" fmla="*/ 2 w 2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8">
                    <a:moveTo>
                      <a:pt x="1" y="8"/>
                    </a:moveTo>
                    <a:lnTo>
                      <a:pt x="2" y="8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78" name="Freeform 4690"/>
              <p:cNvSpPr>
                <a:spLocks/>
              </p:cNvSpPr>
              <p:nvPr/>
            </p:nvSpPr>
            <p:spPr bwMode="auto">
              <a:xfrm>
                <a:off x="2362" y="2987"/>
                <a:ext cx="12" cy="14"/>
              </a:xfrm>
              <a:custGeom>
                <a:avLst/>
                <a:gdLst>
                  <a:gd name="T0" fmla="*/ 0 w 12"/>
                  <a:gd name="T1" fmla="*/ 10 h 14"/>
                  <a:gd name="T2" fmla="*/ 7 w 12"/>
                  <a:gd name="T3" fmla="*/ 14 h 14"/>
                  <a:gd name="T4" fmla="*/ 12 w 12"/>
                  <a:gd name="T5" fmla="*/ 4 h 14"/>
                  <a:gd name="T6" fmla="*/ 5 w 12"/>
                  <a:gd name="T7" fmla="*/ 0 h 14"/>
                  <a:gd name="T8" fmla="*/ 0 w 12"/>
                  <a:gd name="T9" fmla="*/ 1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4"/>
                  <a:gd name="T17" fmla="*/ 12 w 12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4">
                    <a:moveTo>
                      <a:pt x="0" y="10"/>
                    </a:moveTo>
                    <a:lnTo>
                      <a:pt x="7" y="14"/>
                    </a:lnTo>
                    <a:lnTo>
                      <a:pt x="12" y="4"/>
                    </a:lnTo>
                    <a:lnTo>
                      <a:pt x="5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79" name="Freeform 4691"/>
              <p:cNvSpPr>
                <a:spLocks/>
              </p:cNvSpPr>
              <p:nvPr/>
            </p:nvSpPr>
            <p:spPr bwMode="auto">
              <a:xfrm>
                <a:off x="2362" y="2995"/>
                <a:ext cx="7" cy="8"/>
              </a:xfrm>
              <a:custGeom>
                <a:avLst/>
                <a:gdLst>
                  <a:gd name="T0" fmla="*/ 5 w 7"/>
                  <a:gd name="T1" fmla="*/ 8 h 8"/>
                  <a:gd name="T2" fmla="*/ 6 w 7"/>
                  <a:gd name="T3" fmla="*/ 8 h 8"/>
                  <a:gd name="T4" fmla="*/ 7 w 7"/>
                  <a:gd name="T5" fmla="*/ 6 h 8"/>
                  <a:gd name="T6" fmla="*/ 0 w 7"/>
                  <a:gd name="T7" fmla="*/ 2 h 8"/>
                  <a:gd name="T8" fmla="*/ 3 w 7"/>
                  <a:gd name="T9" fmla="*/ 0 h 8"/>
                  <a:gd name="T10" fmla="*/ 5 w 7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5" y="8"/>
                    </a:moveTo>
                    <a:lnTo>
                      <a:pt x="6" y="8"/>
                    </a:lnTo>
                    <a:lnTo>
                      <a:pt x="7" y="6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5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80" name="Rectangle 4692"/>
              <p:cNvSpPr>
                <a:spLocks noChangeArrowheads="1"/>
              </p:cNvSpPr>
              <p:nvPr/>
            </p:nvSpPr>
            <p:spPr bwMode="auto">
              <a:xfrm>
                <a:off x="2371" y="2985"/>
                <a:ext cx="8" cy="8"/>
              </a:xfrm>
              <a:prstGeom prst="rect">
                <a:avLst/>
              </a:prstGeom>
              <a:solidFill>
                <a:srgbClr val="FFFF66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81" name="Freeform 4693"/>
              <p:cNvSpPr>
                <a:spLocks/>
              </p:cNvSpPr>
              <p:nvPr/>
            </p:nvSpPr>
            <p:spPr bwMode="auto">
              <a:xfrm>
                <a:off x="2367" y="2985"/>
                <a:ext cx="7" cy="8"/>
              </a:xfrm>
              <a:custGeom>
                <a:avLst/>
                <a:gdLst>
                  <a:gd name="T0" fmla="*/ 0 w 7"/>
                  <a:gd name="T1" fmla="*/ 2 h 8"/>
                  <a:gd name="T2" fmla="*/ 1 w 7"/>
                  <a:gd name="T3" fmla="*/ 0 h 8"/>
                  <a:gd name="T4" fmla="*/ 4 w 7"/>
                  <a:gd name="T5" fmla="*/ 0 h 8"/>
                  <a:gd name="T6" fmla="*/ 4 w 7"/>
                  <a:gd name="T7" fmla="*/ 8 h 8"/>
                  <a:gd name="T8" fmla="*/ 7 w 7"/>
                  <a:gd name="T9" fmla="*/ 6 h 8"/>
                  <a:gd name="T10" fmla="*/ 0 w 7"/>
                  <a:gd name="T11" fmla="*/ 2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0" y="2"/>
                    </a:moveTo>
                    <a:lnTo>
                      <a:pt x="1" y="0"/>
                    </a:lnTo>
                    <a:lnTo>
                      <a:pt x="4" y="0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82" name="Freeform 4694"/>
              <p:cNvSpPr>
                <a:spLocks/>
              </p:cNvSpPr>
              <p:nvPr/>
            </p:nvSpPr>
            <p:spPr bwMode="auto">
              <a:xfrm>
                <a:off x="2376" y="2969"/>
                <a:ext cx="18" cy="23"/>
              </a:xfrm>
              <a:custGeom>
                <a:avLst/>
                <a:gdLst>
                  <a:gd name="T0" fmla="*/ 0 w 18"/>
                  <a:gd name="T1" fmla="*/ 18 h 23"/>
                  <a:gd name="T2" fmla="*/ 6 w 18"/>
                  <a:gd name="T3" fmla="*/ 23 h 23"/>
                  <a:gd name="T4" fmla="*/ 18 w 18"/>
                  <a:gd name="T5" fmla="*/ 5 h 23"/>
                  <a:gd name="T6" fmla="*/ 12 w 18"/>
                  <a:gd name="T7" fmla="*/ 0 h 23"/>
                  <a:gd name="T8" fmla="*/ 0 w 18"/>
                  <a:gd name="T9" fmla="*/ 18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23"/>
                  <a:gd name="T17" fmla="*/ 18 w 18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23">
                    <a:moveTo>
                      <a:pt x="0" y="18"/>
                    </a:moveTo>
                    <a:lnTo>
                      <a:pt x="6" y="23"/>
                    </a:lnTo>
                    <a:lnTo>
                      <a:pt x="18" y="5"/>
                    </a:lnTo>
                    <a:lnTo>
                      <a:pt x="12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83" name="Freeform 4695"/>
              <p:cNvSpPr>
                <a:spLocks/>
              </p:cNvSpPr>
              <p:nvPr/>
            </p:nvSpPr>
            <p:spPr bwMode="auto">
              <a:xfrm>
                <a:off x="2376" y="2985"/>
                <a:ext cx="6" cy="8"/>
              </a:xfrm>
              <a:custGeom>
                <a:avLst/>
                <a:gdLst>
                  <a:gd name="T0" fmla="*/ 3 w 6"/>
                  <a:gd name="T1" fmla="*/ 8 h 8"/>
                  <a:gd name="T2" fmla="*/ 5 w 6"/>
                  <a:gd name="T3" fmla="*/ 8 h 8"/>
                  <a:gd name="T4" fmla="*/ 6 w 6"/>
                  <a:gd name="T5" fmla="*/ 7 h 8"/>
                  <a:gd name="T6" fmla="*/ 0 w 6"/>
                  <a:gd name="T7" fmla="*/ 2 h 8"/>
                  <a:gd name="T8" fmla="*/ 3 w 6"/>
                  <a:gd name="T9" fmla="*/ 0 h 8"/>
                  <a:gd name="T10" fmla="*/ 3 w 6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8"/>
                  <a:gd name="T20" fmla="*/ 6 w 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8">
                    <a:moveTo>
                      <a:pt x="3" y="8"/>
                    </a:moveTo>
                    <a:lnTo>
                      <a:pt x="5" y="8"/>
                    </a:lnTo>
                    <a:lnTo>
                      <a:pt x="6" y="7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3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84" name="Freeform 4696"/>
              <p:cNvSpPr>
                <a:spLocks/>
              </p:cNvSpPr>
              <p:nvPr/>
            </p:nvSpPr>
            <p:spPr bwMode="auto">
              <a:xfrm>
                <a:off x="2387" y="2951"/>
                <a:ext cx="8" cy="21"/>
              </a:xfrm>
              <a:custGeom>
                <a:avLst/>
                <a:gdLst>
                  <a:gd name="T0" fmla="*/ 0 w 8"/>
                  <a:gd name="T1" fmla="*/ 19 h 21"/>
                  <a:gd name="T2" fmla="*/ 7 w 8"/>
                  <a:gd name="T3" fmla="*/ 21 h 21"/>
                  <a:gd name="T4" fmla="*/ 8 w 8"/>
                  <a:gd name="T5" fmla="*/ 2 h 21"/>
                  <a:gd name="T6" fmla="*/ 1 w 8"/>
                  <a:gd name="T7" fmla="*/ 0 h 21"/>
                  <a:gd name="T8" fmla="*/ 0 w 8"/>
                  <a:gd name="T9" fmla="*/ 19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21"/>
                  <a:gd name="T17" fmla="*/ 8 w 8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21">
                    <a:moveTo>
                      <a:pt x="0" y="19"/>
                    </a:moveTo>
                    <a:lnTo>
                      <a:pt x="7" y="21"/>
                    </a:lnTo>
                    <a:lnTo>
                      <a:pt x="8" y="2"/>
                    </a:lnTo>
                    <a:lnTo>
                      <a:pt x="1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85" name="Freeform 4697"/>
              <p:cNvSpPr>
                <a:spLocks/>
              </p:cNvSpPr>
              <p:nvPr/>
            </p:nvSpPr>
            <p:spPr bwMode="auto">
              <a:xfrm>
                <a:off x="2387" y="2969"/>
                <a:ext cx="7" cy="5"/>
              </a:xfrm>
              <a:custGeom>
                <a:avLst/>
                <a:gdLst>
                  <a:gd name="T0" fmla="*/ 7 w 7"/>
                  <a:gd name="T1" fmla="*/ 5 h 5"/>
                  <a:gd name="T2" fmla="*/ 7 w 7"/>
                  <a:gd name="T3" fmla="*/ 3 h 5"/>
                  <a:gd name="T4" fmla="*/ 0 w 7"/>
                  <a:gd name="T5" fmla="*/ 1 h 5"/>
                  <a:gd name="T6" fmla="*/ 1 w 7"/>
                  <a:gd name="T7" fmla="*/ 0 h 5"/>
                  <a:gd name="T8" fmla="*/ 7 w 7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5"/>
                  <a:gd name="T17" fmla="*/ 7 w 7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5">
                    <a:moveTo>
                      <a:pt x="7" y="5"/>
                    </a:move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86" name="Freeform 4698"/>
              <p:cNvSpPr>
                <a:spLocks/>
              </p:cNvSpPr>
              <p:nvPr/>
            </p:nvSpPr>
            <p:spPr bwMode="auto">
              <a:xfrm>
                <a:off x="2392" y="2947"/>
                <a:ext cx="12" cy="9"/>
              </a:xfrm>
              <a:custGeom>
                <a:avLst/>
                <a:gdLst>
                  <a:gd name="T0" fmla="*/ 0 w 12"/>
                  <a:gd name="T1" fmla="*/ 1 h 9"/>
                  <a:gd name="T2" fmla="*/ 1 w 12"/>
                  <a:gd name="T3" fmla="*/ 9 h 9"/>
                  <a:gd name="T4" fmla="*/ 12 w 12"/>
                  <a:gd name="T5" fmla="*/ 8 h 9"/>
                  <a:gd name="T6" fmla="*/ 11 w 12"/>
                  <a:gd name="T7" fmla="*/ 0 h 9"/>
                  <a:gd name="T8" fmla="*/ 0 w 12"/>
                  <a:gd name="T9" fmla="*/ 1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9"/>
                  <a:gd name="T17" fmla="*/ 12 w 12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9">
                    <a:moveTo>
                      <a:pt x="0" y="1"/>
                    </a:moveTo>
                    <a:lnTo>
                      <a:pt x="1" y="9"/>
                    </a:lnTo>
                    <a:lnTo>
                      <a:pt x="12" y="8"/>
                    </a:lnTo>
                    <a:lnTo>
                      <a:pt x="1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87" name="Freeform 4699"/>
              <p:cNvSpPr>
                <a:spLocks/>
              </p:cNvSpPr>
              <p:nvPr/>
            </p:nvSpPr>
            <p:spPr bwMode="auto">
              <a:xfrm>
                <a:off x="2388" y="2948"/>
                <a:ext cx="7" cy="8"/>
              </a:xfrm>
              <a:custGeom>
                <a:avLst/>
                <a:gdLst>
                  <a:gd name="T0" fmla="*/ 0 w 7"/>
                  <a:gd name="T1" fmla="*/ 3 h 8"/>
                  <a:gd name="T2" fmla="*/ 0 w 7"/>
                  <a:gd name="T3" fmla="*/ 0 h 8"/>
                  <a:gd name="T4" fmla="*/ 4 w 7"/>
                  <a:gd name="T5" fmla="*/ 0 h 8"/>
                  <a:gd name="T6" fmla="*/ 5 w 7"/>
                  <a:gd name="T7" fmla="*/ 8 h 8"/>
                  <a:gd name="T8" fmla="*/ 7 w 7"/>
                  <a:gd name="T9" fmla="*/ 5 h 8"/>
                  <a:gd name="T10" fmla="*/ 0 w 7"/>
                  <a:gd name="T11" fmla="*/ 3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0" y="3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5" y="8"/>
                    </a:lnTo>
                    <a:lnTo>
                      <a:pt x="7" y="5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88" name="Freeform 4700"/>
              <p:cNvSpPr>
                <a:spLocks/>
              </p:cNvSpPr>
              <p:nvPr/>
            </p:nvSpPr>
            <p:spPr bwMode="auto">
              <a:xfrm>
                <a:off x="2399" y="2893"/>
                <a:ext cx="20" cy="60"/>
              </a:xfrm>
              <a:custGeom>
                <a:avLst/>
                <a:gdLst>
                  <a:gd name="T0" fmla="*/ 0 w 20"/>
                  <a:gd name="T1" fmla="*/ 57 h 60"/>
                  <a:gd name="T2" fmla="*/ 7 w 20"/>
                  <a:gd name="T3" fmla="*/ 60 h 60"/>
                  <a:gd name="T4" fmla="*/ 20 w 20"/>
                  <a:gd name="T5" fmla="*/ 3 h 60"/>
                  <a:gd name="T6" fmla="*/ 13 w 20"/>
                  <a:gd name="T7" fmla="*/ 0 h 60"/>
                  <a:gd name="T8" fmla="*/ 0 w 20"/>
                  <a:gd name="T9" fmla="*/ 57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60"/>
                  <a:gd name="T17" fmla="*/ 20 w 20"/>
                  <a:gd name="T18" fmla="*/ 60 h 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60">
                    <a:moveTo>
                      <a:pt x="0" y="57"/>
                    </a:moveTo>
                    <a:lnTo>
                      <a:pt x="7" y="60"/>
                    </a:lnTo>
                    <a:lnTo>
                      <a:pt x="20" y="3"/>
                    </a:lnTo>
                    <a:lnTo>
                      <a:pt x="13" y="0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7989" name="Freeform 4701"/>
              <p:cNvSpPr>
                <a:spLocks/>
              </p:cNvSpPr>
              <p:nvPr/>
            </p:nvSpPr>
            <p:spPr bwMode="auto">
              <a:xfrm>
                <a:off x="2399" y="2947"/>
                <a:ext cx="7" cy="8"/>
              </a:xfrm>
              <a:custGeom>
                <a:avLst/>
                <a:gdLst>
                  <a:gd name="T0" fmla="*/ 5 w 7"/>
                  <a:gd name="T1" fmla="*/ 8 h 8"/>
                  <a:gd name="T2" fmla="*/ 7 w 7"/>
                  <a:gd name="T3" fmla="*/ 8 h 8"/>
                  <a:gd name="T4" fmla="*/ 7 w 7"/>
                  <a:gd name="T5" fmla="*/ 6 h 8"/>
                  <a:gd name="T6" fmla="*/ 0 w 7"/>
                  <a:gd name="T7" fmla="*/ 3 h 8"/>
                  <a:gd name="T8" fmla="*/ 4 w 7"/>
                  <a:gd name="T9" fmla="*/ 0 h 8"/>
                  <a:gd name="T10" fmla="*/ 5 w 7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5" y="8"/>
                    </a:moveTo>
                    <a:lnTo>
                      <a:pt x="7" y="8"/>
                    </a:lnTo>
                    <a:lnTo>
                      <a:pt x="7" y="6"/>
                    </a:lnTo>
                    <a:lnTo>
                      <a:pt x="0" y="3"/>
                    </a:lnTo>
                    <a:lnTo>
                      <a:pt x="4" y="0"/>
                    </a:lnTo>
                    <a:lnTo>
                      <a:pt x="5" y="8"/>
                    </a:lnTo>
                    <a:close/>
                  </a:path>
                </a:pathLst>
              </a:custGeom>
              <a:solidFill>
                <a:srgbClr val="FFFF66">
                  <a:alpha val="30196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7673" name="Rectangle 4703"/>
            <p:cNvSpPr>
              <a:spLocks noChangeArrowheads="1"/>
            </p:cNvSpPr>
            <p:nvPr/>
          </p:nvSpPr>
          <p:spPr bwMode="auto">
            <a:xfrm>
              <a:off x="2416" y="2890"/>
              <a:ext cx="23" cy="8"/>
            </a:xfrm>
            <a:prstGeom prst="rect">
              <a:avLst/>
            </a:prstGeom>
            <a:solidFill>
              <a:srgbClr val="FFFF66">
                <a:alpha val="3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74" name="Freeform 4704"/>
            <p:cNvSpPr>
              <a:spLocks/>
            </p:cNvSpPr>
            <p:nvPr/>
          </p:nvSpPr>
          <p:spPr bwMode="auto">
            <a:xfrm>
              <a:off x="2412" y="2890"/>
              <a:ext cx="7" cy="8"/>
            </a:xfrm>
            <a:custGeom>
              <a:avLst/>
              <a:gdLst>
                <a:gd name="T0" fmla="*/ 0 w 7"/>
                <a:gd name="T1" fmla="*/ 3 h 8"/>
                <a:gd name="T2" fmla="*/ 1 w 7"/>
                <a:gd name="T3" fmla="*/ 0 h 8"/>
                <a:gd name="T4" fmla="*/ 4 w 7"/>
                <a:gd name="T5" fmla="*/ 0 h 8"/>
                <a:gd name="T6" fmla="*/ 4 w 7"/>
                <a:gd name="T7" fmla="*/ 8 h 8"/>
                <a:gd name="T8" fmla="*/ 7 w 7"/>
                <a:gd name="T9" fmla="*/ 6 h 8"/>
                <a:gd name="T10" fmla="*/ 0 w 7"/>
                <a:gd name="T11" fmla="*/ 3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8"/>
                <a:gd name="T20" fmla="*/ 7 w 7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8">
                  <a:moveTo>
                    <a:pt x="0" y="3"/>
                  </a:moveTo>
                  <a:lnTo>
                    <a:pt x="1" y="0"/>
                  </a:lnTo>
                  <a:lnTo>
                    <a:pt x="4" y="0"/>
                  </a:lnTo>
                  <a:lnTo>
                    <a:pt x="4" y="8"/>
                  </a:lnTo>
                  <a:lnTo>
                    <a:pt x="7" y="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75" name="Rectangle 4705"/>
            <p:cNvSpPr>
              <a:spLocks noChangeArrowheads="1"/>
            </p:cNvSpPr>
            <p:nvPr/>
          </p:nvSpPr>
          <p:spPr bwMode="auto">
            <a:xfrm>
              <a:off x="2435" y="2894"/>
              <a:ext cx="8" cy="13"/>
            </a:xfrm>
            <a:prstGeom prst="rect">
              <a:avLst/>
            </a:prstGeom>
            <a:solidFill>
              <a:srgbClr val="FFFF66">
                <a:alpha val="3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76" name="Freeform 4706"/>
            <p:cNvSpPr>
              <a:spLocks/>
            </p:cNvSpPr>
            <p:nvPr/>
          </p:nvSpPr>
          <p:spPr bwMode="auto">
            <a:xfrm>
              <a:off x="2435" y="2890"/>
              <a:ext cx="8" cy="8"/>
            </a:xfrm>
            <a:custGeom>
              <a:avLst/>
              <a:gdLst>
                <a:gd name="T0" fmla="*/ 4 w 8"/>
                <a:gd name="T1" fmla="*/ 0 h 8"/>
                <a:gd name="T2" fmla="*/ 8 w 8"/>
                <a:gd name="T3" fmla="*/ 0 h 8"/>
                <a:gd name="T4" fmla="*/ 8 w 8"/>
                <a:gd name="T5" fmla="*/ 4 h 8"/>
                <a:gd name="T6" fmla="*/ 0 w 8"/>
                <a:gd name="T7" fmla="*/ 4 h 8"/>
                <a:gd name="T8" fmla="*/ 4 w 8"/>
                <a:gd name="T9" fmla="*/ 8 h 8"/>
                <a:gd name="T10" fmla="*/ 4 w 8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8"/>
                <a:gd name="T20" fmla="*/ 8 w 8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8">
                  <a:moveTo>
                    <a:pt x="4" y="0"/>
                  </a:moveTo>
                  <a:lnTo>
                    <a:pt x="8" y="0"/>
                  </a:lnTo>
                  <a:lnTo>
                    <a:pt x="8" y="4"/>
                  </a:lnTo>
                  <a:lnTo>
                    <a:pt x="0" y="4"/>
                  </a:lnTo>
                  <a:lnTo>
                    <a:pt x="4" y="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77" name="Freeform 4707"/>
            <p:cNvSpPr>
              <a:spLocks/>
            </p:cNvSpPr>
            <p:nvPr/>
          </p:nvSpPr>
          <p:spPr bwMode="auto">
            <a:xfrm>
              <a:off x="2437" y="2904"/>
              <a:ext cx="14" cy="14"/>
            </a:xfrm>
            <a:custGeom>
              <a:avLst/>
              <a:gdLst>
                <a:gd name="T0" fmla="*/ 4 w 14"/>
                <a:gd name="T1" fmla="*/ 0 h 14"/>
                <a:gd name="T2" fmla="*/ 0 w 14"/>
                <a:gd name="T3" fmla="*/ 7 h 14"/>
                <a:gd name="T4" fmla="*/ 10 w 14"/>
                <a:gd name="T5" fmla="*/ 14 h 14"/>
                <a:gd name="T6" fmla="*/ 14 w 14"/>
                <a:gd name="T7" fmla="*/ 7 h 14"/>
                <a:gd name="T8" fmla="*/ 4 w 14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4"/>
                <a:gd name="T17" fmla="*/ 14 w 1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4">
                  <a:moveTo>
                    <a:pt x="4" y="0"/>
                  </a:moveTo>
                  <a:lnTo>
                    <a:pt x="0" y="7"/>
                  </a:lnTo>
                  <a:lnTo>
                    <a:pt x="10" y="14"/>
                  </a:lnTo>
                  <a:lnTo>
                    <a:pt x="14" y="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78" name="Freeform 4708"/>
            <p:cNvSpPr>
              <a:spLocks/>
            </p:cNvSpPr>
            <p:nvPr/>
          </p:nvSpPr>
          <p:spPr bwMode="auto">
            <a:xfrm>
              <a:off x="2435" y="2904"/>
              <a:ext cx="8" cy="7"/>
            </a:xfrm>
            <a:custGeom>
              <a:avLst/>
              <a:gdLst>
                <a:gd name="T0" fmla="*/ 0 w 8"/>
                <a:gd name="T1" fmla="*/ 3 h 7"/>
                <a:gd name="T2" fmla="*/ 0 w 8"/>
                <a:gd name="T3" fmla="*/ 6 h 7"/>
                <a:gd name="T4" fmla="*/ 2 w 8"/>
                <a:gd name="T5" fmla="*/ 7 h 7"/>
                <a:gd name="T6" fmla="*/ 6 w 8"/>
                <a:gd name="T7" fmla="*/ 0 h 7"/>
                <a:gd name="T8" fmla="*/ 8 w 8"/>
                <a:gd name="T9" fmla="*/ 3 h 7"/>
                <a:gd name="T10" fmla="*/ 0 w 8"/>
                <a:gd name="T11" fmla="*/ 3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7"/>
                <a:gd name="T20" fmla="*/ 8 w 8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7">
                  <a:moveTo>
                    <a:pt x="0" y="3"/>
                  </a:moveTo>
                  <a:lnTo>
                    <a:pt x="0" y="6"/>
                  </a:lnTo>
                  <a:lnTo>
                    <a:pt x="2" y="7"/>
                  </a:lnTo>
                  <a:lnTo>
                    <a:pt x="6" y="0"/>
                  </a:lnTo>
                  <a:lnTo>
                    <a:pt x="8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79" name="Freeform 4709"/>
            <p:cNvSpPr>
              <a:spLocks/>
            </p:cNvSpPr>
            <p:nvPr/>
          </p:nvSpPr>
          <p:spPr bwMode="auto">
            <a:xfrm>
              <a:off x="2444" y="2913"/>
              <a:ext cx="9" cy="15"/>
            </a:xfrm>
            <a:custGeom>
              <a:avLst/>
              <a:gdLst>
                <a:gd name="T0" fmla="*/ 9 w 9"/>
                <a:gd name="T1" fmla="*/ 1 h 15"/>
                <a:gd name="T2" fmla="*/ 1 w 9"/>
                <a:gd name="T3" fmla="*/ 0 h 15"/>
                <a:gd name="T4" fmla="*/ 0 w 9"/>
                <a:gd name="T5" fmla="*/ 14 h 15"/>
                <a:gd name="T6" fmla="*/ 8 w 9"/>
                <a:gd name="T7" fmla="*/ 15 h 15"/>
                <a:gd name="T8" fmla="*/ 9 w 9"/>
                <a:gd name="T9" fmla="*/ 1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5"/>
                <a:gd name="T17" fmla="*/ 9 w 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5">
                  <a:moveTo>
                    <a:pt x="9" y="1"/>
                  </a:moveTo>
                  <a:lnTo>
                    <a:pt x="1" y="0"/>
                  </a:lnTo>
                  <a:lnTo>
                    <a:pt x="0" y="14"/>
                  </a:lnTo>
                  <a:lnTo>
                    <a:pt x="8" y="1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80" name="Freeform 4710"/>
            <p:cNvSpPr>
              <a:spLocks/>
            </p:cNvSpPr>
            <p:nvPr/>
          </p:nvSpPr>
          <p:spPr bwMode="auto">
            <a:xfrm>
              <a:off x="2445" y="2911"/>
              <a:ext cx="8" cy="7"/>
            </a:xfrm>
            <a:custGeom>
              <a:avLst/>
              <a:gdLst>
                <a:gd name="T0" fmla="*/ 6 w 8"/>
                <a:gd name="T1" fmla="*/ 0 h 7"/>
                <a:gd name="T2" fmla="*/ 8 w 8"/>
                <a:gd name="T3" fmla="*/ 2 h 7"/>
                <a:gd name="T4" fmla="*/ 8 w 8"/>
                <a:gd name="T5" fmla="*/ 3 h 7"/>
                <a:gd name="T6" fmla="*/ 0 w 8"/>
                <a:gd name="T7" fmla="*/ 2 h 7"/>
                <a:gd name="T8" fmla="*/ 2 w 8"/>
                <a:gd name="T9" fmla="*/ 7 h 7"/>
                <a:gd name="T10" fmla="*/ 6 w 8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7"/>
                <a:gd name="T20" fmla="*/ 8 w 8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7">
                  <a:moveTo>
                    <a:pt x="6" y="0"/>
                  </a:moveTo>
                  <a:lnTo>
                    <a:pt x="8" y="2"/>
                  </a:lnTo>
                  <a:lnTo>
                    <a:pt x="8" y="3"/>
                  </a:lnTo>
                  <a:lnTo>
                    <a:pt x="0" y="2"/>
                  </a:lnTo>
                  <a:lnTo>
                    <a:pt x="2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81" name="Freeform 4711"/>
            <p:cNvSpPr>
              <a:spLocks/>
            </p:cNvSpPr>
            <p:nvPr/>
          </p:nvSpPr>
          <p:spPr bwMode="auto">
            <a:xfrm>
              <a:off x="2445" y="2926"/>
              <a:ext cx="20" cy="20"/>
            </a:xfrm>
            <a:custGeom>
              <a:avLst/>
              <a:gdLst>
                <a:gd name="T0" fmla="*/ 6 w 20"/>
                <a:gd name="T1" fmla="*/ 0 h 20"/>
                <a:gd name="T2" fmla="*/ 0 w 20"/>
                <a:gd name="T3" fmla="*/ 5 h 20"/>
                <a:gd name="T4" fmla="*/ 14 w 20"/>
                <a:gd name="T5" fmla="*/ 20 h 20"/>
                <a:gd name="T6" fmla="*/ 20 w 20"/>
                <a:gd name="T7" fmla="*/ 15 h 20"/>
                <a:gd name="T8" fmla="*/ 6 w 20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20"/>
                <a:gd name="T17" fmla="*/ 20 w 20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20">
                  <a:moveTo>
                    <a:pt x="6" y="0"/>
                  </a:moveTo>
                  <a:lnTo>
                    <a:pt x="0" y="5"/>
                  </a:lnTo>
                  <a:lnTo>
                    <a:pt x="14" y="20"/>
                  </a:lnTo>
                  <a:lnTo>
                    <a:pt x="20" y="1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82" name="Freeform 4712"/>
            <p:cNvSpPr>
              <a:spLocks/>
            </p:cNvSpPr>
            <p:nvPr/>
          </p:nvSpPr>
          <p:spPr bwMode="auto">
            <a:xfrm>
              <a:off x="2444" y="2926"/>
              <a:ext cx="8" cy="5"/>
            </a:xfrm>
            <a:custGeom>
              <a:avLst/>
              <a:gdLst>
                <a:gd name="T0" fmla="*/ 0 w 8"/>
                <a:gd name="T1" fmla="*/ 1 h 5"/>
                <a:gd name="T2" fmla="*/ 0 w 8"/>
                <a:gd name="T3" fmla="*/ 4 h 5"/>
                <a:gd name="T4" fmla="*/ 1 w 8"/>
                <a:gd name="T5" fmla="*/ 5 h 5"/>
                <a:gd name="T6" fmla="*/ 7 w 8"/>
                <a:gd name="T7" fmla="*/ 0 h 5"/>
                <a:gd name="T8" fmla="*/ 8 w 8"/>
                <a:gd name="T9" fmla="*/ 2 h 5"/>
                <a:gd name="T10" fmla="*/ 0 w 8"/>
                <a:gd name="T11" fmla="*/ 1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5"/>
                <a:gd name="T20" fmla="*/ 8 w 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5">
                  <a:moveTo>
                    <a:pt x="0" y="1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7" y="0"/>
                  </a:lnTo>
                  <a:lnTo>
                    <a:pt x="8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83" name="Freeform 4713"/>
            <p:cNvSpPr>
              <a:spLocks/>
            </p:cNvSpPr>
            <p:nvPr/>
          </p:nvSpPr>
          <p:spPr bwMode="auto">
            <a:xfrm>
              <a:off x="2459" y="2921"/>
              <a:ext cx="22" cy="25"/>
            </a:xfrm>
            <a:custGeom>
              <a:avLst/>
              <a:gdLst>
                <a:gd name="T0" fmla="*/ 0 w 22"/>
                <a:gd name="T1" fmla="*/ 19 h 25"/>
                <a:gd name="T2" fmla="*/ 5 w 22"/>
                <a:gd name="T3" fmla="*/ 25 h 25"/>
                <a:gd name="T4" fmla="*/ 22 w 22"/>
                <a:gd name="T5" fmla="*/ 6 h 25"/>
                <a:gd name="T6" fmla="*/ 17 w 22"/>
                <a:gd name="T7" fmla="*/ 0 h 25"/>
                <a:gd name="T8" fmla="*/ 0 w 22"/>
                <a:gd name="T9" fmla="*/ 19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5"/>
                <a:gd name="T17" fmla="*/ 22 w 22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5">
                  <a:moveTo>
                    <a:pt x="0" y="19"/>
                  </a:moveTo>
                  <a:lnTo>
                    <a:pt x="5" y="25"/>
                  </a:lnTo>
                  <a:lnTo>
                    <a:pt x="22" y="6"/>
                  </a:lnTo>
                  <a:lnTo>
                    <a:pt x="17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84" name="Freeform 4714"/>
            <p:cNvSpPr>
              <a:spLocks/>
            </p:cNvSpPr>
            <p:nvPr/>
          </p:nvSpPr>
          <p:spPr bwMode="auto">
            <a:xfrm>
              <a:off x="2459" y="2940"/>
              <a:ext cx="6" cy="9"/>
            </a:xfrm>
            <a:custGeom>
              <a:avLst/>
              <a:gdLst>
                <a:gd name="T0" fmla="*/ 0 w 6"/>
                <a:gd name="T1" fmla="*/ 6 h 9"/>
                <a:gd name="T2" fmla="*/ 3 w 6"/>
                <a:gd name="T3" fmla="*/ 9 h 9"/>
                <a:gd name="T4" fmla="*/ 5 w 6"/>
                <a:gd name="T5" fmla="*/ 6 h 9"/>
                <a:gd name="T6" fmla="*/ 0 w 6"/>
                <a:gd name="T7" fmla="*/ 0 h 9"/>
                <a:gd name="T8" fmla="*/ 6 w 6"/>
                <a:gd name="T9" fmla="*/ 1 h 9"/>
                <a:gd name="T10" fmla="*/ 0 w 6"/>
                <a:gd name="T11" fmla="*/ 6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9"/>
                <a:gd name="T20" fmla="*/ 6 w 6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9">
                  <a:moveTo>
                    <a:pt x="0" y="6"/>
                  </a:moveTo>
                  <a:lnTo>
                    <a:pt x="3" y="9"/>
                  </a:lnTo>
                  <a:lnTo>
                    <a:pt x="5" y="6"/>
                  </a:lnTo>
                  <a:lnTo>
                    <a:pt x="0" y="0"/>
                  </a:lnTo>
                  <a:lnTo>
                    <a:pt x="6" y="1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85" name="Freeform 4715"/>
            <p:cNvSpPr>
              <a:spLocks/>
            </p:cNvSpPr>
            <p:nvPr/>
          </p:nvSpPr>
          <p:spPr bwMode="auto">
            <a:xfrm>
              <a:off x="2477" y="2921"/>
              <a:ext cx="45" cy="31"/>
            </a:xfrm>
            <a:custGeom>
              <a:avLst/>
              <a:gdLst>
                <a:gd name="T0" fmla="*/ 4 w 45"/>
                <a:gd name="T1" fmla="*/ 0 h 31"/>
                <a:gd name="T2" fmla="*/ 0 w 45"/>
                <a:gd name="T3" fmla="*/ 7 h 31"/>
                <a:gd name="T4" fmla="*/ 41 w 45"/>
                <a:gd name="T5" fmla="*/ 31 h 31"/>
                <a:gd name="T6" fmla="*/ 45 w 45"/>
                <a:gd name="T7" fmla="*/ 24 h 31"/>
                <a:gd name="T8" fmla="*/ 4 w 45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31"/>
                <a:gd name="T17" fmla="*/ 45 w 45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31">
                  <a:moveTo>
                    <a:pt x="4" y="0"/>
                  </a:moveTo>
                  <a:lnTo>
                    <a:pt x="0" y="7"/>
                  </a:lnTo>
                  <a:lnTo>
                    <a:pt x="41" y="31"/>
                  </a:lnTo>
                  <a:lnTo>
                    <a:pt x="45" y="2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86" name="Freeform 4716"/>
            <p:cNvSpPr>
              <a:spLocks/>
            </p:cNvSpPr>
            <p:nvPr/>
          </p:nvSpPr>
          <p:spPr bwMode="auto">
            <a:xfrm>
              <a:off x="2476" y="2919"/>
              <a:ext cx="5" cy="9"/>
            </a:xfrm>
            <a:custGeom>
              <a:avLst/>
              <a:gdLst>
                <a:gd name="T0" fmla="*/ 0 w 5"/>
                <a:gd name="T1" fmla="*/ 2 h 9"/>
                <a:gd name="T2" fmla="*/ 2 w 5"/>
                <a:gd name="T3" fmla="*/ 0 h 9"/>
                <a:gd name="T4" fmla="*/ 5 w 5"/>
                <a:gd name="T5" fmla="*/ 2 h 9"/>
                <a:gd name="T6" fmla="*/ 1 w 5"/>
                <a:gd name="T7" fmla="*/ 9 h 9"/>
                <a:gd name="T8" fmla="*/ 5 w 5"/>
                <a:gd name="T9" fmla="*/ 8 h 9"/>
                <a:gd name="T10" fmla="*/ 0 w 5"/>
                <a:gd name="T11" fmla="*/ 2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9"/>
                <a:gd name="T20" fmla="*/ 5 w 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9">
                  <a:moveTo>
                    <a:pt x="0" y="2"/>
                  </a:moveTo>
                  <a:lnTo>
                    <a:pt x="2" y="0"/>
                  </a:lnTo>
                  <a:lnTo>
                    <a:pt x="5" y="2"/>
                  </a:lnTo>
                  <a:lnTo>
                    <a:pt x="1" y="9"/>
                  </a:lnTo>
                  <a:lnTo>
                    <a:pt x="5" y="8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87" name="Freeform 4717"/>
            <p:cNvSpPr>
              <a:spLocks/>
            </p:cNvSpPr>
            <p:nvPr/>
          </p:nvSpPr>
          <p:spPr bwMode="auto">
            <a:xfrm>
              <a:off x="2519" y="2937"/>
              <a:ext cx="23" cy="15"/>
            </a:xfrm>
            <a:custGeom>
              <a:avLst/>
              <a:gdLst>
                <a:gd name="T0" fmla="*/ 0 w 23"/>
                <a:gd name="T1" fmla="*/ 7 h 15"/>
                <a:gd name="T2" fmla="*/ 2 w 23"/>
                <a:gd name="T3" fmla="*/ 15 h 15"/>
                <a:gd name="T4" fmla="*/ 23 w 23"/>
                <a:gd name="T5" fmla="*/ 8 h 15"/>
                <a:gd name="T6" fmla="*/ 21 w 23"/>
                <a:gd name="T7" fmla="*/ 0 h 15"/>
                <a:gd name="T8" fmla="*/ 0 w 23"/>
                <a:gd name="T9" fmla="*/ 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15"/>
                <a:gd name="T17" fmla="*/ 23 w 23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15">
                  <a:moveTo>
                    <a:pt x="0" y="7"/>
                  </a:moveTo>
                  <a:lnTo>
                    <a:pt x="2" y="15"/>
                  </a:lnTo>
                  <a:lnTo>
                    <a:pt x="23" y="8"/>
                  </a:lnTo>
                  <a:lnTo>
                    <a:pt x="21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88" name="Freeform 4718"/>
            <p:cNvSpPr>
              <a:spLocks/>
            </p:cNvSpPr>
            <p:nvPr/>
          </p:nvSpPr>
          <p:spPr bwMode="auto">
            <a:xfrm>
              <a:off x="2518" y="2944"/>
              <a:ext cx="4" cy="9"/>
            </a:xfrm>
            <a:custGeom>
              <a:avLst/>
              <a:gdLst>
                <a:gd name="T0" fmla="*/ 0 w 4"/>
                <a:gd name="T1" fmla="*/ 8 h 9"/>
                <a:gd name="T2" fmla="*/ 1 w 4"/>
                <a:gd name="T3" fmla="*/ 9 h 9"/>
                <a:gd name="T4" fmla="*/ 3 w 4"/>
                <a:gd name="T5" fmla="*/ 8 h 9"/>
                <a:gd name="T6" fmla="*/ 1 w 4"/>
                <a:gd name="T7" fmla="*/ 0 h 9"/>
                <a:gd name="T8" fmla="*/ 4 w 4"/>
                <a:gd name="T9" fmla="*/ 1 h 9"/>
                <a:gd name="T10" fmla="*/ 0 w 4"/>
                <a:gd name="T11" fmla="*/ 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9"/>
                <a:gd name="T20" fmla="*/ 4 w 4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9">
                  <a:moveTo>
                    <a:pt x="0" y="8"/>
                  </a:moveTo>
                  <a:lnTo>
                    <a:pt x="1" y="9"/>
                  </a:lnTo>
                  <a:lnTo>
                    <a:pt x="3" y="8"/>
                  </a:lnTo>
                  <a:lnTo>
                    <a:pt x="1" y="0"/>
                  </a:lnTo>
                  <a:lnTo>
                    <a:pt x="4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89" name="Rectangle 4719"/>
            <p:cNvSpPr>
              <a:spLocks noChangeArrowheads="1"/>
            </p:cNvSpPr>
            <p:nvPr/>
          </p:nvSpPr>
          <p:spPr bwMode="auto">
            <a:xfrm>
              <a:off x="2537" y="2926"/>
              <a:ext cx="7" cy="15"/>
            </a:xfrm>
            <a:prstGeom prst="rect">
              <a:avLst/>
            </a:prstGeom>
            <a:solidFill>
              <a:srgbClr val="FFFF66">
                <a:alpha val="3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90" name="Freeform 4720"/>
            <p:cNvSpPr>
              <a:spLocks/>
            </p:cNvSpPr>
            <p:nvPr/>
          </p:nvSpPr>
          <p:spPr bwMode="auto">
            <a:xfrm>
              <a:off x="2537" y="2937"/>
              <a:ext cx="7" cy="8"/>
            </a:xfrm>
            <a:custGeom>
              <a:avLst/>
              <a:gdLst>
                <a:gd name="T0" fmla="*/ 5 w 7"/>
                <a:gd name="T1" fmla="*/ 8 h 8"/>
                <a:gd name="T2" fmla="*/ 7 w 7"/>
                <a:gd name="T3" fmla="*/ 7 h 8"/>
                <a:gd name="T4" fmla="*/ 7 w 7"/>
                <a:gd name="T5" fmla="*/ 4 h 8"/>
                <a:gd name="T6" fmla="*/ 0 w 7"/>
                <a:gd name="T7" fmla="*/ 4 h 8"/>
                <a:gd name="T8" fmla="*/ 3 w 7"/>
                <a:gd name="T9" fmla="*/ 0 h 8"/>
                <a:gd name="T10" fmla="*/ 5 w 7"/>
                <a:gd name="T11" fmla="*/ 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8"/>
                <a:gd name="T20" fmla="*/ 7 w 7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8">
                  <a:moveTo>
                    <a:pt x="5" y="8"/>
                  </a:moveTo>
                  <a:lnTo>
                    <a:pt x="7" y="7"/>
                  </a:lnTo>
                  <a:lnTo>
                    <a:pt x="7" y="4"/>
                  </a:lnTo>
                  <a:lnTo>
                    <a:pt x="0" y="4"/>
                  </a:lnTo>
                  <a:lnTo>
                    <a:pt x="3" y="0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91" name="Freeform 4721"/>
            <p:cNvSpPr>
              <a:spLocks/>
            </p:cNvSpPr>
            <p:nvPr/>
          </p:nvSpPr>
          <p:spPr bwMode="auto">
            <a:xfrm>
              <a:off x="2521" y="2901"/>
              <a:ext cx="23" cy="28"/>
            </a:xfrm>
            <a:custGeom>
              <a:avLst/>
              <a:gdLst>
                <a:gd name="T0" fmla="*/ 17 w 23"/>
                <a:gd name="T1" fmla="*/ 28 h 28"/>
                <a:gd name="T2" fmla="*/ 23 w 23"/>
                <a:gd name="T3" fmla="*/ 23 h 28"/>
                <a:gd name="T4" fmla="*/ 6 w 23"/>
                <a:gd name="T5" fmla="*/ 0 h 28"/>
                <a:gd name="T6" fmla="*/ 0 w 23"/>
                <a:gd name="T7" fmla="*/ 5 h 28"/>
                <a:gd name="T8" fmla="*/ 17 w 23"/>
                <a:gd name="T9" fmla="*/ 28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8"/>
                <a:gd name="T17" fmla="*/ 23 w 23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8">
                  <a:moveTo>
                    <a:pt x="17" y="28"/>
                  </a:moveTo>
                  <a:lnTo>
                    <a:pt x="23" y="23"/>
                  </a:lnTo>
                  <a:lnTo>
                    <a:pt x="6" y="0"/>
                  </a:lnTo>
                  <a:lnTo>
                    <a:pt x="0" y="5"/>
                  </a:lnTo>
                  <a:lnTo>
                    <a:pt x="17" y="28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92" name="Freeform 4722"/>
            <p:cNvSpPr>
              <a:spLocks/>
            </p:cNvSpPr>
            <p:nvPr/>
          </p:nvSpPr>
          <p:spPr bwMode="auto">
            <a:xfrm>
              <a:off x="2537" y="2924"/>
              <a:ext cx="7" cy="5"/>
            </a:xfrm>
            <a:custGeom>
              <a:avLst/>
              <a:gdLst>
                <a:gd name="T0" fmla="*/ 7 w 7"/>
                <a:gd name="T1" fmla="*/ 2 h 5"/>
                <a:gd name="T2" fmla="*/ 7 w 7"/>
                <a:gd name="T3" fmla="*/ 0 h 5"/>
                <a:gd name="T4" fmla="*/ 1 w 7"/>
                <a:gd name="T5" fmla="*/ 5 h 5"/>
                <a:gd name="T6" fmla="*/ 0 w 7"/>
                <a:gd name="T7" fmla="*/ 2 h 5"/>
                <a:gd name="T8" fmla="*/ 7 w 7"/>
                <a:gd name="T9" fmla="*/ 2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5"/>
                <a:gd name="T17" fmla="*/ 7 w 7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5">
                  <a:moveTo>
                    <a:pt x="7" y="2"/>
                  </a:moveTo>
                  <a:lnTo>
                    <a:pt x="7" y="0"/>
                  </a:lnTo>
                  <a:lnTo>
                    <a:pt x="1" y="5"/>
                  </a:lnTo>
                  <a:lnTo>
                    <a:pt x="0" y="2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93" name="Freeform 4723"/>
            <p:cNvSpPr>
              <a:spLocks/>
            </p:cNvSpPr>
            <p:nvPr/>
          </p:nvSpPr>
          <p:spPr bwMode="auto">
            <a:xfrm>
              <a:off x="2522" y="2888"/>
              <a:ext cx="21" cy="19"/>
            </a:xfrm>
            <a:custGeom>
              <a:avLst/>
              <a:gdLst>
                <a:gd name="T0" fmla="*/ 0 w 21"/>
                <a:gd name="T1" fmla="*/ 12 h 19"/>
                <a:gd name="T2" fmla="*/ 4 w 21"/>
                <a:gd name="T3" fmla="*/ 19 h 19"/>
                <a:gd name="T4" fmla="*/ 21 w 21"/>
                <a:gd name="T5" fmla="*/ 7 h 19"/>
                <a:gd name="T6" fmla="*/ 17 w 21"/>
                <a:gd name="T7" fmla="*/ 0 h 19"/>
                <a:gd name="T8" fmla="*/ 0 w 21"/>
                <a:gd name="T9" fmla="*/ 12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19"/>
                <a:gd name="T17" fmla="*/ 21 w 21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19">
                  <a:moveTo>
                    <a:pt x="0" y="12"/>
                  </a:moveTo>
                  <a:lnTo>
                    <a:pt x="4" y="19"/>
                  </a:lnTo>
                  <a:lnTo>
                    <a:pt x="21" y="7"/>
                  </a:lnTo>
                  <a:lnTo>
                    <a:pt x="17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94" name="Freeform 4724"/>
            <p:cNvSpPr>
              <a:spLocks/>
            </p:cNvSpPr>
            <p:nvPr/>
          </p:nvSpPr>
          <p:spPr bwMode="auto">
            <a:xfrm>
              <a:off x="2518" y="2900"/>
              <a:ext cx="9" cy="7"/>
            </a:xfrm>
            <a:custGeom>
              <a:avLst/>
              <a:gdLst>
                <a:gd name="T0" fmla="*/ 3 w 9"/>
                <a:gd name="T1" fmla="*/ 6 h 7"/>
                <a:gd name="T2" fmla="*/ 0 w 9"/>
                <a:gd name="T3" fmla="*/ 2 h 7"/>
                <a:gd name="T4" fmla="*/ 4 w 9"/>
                <a:gd name="T5" fmla="*/ 0 h 7"/>
                <a:gd name="T6" fmla="*/ 8 w 9"/>
                <a:gd name="T7" fmla="*/ 7 h 7"/>
                <a:gd name="T8" fmla="*/ 9 w 9"/>
                <a:gd name="T9" fmla="*/ 1 h 7"/>
                <a:gd name="T10" fmla="*/ 3 w 9"/>
                <a:gd name="T11" fmla="*/ 6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7"/>
                <a:gd name="T20" fmla="*/ 9 w 9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7">
                  <a:moveTo>
                    <a:pt x="3" y="6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8" y="7"/>
                  </a:lnTo>
                  <a:lnTo>
                    <a:pt x="9" y="1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95" name="Freeform 4725"/>
            <p:cNvSpPr>
              <a:spLocks/>
            </p:cNvSpPr>
            <p:nvPr/>
          </p:nvSpPr>
          <p:spPr bwMode="auto">
            <a:xfrm>
              <a:off x="2527" y="2873"/>
              <a:ext cx="17" cy="21"/>
            </a:xfrm>
            <a:custGeom>
              <a:avLst/>
              <a:gdLst>
                <a:gd name="T0" fmla="*/ 11 w 17"/>
                <a:gd name="T1" fmla="*/ 21 h 21"/>
                <a:gd name="T2" fmla="*/ 17 w 17"/>
                <a:gd name="T3" fmla="*/ 16 h 21"/>
                <a:gd name="T4" fmla="*/ 6 w 17"/>
                <a:gd name="T5" fmla="*/ 0 h 21"/>
                <a:gd name="T6" fmla="*/ 0 w 17"/>
                <a:gd name="T7" fmla="*/ 5 h 21"/>
                <a:gd name="T8" fmla="*/ 11 w 17"/>
                <a:gd name="T9" fmla="*/ 21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1"/>
                <a:gd name="T17" fmla="*/ 17 w 17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1">
                  <a:moveTo>
                    <a:pt x="11" y="21"/>
                  </a:moveTo>
                  <a:lnTo>
                    <a:pt x="17" y="16"/>
                  </a:lnTo>
                  <a:lnTo>
                    <a:pt x="6" y="0"/>
                  </a:lnTo>
                  <a:lnTo>
                    <a:pt x="0" y="5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96" name="Freeform 4726"/>
            <p:cNvSpPr>
              <a:spLocks/>
            </p:cNvSpPr>
            <p:nvPr/>
          </p:nvSpPr>
          <p:spPr bwMode="auto">
            <a:xfrm>
              <a:off x="2538" y="2888"/>
              <a:ext cx="9" cy="7"/>
            </a:xfrm>
            <a:custGeom>
              <a:avLst/>
              <a:gdLst>
                <a:gd name="T0" fmla="*/ 5 w 9"/>
                <a:gd name="T1" fmla="*/ 7 h 7"/>
                <a:gd name="T2" fmla="*/ 9 w 9"/>
                <a:gd name="T3" fmla="*/ 5 h 7"/>
                <a:gd name="T4" fmla="*/ 6 w 9"/>
                <a:gd name="T5" fmla="*/ 1 h 7"/>
                <a:gd name="T6" fmla="*/ 0 w 9"/>
                <a:gd name="T7" fmla="*/ 6 h 7"/>
                <a:gd name="T8" fmla="*/ 1 w 9"/>
                <a:gd name="T9" fmla="*/ 0 h 7"/>
                <a:gd name="T10" fmla="*/ 5 w 9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7"/>
                <a:gd name="T20" fmla="*/ 9 w 9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7">
                  <a:moveTo>
                    <a:pt x="5" y="7"/>
                  </a:moveTo>
                  <a:lnTo>
                    <a:pt x="9" y="5"/>
                  </a:lnTo>
                  <a:lnTo>
                    <a:pt x="6" y="1"/>
                  </a:lnTo>
                  <a:lnTo>
                    <a:pt x="0" y="6"/>
                  </a:lnTo>
                  <a:lnTo>
                    <a:pt x="1" y="0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97" name="Rectangle 4727"/>
            <p:cNvSpPr>
              <a:spLocks noChangeArrowheads="1"/>
            </p:cNvSpPr>
            <p:nvPr/>
          </p:nvSpPr>
          <p:spPr bwMode="auto">
            <a:xfrm>
              <a:off x="2530" y="2871"/>
              <a:ext cx="20" cy="8"/>
            </a:xfrm>
            <a:prstGeom prst="rect">
              <a:avLst/>
            </a:prstGeom>
            <a:solidFill>
              <a:srgbClr val="FFFF66">
                <a:alpha val="3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98" name="Freeform 4728"/>
            <p:cNvSpPr>
              <a:spLocks/>
            </p:cNvSpPr>
            <p:nvPr/>
          </p:nvSpPr>
          <p:spPr bwMode="auto">
            <a:xfrm>
              <a:off x="2523" y="2871"/>
              <a:ext cx="10" cy="8"/>
            </a:xfrm>
            <a:custGeom>
              <a:avLst/>
              <a:gdLst>
                <a:gd name="T0" fmla="*/ 4 w 10"/>
                <a:gd name="T1" fmla="*/ 7 h 8"/>
                <a:gd name="T2" fmla="*/ 0 w 10"/>
                <a:gd name="T3" fmla="*/ 0 h 8"/>
                <a:gd name="T4" fmla="*/ 7 w 10"/>
                <a:gd name="T5" fmla="*/ 0 h 8"/>
                <a:gd name="T6" fmla="*/ 7 w 10"/>
                <a:gd name="T7" fmla="*/ 8 h 8"/>
                <a:gd name="T8" fmla="*/ 10 w 10"/>
                <a:gd name="T9" fmla="*/ 2 h 8"/>
                <a:gd name="T10" fmla="*/ 4 w 10"/>
                <a:gd name="T11" fmla="*/ 7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8"/>
                <a:gd name="T20" fmla="*/ 10 w 10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8">
                  <a:moveTo>
                    <a:pt x="4" y="7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8"/>
                  </a:lnTo>
                  <a:lnTo>
                    <a:pt x="10" y="2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99" name="Freeform 4729"/>
            <p:cNvSpPr>
              <a:spLocks/>
            </p:cNvSpPr>
            <p:nvPr/>
          </p:nvSpPr>
          <p:spPr bwMode="auto">
            <a:xfrm>
              <a:off x="2541" y="2854"/>
              <a:ext cx="12" cy="23"/>
            </a:xfrm>
            <a:custGeom>
              <a:avLst/>
              <a:gdLst>
                <a:gd name="T0" fmla="*/ 5 w 12"/>
                <a:gd name="T1" fmla="*/ 23 h 23"/>
                <a:gd name="T2" fmla="*/ 12 w 12"/>
                <a:gd name="T3" fmla="*/ 20 h 23"/>
                <a:gd name="T4" fmla="*/ 7 w 12"/>
                <a:gd name="T5" fmla="*/ 0 h 23"/>
                <a:gd name="T6" fmla="*/ 0 w 12"/>
                <a:gd name="T7" fmla="*/ 3 h 23"/>
                <a:gd name="T8" fmla="*/ 5 w 12"/>
                <a:gd name="T9" fmla="*/ 2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23"/>
                <a:gd name="T17" fmla="*/ 12 w 12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23">
                  <a:moveTo>
                    <a:pt x="5" y="23"/>
                  </a:moveTo>
                  <a:lnTo>
                    <a:pt x="12" y="20"/>
                  </a:lnTo>
                  <a:lnTo>
                    <a:pt x="7" y="0"/>
                  </a:lnTo>
                  <a:lnTo>
                    <a:pt x="0" y="3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00" name="Freeform 4730"/>
            <p:cNvSpPr>
              <a:spLocks/>
            </p:cNvSpPr>
            <p:nvPr/>
          </p:nvSpPr>
          <p:spPr bwMode="auto">
            <a:xfrm>
              <a:off x="2546" y="2871"/>
              <a:ext cx="8" cy="8"/>
            </a:xfrm>
            <a:custGeom>
              <a:avLst/>
              <a:gdLst>
                <a:gd name="T0" fmla="*/ 4 w 8"/>
                <a:gd name="T1" fmla="*/ 8 h 8"/>
                <a:gd name="T2" fmla="*/ 8 w 8"/>
                <a:gd name="T3" fmla="*/ 8 h 8"/>
                <a:gd name="T4" fmla="*/ 7 w 8"/>
                <a:gd name="T5" fmla="*/ 3 h 8"/>
                <a:gd name="T6" fmla="*/ 0 w 8"/>
                <a:gd name="T7" fmla="*/ 6 h 8"/>
                <a:gd name="T8" fmla="*/ 4 w 8"/>
                <a:gd name="T9" fmla="*/ 0 h 8"/>
                <a:gd name="T10" fmla="*/ 4 w 8"/>
                <a:gd name="T11" fmla="*/ 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8"/>
                <a:gd name="T20" fmla="*/ 8 w 8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8">
                  <a:moveTo>
                    <a:pt x="4" y="8"/>
                  </a:moveTo>
                  <a:lnTo>
                    <a:pt x="8" y="8"/>
                  </a:lnTo>
                  <a:lnTo>
                    <a:pt x="7" y="3"/>
                  </a:lnTo>
                  <a:lnTo>
                    <a:pt x="0" y="6"/>
                  </a:lnTo>
                  <a:lnTo>
                    <a:pt x="4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01" name="Freeform 4731"/>
            <p:cNvSpPr>
              <a:spLocks/>
            </p:cNvSpPr>
            <p:nvPr/>
          </p:nvSpPr>
          <p:spPr bwMode="auto">
            <a:xfrm>
              <a:off x="2542" y="2845"/>
              <a:ext cx="14" cy="13"/>
            </a:xfrm>
            <a:custGeom>
              <a:avLst/>
              <a:gdLst>
                <a:gd name="T0" fmla="*/ 0 w 14"/>
                <a:gd name="T1" fmla="*/ 7 h 13"/>
                <a:gd name="T2" fmla="*/ 5 w 14"/>
                <a:gd name="T3" fmla="*/ 13 h 13"/>
                <a:gd name="T4" fmla="*/ 14 w 14"/>
                <a:gd name="T5" fmla="*/ 6 h 13"/>
                <a:gd name="T6" fmla="*/ 9 w 14"/>
                <a:gd name="T7" fmla="*/ 0 h 13"/>
                <a:gd name="T8" fmla="*/ 0 w 14"/>
                <a:gd name="T9" fmla="*/ 7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3"/>
                <a:gd name="T17" fmla="*/ 14 w 14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3">
                  <a:moveTo>
                    <a:pt x="0" y="7"/>
                  </a:moveTo>
                  <a:lnTo>
                    <a:pt x="5" y="13"/>
                  </a:lnTo>
                  <a:lnTo>
                    <a:pt x="14" y="6"/>
                  </a:lnTo>
                  <a:lnTo>
                    <a:pt x="9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02" name="Freeform 4732"/>
            <p:cNvSpPr>
              <a:spLocks/>
            </p:cNvSpPr>
            <p:nvPr/>
          </p:nvSpPr>
          <p:spPr bwMode="auto">
            <a:xfrm>
              <a:off x="2540" y="2852"/>
              <a:ext cx="8" cy="6"/>
            </a:xfrm>
            <a:custGeom>
              <a:avLst/>
              <a:gdLst>
                <a:gd name="T0" fmla="*/ 1 w 8"/>
                <a:gd name="T1" fmla="*/ 5 h 6"/>
                <a:gd name="T2" fmla="*/ 0 w 8"/>
                <a:gd name="T3" fmla="*/ 2 h 6"/>
                <a:gd name="T4" fmla="*/ 2 w 8"/>
                <a:gd name="T5" fmla="*/ 0 h 6"/>
                <a:gd name="T6" fmla="*/ 7 w 8"/>
                <a:gd name="T7" fmla="*/ 6 h 6"/>
                <a:gd name="T8" fmla="*/ 8 w 8"/>
                <a:gd name="T9" fmla="*/ 2 h 6"/>
                <a:gd name="T10" fmla="*/ 1 w 8"/>
                <a:gd name="T11" fmla="*/ 5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6"/>
                <a:gd name="T20" fmla="*/ 8 w 8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6">
                  <a:moveTo>
                    <a:pt x="1" y="5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7" y="6"/>
                  </a:lnTo>
                  <a:lnTo>
                    <a:pt x="8" y="2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03" name="Freeform 4733"/>
            <p:cNvSpPr>
              <a:spLocks/>
            </p:cNvSpPr>
            <p:nvPr/>
          </p:nvSpPr>
          <p:spPr bwMode="auto">
            <a:xfrm>
              <a:off x="2551" y="2846"/>
              <a:ext cx="26" cy="28"/>
            </a:xfrm>
            <a:custGeom>
              <a:avLst/>
              <a:gdLst>
                <a:gd name="T0" fmla="*/ 6 w 26"/>
                <a:gd name="T1" fmla="*/ 0 h 28"/>
                <a:gd name="T2" fmla="*/ 0 w 26"/>
                <a:gd name="T3" fmla="*/ 5 h 28"/>
                <a:gd name="T4" fmla="*/ 20 w 26"/>
                <a:gd name="T5" fmla="*/ 28 h 28"/>
                <a:gd name="T6" fmla="*/ 26 w 26"/>
                <a:gd name="T7" fmla="*/ 23 h 28"/>
                <a:gd name="T8" fmla="*/ 6 w 26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28"/>
                <a:gd name="T17" fmla="*/ 26 w 26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28">
                  <a:moveTo>
                    <a:pt x="6" y="0"/>
                  </a:moveTo>
                  <a:lnTo>
                    <a:pt x="0" y="5"/>
                  </a:lnTo>
                  <a:lnTo>
                    <a:pt x="20" y="28"/>
                  </a:lnTo>
                  <a:lnTo>
                    <a:pt x="26" y="2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04" name="Freeform 4734"/>
            <p:cNvSpPr>
              <a:spLocks/>
            </p:cNvSpPr>
            <p:nvPr/>
          </p:nvSpPr>
          <p:spPr bwMode="auto">
            <a:xfrm>
              <a:off x="2551" y="2843"/>
              <a:ext cx="6" cy="8"/>
            </a:xfrm>
            <a:custGeom>
              <a:avLst/>
              <a:gdLst>
                <a:gd name="T0" fmla="*/ 0 w 6"/>
                <a:gd name="T1" fmla="*/ 2 h 8"/>
                <a:gd name="T2" fmla="*/ 3 w 6"/>
                <a:gd name="T3" fmla="*/ 0 h 8"/>
                <a:gd name="T4" fmla="*/ 6 w 6"/>
                <a:gd name="T5" fmla="*/ 3 h 8"/>
                <a:gd name="T6" fmla="*/ 0 w 6"/>
                <a:gd name="T7" fmla="*/ 8 h 8"/>
                <a:gd name="T8" fmla="*/ 5 w 6"/>
                <a:gd name="T9" fmla="*/ 8 h 8"/>
                <a:gd name="T10" fmla="*/ 0 w 6"/>
                <a:gd name="T11" fmla="*/ 2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8"/>
                <a:gd name="T20" fmla="*/ 6 w 6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8">
                  <a:moveTo>
                    <a:pt x="0" y="2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0" y="8"/>
                  </a:lnTo>
                  <a:lnTo>
                    <a:pt x="5" y="8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05" name="Freeform 4735"/>
            <p:cNvSpPr>
              <a:spLocks/>
            </p:cNvSpPr>
            <p:nvPr/>
          </p:nvSpPr>
          <p:spPr bwMode="auto">
            <a:xfrm>
              <a:off x="2571" y="2853"/>
              <a:ext cx="20" cy="21"/>
            </a:xfrm>
            <a:custGeom>
              <a:avLst/>
              <a:gdLst>
                <a:gd name="T0" fmla="*/ 0 w 20"/>
                <a:gd name="T1" fmla="*/ 15 h 21"/>
                <a:gd name="T2" fmla="*/ 5 w 20"/>
                <a:gd name="T3" fmla="*/ 21 h 21"/>
                <a:gd name="T4" fmla="*/ 20 w 20"/>
                <a:gd name="T5" fmla="*/ 6 h 21"/>
                <a:gd name="T6" fmla="*/ 15 w 20"/>
                <a:gd name="T7" fmla="*/ 0 h 21"/>
                <a:gd name="T8" fmla="*/ 0 w 20"/>
                <a:gd name="T9" fmla="*/ 15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21"/>
                <a:gd name="T17" fmla="*/ 20 w 20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21">
                  <a:moveTo>
                    <a:pt x="0" y="15"/>
                  </a:moveTo>
                  <a:lnTo>
                    <a:pt x="5" y="21"/>
                  </a:lnTo>
                  <a:lnTo>
                    <a:pt x="20" y="6"/>
                  </a:lnTo>
                  <a:lnTo>
                    <a:pt x="1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06" name="Freeform 4736"/>
            <p:cNvSpPr>
              <a:spLocks/>
            </p:cNvSpPr>
            <p:nvPr/>
          </p:nvSpPr>
          <p:spPr bwMode="auto">
            <a:xfrm>
              <a:off x="2571" y="2868"/>
              <a:ext cx="6" cy="9"/>
            </a:xfrm>
            <a:custGeom>
              <a:avLst/>
              <a:gdLst>
                <a:gd name="T0" fmla="*/ 0 w 6"/>
                <a:gd name="T1" fmla="*/ 6 h 9"/>
                <a:gd name="T2" fmla="*/ 2 w 6"/>
                <a:gd name="T3" fmla="*/ 9 h 9"/>
                <a:gd name="T4" fmla="*/ 5 w 6"/>
                <a:gd name="T5" fmla="*/ 6 h 9"/>
                <a:gd name="T6" fmla="*/ 0 w 6"/>
                <a:gd name="T7" fmla="*/ 0 h 9"/>
                <a:gd name="T8" fmla="*/ 6 w 6"/>
                <a:gd name="T9" fmla="*/ 1 h 9"/>
                <a:gd name="T10" fmla="*/ 0 w 6"/>
                <a:gd name="T11" fmla="*/ 6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9"/>
                <a:gd name="T20" fmla="*/ 6 w 6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9">
                  <a:moveTo>
                    <a:pt x="0" y="6"/>
                  </a:moveTo>
                  <a:lnTo>
                    <a:pt x="2" y="9"/>
                  </a:lnTo>
                  <a:lnTo>
                    <a:pt x="5" y="6"/>
                  </a:lnTo>
                  <a:lnTo>
                    <a:pt x="0" y="0"/>
                  </a:lnTo>
                  <a:lnTo>
                    <a:pt x="6" y="1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07" name="Rectangle 4737"/>
            <p:cNvSpPr>
              <a:spLocks noChangeArrowheads="1"/>
            </p:cNvSpPr>
            <p:nvPr/>
          </p:nvSpPr>
          <p:spPr bwMode="auto">
            <a:xfrm>
              <a:off x="2585" y="2822"/>
              <a:ext cx="8" cy="34"/>
            </a:xfrm>
            <a:prstGeom prst="rect">
              <a:avLst/>
            </a:prstGeom>
            <a:solidFill>
              <a:srgbClr val="FFFF66">
                <a:alpha val="3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08" name="Freeform 4738"/>
            <p:cNvSpPr>
              <a:spLocks/>
            </p:cNvSpPr>
            <p:nvPr/>
          </p:nvSpPr>
          <p:spPr bwMode="auto">
            <a:xfrm>
              <a:off x="2585" y="2853"/>
              <a:ext cx="8" cy="6"/>
            </a:xfrm>
            <a:custGeom>
              <a:avLst/>
              <a:gdLst>
                <a:gd name="T0" fmla="*/ 6 w 8"/>
                <a:gd name="T1" fmla="*/ 6 h 6"/>
                <a:gd name="T2" fmla="*/ 8 w 8"/>
                <a:gd name="T3" fmla="*/ 4 h 6"/>
                <a:gd name="T4" fmla="*/ 8 w 8"/>
                <a:gd name="T5" fmla="*/ 3 h 6"/>
                <a:gd name="T6" fmla="*/ 0 w 8"/>
                <a:gd name="T7" fmla="*/ 3 h 6"/>
                <a:gd name="T8" fmla="*/ 1 w 8"/>
                <a:gd name="T9" fmla="*/ 0 h 6"/>
                <a:gd name="T10" fmla="*/ 6 w 8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6"/>
                <a:gd name="T20" fmla="*/ 8 w 8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6">
                  <a:moveTo>
                    <a:pt x="6" y="6"/>
                  </a:moveTo>
                  <a:lnTo>
                    <a:pt x="8" y="4"/>
                  </a:lnTo>
                  <a:lnTo>
                    <a:pt x="8" y="3"/>
                  </a:lnTo>
                  <a:lnTo>
                    <a:pt x="0" y="3"/>
                  </a:lnTo>
                  <a:lnTo>
                    <a:pt x="1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09" name="Freeform 4739"/>
            <p:cNvSpPr>
              <a:spLocks/>
            </p:cNvSpPr>
            <p:nvPr/>
          </p:nvSpPr>
          <p:spPr bwMode="auto">
            <a:xfrm>
              <a:off x="2585" y="2794"/>
              <a:ext cx="19" cy="30"/>
            </a:xfrm>
            <a:custGeom>
              <a:avLst/>
              <a:gdLst>
                <a:gd name="T0" fmla="*/ 0 w 19"/>
                <a:gd name="T1" fmla="*/ 26 h 30"/>
                <a:gd name="T2" fmla="*/ 7 w 19"/>
                <a:gd name="T3" fmla="*/ 30 h 30"/>
                <a:gd name="T4" fmla="*/ 19 w 19"/>
                <a:gd name="T5" fmla="*/ 4 h 30"/>
                <a:gd name="T6" fmla="*/ 12 w 19"/>
                <a:gd name="T7" fmla="*/ 0 h 30"/>
                <a:gd name="T8" fmla="*/ 0 w 19"/>
                <a:gd name="T9" fmla="*/ 26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30"/>
                <a:gd name="T17" fmla="*/ 19 w 19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30">
                  <a:moveTo>
                    <a:pt x="0" y="26"/>
                  </a:moveTo>
                  <a:lnTo>
                    <a:pt x="7" y="30"/>
                  </a:lnTo>
                  <a:lnTo>
                    <a:pt x="19" y="4"/>
                  </a:lnTo>
                  <a:lnTo>
                    <a:pt x="12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10" name="Freeform 4740"/>
            <p:cNvSpPr>
              <a:spLocks/>
            </p:cNvSpPr>
            <p:nvPr/>
          </p:nvSpPr>
          <p:spPr bwMode="auto">
            <a:xfrm>
              <a:off x="2585" y="2820"/>
              <a:ext cx="8" cy="4"/>
            </a:xfrm>
            <a:custGeom>
              <a:avLst/>
              <a:gdLst>
                <a:gd name="T0" fmla="*/ 0 w 8"/>
                <a:gd name="T1" fmla="*/ 2 h 4"/>
                <a:gd name="T2" fmla="*/ 0 w 8"/>
                <a:gd name="T3" fmla="*/ 0 h 4"/>
                <a:gd name="T4" fmla="*/ 7 w 8"/>
                <a:gd name="T5" fmla="*/ 4 h 4"/>
                <a:gd name="T6" fmla="*/ 8 w 8"/>
                <a:gd name="T7" fmla="*/ 2 h 4"/>
                <a:gd name="T8" fmla="*/ 0 w 8"/>
                <a:gd name="T9" fmla="*/ 2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"/>
                <a:gd name="T17" fmla="*/ 8 w 8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">
                  <a:moveTo>
                    <a:pt x="0" y="2"/>
                  </a:moveTo>
                  <a:lnTo>
                    <a:pt x="0" y="0"/>
                  </a:lnTo>
                  <a:lnTo>
                    <a:pt x="7" y="4"/>
                  </a:lnTo>
                  <a:lnTo>
                    <a:pt x="8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11" name="Rectangle 4741"/>
            <p:cNvSpPr>
              <a:spLocks noChangeArrowheads="1"/>
            </p:cNvSpPr>
            <p:nvPr/>
          </p:nvSpPr>
          <p:spPr bwMode="auto">
            <a:xfrm>
              <a:off x="2601" y="2792"/>
              <a:ext cx="18" cy="8"/>
            </a:xfrm>
            <a:prstGeom prst="rect">
              <a:avLst/>
            </a:prstGeom>
            <a:solidFill>
              <a:srgbClr val="FFFF66">
                <a:alpha val="3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12" name="Freeform 4742"/>
            <p:cNvSpPr>
              <a:spLocks/>
            </p:cNvSpPr>
            <p:nvPr/>
          </p:nvSpPr>
          <p:spPr bwMode="auto">
            <a:xfrm>
              <a:off x="2597" y="2792"/>
              <a:ext cx="7" cy="8"/>
            </a:xfrm>
            <a:custGeom>
              <a:avLst/>
              <a:gdLst>
                <a:gd name="T0" fmla="*/ 0 w 7"/>
                <a:gd name="T1" fmla="*/ 2 h 8"/>
                <a:gd name="T2" fmla="*/ 1 w 7"/>
                <a:gd name="T3" fmla="*/ 0 h 8"/>
                <a:gd name="T4" fmla="*/ 4 w 7"/>
                <a:gd name="T5" fmla="*/ 0 h 8"/>
                <a:gd name="T6" fmla="*/ 4 w 7"/>
                <a:gd name="T7" fmla="*/ 8 h 8"/>
                <a:gd name="T8" fmla="*/ 7 w 7"/>
                <a:gd name="T9" fmla="*/ 6 h 8"/>
                <a:gd name="T10" fmla="*/ 0 w 7"/>
                <a:gd name="T11" fmla="*/ 2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8"/>
                <a:gd name="T20" fmla="*/ 7 w 7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8">
                  <a:moveTo>
                    <a:pt x="0" y="2"/>
                  </a:moveTo>
                  <a:lnTo>
                    <a:pt x="1" y="0"/>
                  </a:lnTo>
                  <a:lnTo>
                    <a:pt x="4" y="0"/>
                  </a:lnTo>
                  <a:lnTo>
                    <a:pt x="4" y="8"/>
                  </a:lnTo>
                  <a:lnTo>
                    <a:pt x="7" y="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13" name="Freeform 4743"/>
            <p:cNvSpPr>
              <a:spLocks/>
            </p:cNvSpPr>
            <p:nvPr/>
          </p:nvSpPr>
          <p:spPr bwMode="auto">
            <a:xfrm>
              <a:off x="2616" y="2779"/>
              <a:ext cx="21" cy="20"/>
            </a:xfrm>
            <a:custGeom>
              <a:avLst/>
              <a:gdLst>
                <a:gd name="T0" fmla="*/ 0 w 21"/>
                <a:gd name="T1" fmla="*/ 14 h 20"/>
                <a:gd name="T2" fmla="*/ 5 w 21"/>
                <a:gd name="T3" fmla="*/ 20 h 20"/>
                <a:gd name="T4" fmla="*/ 21 w 21"/>
                <a:gd name="T5" fmla="*/ 6 h 20"/>
                <a:gd name="T6" fmla="*/ 16 w 21"/>
                <a:gd name="T7" fmla="*/ 0 h 20"/>
                <a:gd name="T8" fmla="*/ 0 w 21"/>
                <a:gd name="T9" fmla="*/ 14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0"/>
                <a:gd name="T17" fmla="*/ 21 w 21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0">
                  <a:moveTo>
                    <a:pt x="0" y="14"/>
                  </a:moveTo>
                  <a:lnTo>
                    <a:pt x="5" y="20"/>
                  </a:lnTo>
                  <a:lnTo>
                    <a:pt x="21" y="6"/>
                  </a:lnTo>
                  <a:lnTo>
                    <a:pt x="16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14" name="Freeform 4744"/>
            <p:cNvSpPr>
              <a:spLocks/>
            </p:cNvSpPr>
            <p:nvPr/>
          </p:nvSpPr>
          <p:spPr bwMode="auto">
            <a:xfrm>
              <a:off x="2616" y="2792"/>
              <a:ext cx="5" cy="8"/>
            </a:xfrm>
            <a:custGeom>
              <a:avLst/>
              <a:gdLst>
                <a:gd name="T0" fmla="*/ 3 w 5"/>
                <a:gd name="T1" fmla="*/ 8 h 8"/>
                <a:gd name="T2" fmla="*/ 4 w 5"/>
                <a:gd name="T3" fmla="*/ 8 h 8"/>
                <a:gd name="T4" fmla="*/ 5 w 5"/>
                <a:gd name="T5" fmla="*/ 7 h 8"/>
                <a:gd name="T6" fmla="*/ 0 w 5"/>
                <a:gd name="T7" fmla="*/ 1 h 8"/>
                <a:gd name="T8" fmla="*/ 3 w 5"/>
                <a:gd name="T9" fmla="*/ 0 h 8"/>
                <a:gd name="T10" fmla="*/ 3 w 5"/>
                <a:gd name="T11" fmla="*/ 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8"/>
                <a:gd name="T20" fmla="*/ 5 w 5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8">
                  <a:moveTo>
                    <a:pt x="3" y="8"/>
                  </a:moveTo>
                  <a:lnTo>
                    <a:pt x="4" y="8"/>
                  </a:lnTo>
                  <a:lnTo>
                    <a:pt x="5" y="7"/>
                  </a:lnTo>
                  <a:lnTo>
                    <a:pt x="0" y="1"/>
                  </a:lnTo>
                  <a:lnTo>
                    <a:pt x="3" y="0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15" name="Freeform 4745"/>
            <p:cNvSpPr>
              <a:spLocks/>
            </p:cNvSpPr>
            <p:nvPr/>
          </p:nvSpPr>
          <p:spPr bwMode="auto">
            <a:xfrm>
              <a:off x="2628" y="2751"/>
              <a:ext cx="10" cy="31"/>
            </a:xfrm>
            <a:custGeom>
              <a:avLst/>
              <a:gdLst>
                <a:gd name="T0" fmla="*/ 3 w 10"/>
                <a:gd name="T1" fmla="*/ 31 h 31"/>
                <a:gd name="T2" fmla="*/ 10 w 10"/>
                <a:gd name="T3" fmla="*/ 31 h 31"/>
                <a:gd name="T4" fmla="*/ 7 w 10"/>
                <a:gd name="T5" fmla="*/ 0 h 31"/>
                <a:gd name="T6" fmla="*/ 0 w 10"/>
                <a:gd name="T7" fmla="*/ 0 h 31"/>
                <a:gd name="T8" fmla="*/ 3 w 10"/>
                <a:gd name="T9" fmla="*/ 31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1"/>
                <a:gd name="T17" fmla="*/ 10 w 10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1">
                  <a:moveTo>
                    <a:pt x="3" y="31"/>
                  </a:moveTo>
                  <a:lnTo>
                    <a:pt x="10" y="31"/>
                  </a:lnTo>
                  <a:lnTo>
                    <a:pt x="7" y="0"/>
                  </a:lnTo>
                  <a:lnTo>
                    <a:pt x="0" y="0"/>
                  </a:lnTo>
                  <a:lnTo>
                    <a:pt x="3" y="31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16" name="Freeform 4746"/>
            <p:cNvSpPr>
              <a:spLocks/>
            </p:cNvSpPr>
            <p:nvPr/>
          </p:nvSpPr>
          <p:spPr bwMode="auto">
            <a:xfrm>
              <a:off x="2631" y="2779"/>
              <a:ext cx="7" cy="6"/>
            </a:xfrm>
            <a:custGeom>
              <a:avLst/>
              <a:gdLst>
                <a:gd name="T0" fmla="*/ 6 w 7"/>
                <a:gd name="T1" fmla="*/ 6 h 6"/>
                <a:gd name="T2" fmla="*/ 7 w 7"/>
                <a:gd name="T3" fmla="*/ 5 h 6"/>
                <a:gd name="T4" fmla="*/ 7 w 7"/>
                <a:gd name="T5" fmla="*/ 3 h 6"/>
                <a:gd name="T6" fmla="*/ 0 w 7"/>
                <a:gd name="T7" fmla="*/ 3 h 6"/>
                <a:gd name="T8" fmla="*/ 1 w 7"/>
                <a:gd name="T9" fmla="*/ 0 h 6"/>
                <a:gd name="T10" fmla="*/ 6 w 7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6"/>
                <a:gd name="T20" fmla="*/ 7 w 7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6">
                  <a:moveTo>
                    <a:pt x="6" y="6"/>
                  </a:moveTo>
                  <a:lnTo>
                    <a:pt x="7" y="5"/>
                  </a:lnTo>
                  <a:lnTo>
                    <a:pt x="7" y="3"/>
                  </a:lnTo>
                  <a:lnTo>
                    <a:pt x="0" y="3"/>
                  </a:lnTo>
                  <a:lnTo>
                    <a:pt x="1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17" name="Freeform 4747"/>
            <p:cNvSpPr>
              <a:spLocks/>
            </p:cNvSpPr>
            <p:nvPr/>
          </p:nvSpPr>
          <p:spPr bwMode="auto">
            <a:xfrm>
              <a:off x="2629" y="2722"/>
              <a:ext cx="27" cy="32"/>
            </a:xfrm>
            <a:custGeom>
              <a:avLst/>
              <a:gdLst>
                <a:gd name="T0" fmla="*/ 0 w 27"/>
                <a:gd name="T1" fmla="*/ 27 h 32"/>
                <a:gd name="T2" fmla="*/ 6 w 27"/>
                <a:gd name="T3" fmla="*/ 32 h 32"/>
                <a:gd name="T4" fmla="*/ 27 w 27"/>
                <a:gd name="T5" fmla="*/ 5 h 32"/>
                <a:gd name="T6" fmla="*/ 21 w 27"/>
                <a:gd name="T7" fmla="*/ 0 h 32"/>
                <a:gd name="T8" fmla="*/ 0 w 27"/>
                <a:gd name="T9" fmla="*/ 27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32"/>
                <a:gd name="T17" fmla="*/ 27 w 27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32">
                  <a:moveTo>
                    <a:pt x="0" y="27"/>
                  </a:moveTo>
                  <a:lnTo>
                    <a:pt x="6" y="32"/>
                  </a:lnTo>
                  <a:lnTo>
                    <a:pt x="27" y="5"/>
                  </a:lnTo>
                  <a:lnTo>
                    <a:pt x="21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18" name="Freeform 4748"/>
            <p:cNvSpPr>
              <a:spLocks/>
            </p:cNvSpPr>
            <p:nvPr/>
          </p:nvSpPr>
          <p:spPr bwMode="auto">
            <a:xfrm>
              <a:off x="2628" y="2749"/>
              <a:ext cx="7" cy="5"/>
            </a:xfrm>
            <a:custGeom>
              <a:avLst/>
              <a:gdLst>
                <a:gd name="T0" fmla="*/ 0 w 7"/>
                <a:gd name="T1" fmla="*/ 2 h 5"/>
                <a:gd name="T2" fmla="*/ 0 w 7"/>
                <a:gd name="T3" fmla="*/ 1 h 5"/>
                <a:gd name="T4" fmla="*/ 1 w 7"/>
                <a:gd name="T5" fmla="*/ 0 h 5"/>
                <a:gd name="T6" fmla="*/ 7 w 7"/>
                <a:gd name="T7" fmla="*/ 5 h 5"/>
                <a:gd name="T8" fmla="*/ 7 w 7"/>
                <a:gd name="T9" fmla="*/ 2 h 5"/>
                <a:gd name="T10" fmla="*/ 0 w 7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5"/>
                <a:gd name="T20" fmla="*/ 7 w 7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5">
                  <a:moveTo>
                    <a:pt x="0" y="2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7" y="5"/>
                  </a:lnTo>
                  <a:lnTo>
                    <a:pt x="7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19" name="Freeform 4749"/>
            <p:cNvSpPr>
              <a:spLocks/>
            </p:cNvSpPr>
            <p:nvPr/>
          </p:nvSpPr>
          <p:spPr bwMode="auto">
            <a:xfrm>
              <a:off x="2649" y="2707"/>
              <a:ext cx="15" cy="19"/>
            </a:xfrm>
            <a:custGeom>
              <a:avLst/>
              <a:gdLst>
                <a:gd name="T0" fmla="*/ 0 w 15"/>
                <a:gd name="T1" fmla="*/ 15 h 19"/>
                <a:gd name="T2" fmla="*/ 7 w 15"/>
                <a:gd name="T3" fmla="*/ 19 h 19"/>
                <a:gd name="T4" fmla="*/ 15 w 15"/>
                <a:gd name="T5" fmla="*/ 4 h 19"/>
                <a:gd name="T6" fmla="*/ 8 w 15"/>
                <a:gd name="T7" fmla="*/ 0 h 19"/>
                <a:gd name="T8" fmla="*/ 0 w 15"/>
                <a:gd name="T9" fmla="*/ 15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9"/>
                <a:gd name="T17" fmla="*/ 15 w 15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9">
                  <a:moveTo>
                    <a:pt x="0" y="15"/>
                  </a:moveTo>
                  <a:lnTo>
                    <a:pt x="7" y="19"/>
                  </a:lnTo>
                  <a:lnTo>
                    <a:pt x="15" y="4"/>
                  </a:lnTo>
                  <a:lnTo>
                    <a:pt x="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20" name="Freeform 4750"/>
            <p:cNvSpPr>
              <a:spLocks/>
            </p:cNvSpPr>
            <p:nvPr/>
          </p:nvSpPr>
          <p:spPr bwMode="auto">
            <a:xfrm>
              <a:off x="2649" y="2722"/>
              <a:ext cx="7" cy="5"/>
            </a:xfrm>
            <a:custGeom>
              <a:avLst/>
              <a:gdLst>
                <a:gd name="T0" fmla="*/ 7 w 7"/>
                <a:gd name="T1" fmla="*/ 5 h 5"/>
                <a:gd name="T2" fmla="*/ 7 w 7"/>
                <a:gd name="T3" fmla="*/ 4 h 5"/>
                <a:gd name="T4" fmla="*/ 0 w 7"/>
                <a:gd name="T5" fmla="*/ 0 h 5"/>
                <a:gd name="T6" fmla="*/ 1 w 7"/>
                <a:gd name="T7" fmla="*/ 0 h 5"/>
                <a:gd name="T8" fmla="*/ 7 w 7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5"/>
                <a:gd name="T17" fmla="*/ 7 w 7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5">
                  <a:moveTo>
                    <a:pt x="7" y="5"/>
                  </a:moveTo>
                  <a:lnTo>
                    <a:pt x="7" y="4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21" name="Freeform 4751"/>
            <p:cNvSpPr>
              <a:spLocks/>
            </p:cNvSpPr>
            <p:nvPr/>
          </p:nvSpPr>
          <p:spPr bwMode="auto">
            <a:xfrm>
              <a:off x="2643" y="2687"/>
              <a:ext cx="20" cy="25"/>
            </a:xfrm>
            <a:custGeom>
              <a:avLst/>
              <a:gdLst>
                <a:gd name="T0" fmla="*/ 15 w 20"/>
                <a:gd name="T1" fmla="*/ 25 h 25"/>
                <a:gd name="T2" fmla="*/ 8 w 20"/>
                <a:gd name="T3" fmla="*/ 18 h 25"/>
                <a:gd name="T4" fmla="*/ 2 w 20"/>
                <a:gd name="T5" fmla="*/ 10 h 25"/>
                <a:gd name="T6" fmla="*/ 0 w 20"/>
                <a:gd name="T7" fmla="*/ 3 h 25"/>
                <a:gd name="T8" fmla="*/ 7 w 20"/>
                <a:gd name="T9" fmla="*/ 0 h 25"/>
                <a:gd name="T10" fmla="*/ 9 w 20"/>
                <a:gd name="T11" fmla="*/ 6 h 25"/>
                <a:gd name="T12" fmla="*/ 14 w 20"/>
                <a:gd name="T13" fmla="*/ 13 h 25"/>
                <a:gd name="T14" fmla="*/ 20 w 20"/>
                <a:gd name="T15" fmla="*/ 19 h 25"/>
                <a:gd name="T16" fmla="*/ 15 w 20"/>
                <a:gd name="T17" fmla="*/ 25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25"/>
                <a:gd name="T29" fmla="*/ 20 w 20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25">
                  <a:moveTo>
                    <a:pt x="15" y="25"/>
                  </a:moveTo>
                  <a:lnTo>
                    <a:pt x="8" y="18"/>
                  </a:lnTo>
                  <a:lnTo>
                    <a:pt x="2" y="10"/>
                  </a:lnTo>
                  <a:lnTo>
                    <a:pt x="0" y="3"/>
                  </a:lnTo>
                  <a:lnTo>
                    <a:pt x="7" y="0"/>
                  </a:lnTo>
                  <a:lnTo>
                    <a:pt x="9" y="6"/>
                  </a:lnTo>
                  <a:lnTo>
                    <a:pt x="14" y="13"/>
                  </a:lnTo>
                  <a:lnTo>
                    <a:pt x="20" y="19"/>
                  </a:lnTo>
                  <a:lnTo>
                    <a:pt x="15" y="25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22" name="Freeform 4752"/>
            <p:cNvSpPr>
              <a:spLocks/>
            </p:cNvSpPr>
            <p:nvPr/>
          </p:nvSpPr>
          <p:spPr bwMode="auto">
            <a:xfrm>
              <a:off x="2657" y="2706"/>
              <a:ext cx="8" cy="6"/>
            </a:xfrm>
            <a:custGeom>
              <a:avLst/>
              <a:gdLst>
                <a:gd name="T0" fmla="*/ 7 w 8"/>
                <a:gd name="T1" fmla="*/ 5 h 6"/>
                <a:gd name="T2" fmla="*/ 8 w 8"/>
                <a:gd name="T3" fmla="*/ 2 h 6"/>
                <a:gd name="T4" fmla="*/ 6 w 8"/>
                <a:gd name="T5" fmla="*/ 0 h 6"/>
                <a:gd name="T6" fmla="*/ 1 w 8"/>
                <a:gd name="T7" fmla="*/ 6 h 6"/>
                <a:gd name="T8" fmla="*/ 0 w 8"/>
                <a:gd name="T9" fmla="*/ 1 h 6"/>
                <a:gd name="T10" fmla="*/ 7 w 8"/>
                <a:gd name="T11" fmla="*/ 5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6"/>
                <a:gd name="T20" fmla="*/ 8 w 8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6">
                  <a:moveTo>
                    <a:pt x="7" y="5"/>
                  </a:moveTo>
                  <a:lnTo>
                    <a:pt x="8" y="2"/>
                  </a:lnTo>
                  <a:lnTo>
                    <a:pt x="6" y="0"/>
                  </a:lnTo>
                  <a:lnTo>
                    <a:pt x="1" y="6"/>
                  </a:lnTo>
                  <a:lnTo>
                    <a:pt x="0" y="1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23" name="Freeform 4753"/>
            <p:cNvSpPr>
              <a:spLocks/>
            </p:cNvSpPr>
            <p:nvPr/>
          </p:nvSpPr>
          <p:spPr bwMode="auto">
            <a:xfrm>
              <a:off x="2643" y="2659"/>
              <a:ext cx="35" cy="31"/>
            </a:xfrm>
            <a:custGeom>
              <a:avLst/>
              <a:gdLst>
                <a:gd name="T0" fmla="*/ 0 w 35"/>
                <a:gd name="T1" fmla="*/ 28 h 31"/>
                <a:gd name="T2" fmla="*/ 1 w 35"/>
                <a:gd name="T3" fmla="*/ 23 h 31"/>
                <a:gd name="T4" fmla="*/ 5 w 35"/>
                <a:gd name="T5" fmla="*/ 19 h 31"/>
                <a:gd name="T6" fmla="*/ 9 w 35"/>
                <a:gd name="T7" fmla="*/ 13 h 31"/>
                <a:gd name="T8" fmla="*/ 15 w 35"/>
                <a:gd name="T9" fmla="*/ 9 h 31"/>
                <a:gd name="T10" fmla="*/ 25 w 35"/>
                <a:gd name="T11" fmla="*/ 3 h 31"/>
                <a:gd name="T12" fmla="*/ 31 w 35"/>
                <a:gd name="T13" fmla="*/ 0 h 31"/>
                <a:gd name="T14" fmla="*/ 35 w 35"/>
                <a:gd name="T15" fmla="*/ 0 h 31"/>
                <a:gd name="T16" fmla="*/ 35 w 35"/>
                <a:gd name="T17" fmla="*/ 8 h 31"/>
                <a:gd name="T18" fmla="*/ 32 w 35"/>
                <a:gd name="T19" fmla="*/ 8 h 31"/>
                <a:gd name="T20" fmla="*/ 29 w 35"/>
                <a:gd name="T21" fmla="*/ 10 h 31"/>
                <a:gd name="T22" fmla="*/ 19 w 35"/>
                <a:gd name="T23" fmla="*/ 16 h 31"/>
                <a:gd name="T24" fmla="*/ 14 w 35"/>
                <a:gd name="T25" fmla="*/ 19 h 31"/>
                <a:gd name="T26" fmla="*/ 11 w 35"/>
                <a:gd name="T27" fmla="*/ 24 h 31"/>
                <a:gd name="T28" fmla="*/ 8 w 35"/>
                <a:gd name="T29" fmla="*/ 27 h 31"/>
                <a:gd name="T30" fmla="*/ 7 w 35"/>
                <a:gd name="T31" fmla="*/ 31 h 31"/>
                <a:gd name="T32" fmla="*/ 0 w 35"/>
                <a:gd name="T33" fmla="*/ 28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31"/>
                <a:gd name="T53" fmla="*/ 35 w 35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31">
                  <a:moveTo>
                    <a:pt x="0" y="28"/>
                  </a:moveTo>
                  <a:lnTo>
                    <a:pt x="1" y="23"/>
                  </a:lnTo>
                  <a:lnTo>
                    <a:pt x="5" y="19"/>
                  </a:lnTo>
                  <a:lnTo>
                    <a:pt x="9" y="13"/>
                  </a:lnTo>
                  <a:lnTo>
                    <a:pt x="15" y="9"/>
                  </a:lnTo>
                  <a:lnTo>
                    <a:pt x="25" y="3"/>
                  </a:lnTo>
                  <a:lnTo>
                    <a:pt x="31" y="0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32" y="8"/>
                  </a:lnTo>
                  <a:lnTo>
                    <a:pt x="29" y="10"/>
                  </a:lnTo>
                  <a:lnTo>
                    <a:pt x="19" y="16"/>
                  </a:lnTo>
                  <a:lnTo>
                    <a:pt x="14" y="19"/>
                  </a:lnTo>
                  <a:lnTo>
                    <a:pt x="11" y="24"/>
                  </a:lnTo>
                  <a:lnTo>
                    <a:pt x="8" y="27"/>
                  </a:lnTo>
                  <a:lnTo>
                    <a:pt x="7" y="3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24" name="Freeform 4754"/>
            <p:cNvSpPr>
              <a:spLocks/>
            </p:cNvSpPr>
            <p:nvPr/>
          </p:nvSpPr>
          <p:spPr bwMode="auto">
            <a:xfrm>
              <a:off x="2643" y="2687"/>
              <a:ext cx="7" cy="3"/>
            </a:xfrm>
            <a:custGeom>
              <a:avLst/>
              <a:gdLst>
                <a:gd name="T0" fmla="*/ 0 w 7"/>
                <a:gd name="T1" fmla="*/ 3 h 3"/>
                <a:gd name="T2" fmla="*/ 0 w 7"/>
                <a:gd name="T3" fmla="*/ 2 h 3"/>
                <a:gd name="T4" fmla="*/ 0 w 7"/>
                <a:gd name="T5" fmla="*/ 0 h 3"/>
                <a:gd name="T6" fmla="*/ 7 w 7"/>
                <a:gd name="T7" fmla="*/ 3 h 3"/>
                <a:gd name="T8" fmla="*/ 7 w 7"/>
                <a:gd name="T9" fmla="*/ 0 h 3"/>
                <a:gd name="T10" fmla="*/ 0 w 7"/>
                <a:gd name="T11" fmla="*/ 3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3"/>
                <a:gd name="T20" fmla="*/ 7 w 7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3">
                  <a:moveTo>
                    <a:pt x="0" y="3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25" name="Freeform 4755"/>
            <p:cNvSpPr>
              <a:spLocks/>
            </p:cNvSpPr>
            <p:nvPr/>
          </p:nvSpPr>
          <p:spPr bwMode="auto">
            <a:xfrm>
              <a:off x="2678" y="2648"/>
              <a:ext cx="26" cy="19"/>
            </a:xfrm>
            <a:custGeom>
              <a:avLst/>
              <a:gdLst>
                <a:gd name="T0" fmla="*/ 0 w 26"/>
                <a:gd name="T1" fmla="*/ 11 h 19"/>
                <a:gd name="T2" fmla="*/ 6 w 26"/>
                <a:gd name="T3" fmla="*/ 10 h 19"/>
                <a:gd name="T4" fmla="*/ 11 w 26"/>
                <a:gd name="T5" fmla="*/ 8 h 19"/>
                <a:gd name="T6" fmla="*/ 21 w 26"/>
                <a:gd name="T7" fmla="*/ 0 h 19"/>
                <a:gd name="T8" fmla="*/ 26 w 26"/>
                <a:gd name="T9" fmla="*/ 6 h 19"/>
                <a:gd name="T10" fmla="*/ 15 w 26"/>
                <a:gd name="T11" fmla="*/ 15 h 19"/>
                <a:gd name="T12" fmla="*/ 8 w 26"/>
                <a:gd name="T13" fmla="*/ 18 h 19"/>
                <a:gd name="T14" fmla="*/ 1 w 26"/>
                <a:gd name="T15" fmla="*/ 19 h 19"/>
                <a:gd name="T16" fmla="*/ 0 w 26"/>
                <a:gd name="T17" fmla="*/ 11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19"/>
                <a:gd name="T29" fmla="*/ 26 w 26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19">
                  <a:moveTo>
                    <a:pt x="0" y="11"/>
                  </a:moveTo>
                  <a:lnTo>
                    <a:pt x="6" y="10"/>
                  </a:lnTo>
                  <a:lnTo>
                    <a:pt x="11" y="8"/>
                  </a:lnTo>
                  <a:lnTo>
                    <a:pt x="21" y="0"/>
                  </a:lnTo>
                  <a:lnTo>
                    <a:pt x="26" y="6"/>
                  </a:lnTo>
                  <a:lnTo>
                    <a:pt x="15" y="15"/>
                  </a:lnTo>
                  <a:lnTo>
                    <a:pt x="8" y="18"/>
                  </a:lnTo>
                  <a:lnTo>
                    <a:pt x="1" y="1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26" name="Freeform 4756"/>
            <p:cNvSpPr>
              <a:spLocks/>
            </p:cNvSpPr>
            <p:nvPr/>
          </p:nvSpPr>
          <p:spPr bwMode="auto">
            <a:xfrm>
              <a:off x="2678" y="2659"/>
              <a:ext cx="1" cy="8"/>
            </a:xfrm>
            <a:custGeom>
              <a:avLst/>
              <a:gdLst>
                <a:gd name="T0" fmla="*/ 0 w 1"/>
                <a:gd name="T1" fmla="*/ 8 h 8"/>
                <a:gd name="T2" fmla="*/ 1 w 1"/>
                <a:gd name="T3" fmla="*/ 8 h 8"/>
                <a:gd name="T4" fmla="*/ 0 w 1"/>
                <a:gd name="T5" fmla="*/ 0 h 8"/>
                <a:gd name="T6" fmla="*/ 0 w 1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8"/>
                <a:gd name="T14" fmla="*/ 1 w 1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8">
                  <a:moveTo>
                    <a:pt x="0" y="8"/>
                  </a:moveTo>
                  <a:lnTo>
                    <a:pt x="1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27" name="Freeform 4757"/>
            <p:cNvSpPr>
              <a:spLocks/>
            </p:cNvSpPr>
            <p:nvPr/>
          </p:nvSpPr>
          <p:spPr bwMode="auto">
            <a:xfrm>
              <a:off x="2702" y="2646"/>
              <a:ext cx="36" cy="9"/>
            </a:xfrm>
            <a:custGeom>
              <a:avLst/>
              <a:gdLst>
                <a:gd name="T0" fmla="*/ 0 w 36"/>
                <a:gd name="T1" fmla="*/ 1 h 9"/>
                <a:gd name="T2" fmla="*/ 7 w 36"/>
                <a:gd name="T3" fmla="*/ 0 h 9"/>
                <a:gd name="T4" fmla="*/ 20 w 36"/>
                <a:gd name="T5" fmla="*/ 0 h 9"/>
                <a:gd name="T6" fmla="*/ 36 w 36"/>
                <a:gd name="T7" fmla="*/ 1 h 9"/>
                <a:gd name="T8" fmla="*/ 35 w 36"/>
                <a:gd name="T9" fmla="*/ 9 h 9"/>
                <a:gd name="T10" fmla="*/ 20 w 36"/>
                <a:gd name="T11" fmla="*/ 8 h 9"/>
                <a:gd name="T12" fmla="*/ 7 w 36"/>
                <a:gd name="T13" fmla="*/ 8 h 9"/>
                <a:gd name="T14" fmla="*/ 1 w 36"/>
                <a:gd name="T15" fmla="*/ 9 h 9"/>
                <a:gd name="T16" fmla="*/ 0 w 36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9"/>
                <a:gd name="T29" fmla="*/ 36 w 36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9">
                  <a:moveTo>
                    <a:pt x="0" y="1"/>
                  </a:moveTo>
                  <a:lnTo>
                    <a:pt x="7" y="0"/>
                  </a:lnTo>
                  <a:lnTo>
                    <a:pt x="20" y="0"/>
                  </a:lnTo>
                  <a:lnTo>
                    <a:pt x="36" y="1"/>
                  </a:lnTo>
                  <a:lnTo>
                    <a:pt x="35" y="9"/>
                  </a:lnTo>
                  <a:lnTo>
                    <a:pt x="20" y="8"/>
                  </a:lnTo>
                  <a:lnTo>
                    <a:pt x="7" y="8"/>
                  </a:lnTo>
                  <a:lnTo>
                    <a:pt x="1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28" name="Freeform 4758"/>
            <p:cNvSpPr>
              <a:spLocks/>
            </p:cNvSpPr>
            <p:nvPr/>
          </p:nvSpPr>
          <p:spPr bwMode="auto">
            <a:xfrm>
              <a:off x="2699" y="2647"/>
              <a:ext cx="5" cy="8"/>
            </a:xfrm>
            <a:custGeom>
              <a:avLst/>
              <a:gdLst>
                <a:gd name="T0" fmla="*/ 0 w 5"/>
                <a:gd name="T1" fmla="*/ 1 h 8"/>
                <a:gd name="T2" fmla="*/ 1 w 5"/>
                <a:gd name="T3" fmla="*/ 0 h 8"/>
                <a:gd name="T4" fmla="*/ 3 w 5"/>
                <a:gd name="T5" fmla="*/ 0 h 8"/>
                <a:gd name="T6" fmla="*/ 4 w 5"/>
                <a:gd name="T7" fmla="*/ 8 h 8"/>
                <a:gd name="T8" fmla="*/ 5 w 5"/>
                <a:gd name="T9" fmla="*/ 7 h 8"/>
                <a:gd name="T10" fmla="*/ 0 w 5"/>
                <a:gd name="T11" fmla="*/ 1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8"/>
                <a:gd name="T20" fmla="*/ 5 w 5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8">
                  <a:moveTo>
                    <a:pt x="0" y="1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4" y="8"/>
                  </a:lnTo>
                  <a:lnTo>
                    <a:pt x="5" y="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29" name="Freeform 4759"/>
            <p:cNvSpPr>
              <a:spLocks/>
            </p:cNvSpPr>
            <p:nvPr/>
          </p:nvSpPr>
          <p:spPr bwMode="auto">
            <a:xfrm>
              <a:off x="2734" y="2633"/>
              <a:ext cx="9" cy="19"/>
            </a:xfrm>
            <a:custGeom>
              <a:avLst/>
              <a:gdLst>
                <a:gd name="T0" fmla="*/ 0 w 9"/>
                <a:gd name="T1" fmla="*/ 17 h 19"/>
                <a:gd name="T2" fmla="*/ 7 w 9"/>
                <a:gd name="T3" fmla="*/ 19 h 19"/>
                <a:gd name="T4" fmla="*/ 9 w 9"/>
                <a:gd name="T5" fmla="*/ 2 h 19"/>
                <a:gd name="T6" fmla="*/ 2 w 9"/>
                <a:gd name="T7" fmla="*/ 0 h 19"/>
                <a:gd name="T8" fmla="*/ 0 w 9"/>
                <a:gd name="T9" fmla="*/ 17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9"/>
                <a:gd name="T17" fmla="*/ 9 w 9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9">
                  <a:moveTo>
                    <a:pt x="0" y="17"/>
                  </a:moveTo>
                  <a:lnTo>
                    <a:pt x="7" y="19"/>
                  </a:lnTo>
                  <a:lnTo>
                    <a:pt x="9" y="2"/>
                  </a:lnTo>
                  <a:lnTo>
                    <a:pt x="2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30" name="Freeform 4760"/>
            <p:cNvSpPr>
              <a:spLocks/>
            </p:cNvSpPr>
            <p:nvPr/>
          </p:nvSpPr>
          <p:spPr bwMode="auto">
            <a:xfrm>
              <a:off x="2734" y="2647"/>
              <a:ext cx="7" cy="8"/>
            </a:xfrm>
            <a:custGeom>
              <a:avLst/>
              <a:gdLst>
                <a:gd name="T0" fmla="*/ 3 w 7"/>
                <a:gd name="T1" fmla="*/ 8 h 8"/>
                <a:gd name="T2" fmla="*/ 7 w 7"/>
                <a:gd name="T3" fmla="*/ 8 h 8"/>
                <a:gd name="T4" fmla="*/ 7 w 7"/>
                <a:gd name="T5" fmla="*/ 5 h 8"/>
                <a:gd name="T6" fmla="*/ 0 w 7"/>
                <a:gd name="T7" fmla="*/ 3 h 8"/>
                <a:gd name="T8" fmla="*/ 4 w 7"/>
                <a:gd name="T9" fmla="*/ 0 h 8"/>
                <a:gd name="T10" fmla="*/ 3 w 7"/>
                <a:gd name="T11" fmla="*/ 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8"/>
                <a:gd name="T20" fmla="*/ 7 w 7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8">
                  <a:moveTo>
                    <a:pt x="3" y="8"/>
                  </a:moveTo>
                  <a:lnTo>
                    <a:pt x="7" y="8"/>
                  </a:lnTo>
                  <a:lnTo>
                    <a:pt x="7" y="5"/>
                  </a:lnTo>
                  <a:lnTo>
                    <a:pt x="0" y="3"/>
                  </a:lnTo>
                  <a:lnTo>
                    <a:pt x="4" y="0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31" name="Freeform 4761"/>
            <p:cNvSpPr>
              <a:spLocks/>
            </p:cNvSpPr>
            <p:nvPr/>
          </p:nvSpPr>
          <p:spPr bwMode="auto">
            <a:xfrm>
              <a:off x="2730" y="2625"/>
              <a:ext cx="12" cy="12"/>
            </a:xfrm>
            <a:custGeom>
              <a:avLst/>
              <a:gdLst>
                <a:gd name="T0" fmla="*/ 7 w 12"/>
                <a:gd name="T1" fmla="*/ 12 h 12"/>
                <a:gd name="T2" fmla="*/ 12 w 12"/>
                <a:gd name="T3" fmla="*/ 6 h 12"/>
                <a:gd name="T4" fmla="*/ 5 w 12"/>
                <a:gd name="T5" fmla="*/ 0 h 12"/>
                <a:gd name="T6" fmla="*/ 0 w 12"/>
                <a:gd name="T7" fmla="*/ 6 h 12"/>
                <a:gd name="T8" fmla="*/ 7 w 12"/>
                <a:gd name="T9" fmla="*/ 12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2"/>
                <a:gd name="T17" fmla="*/ 12 w 12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2">
                  <a:moveTo>
                    <a:pt x="7" y="12"/>
                  </a:moveTo>
                  <a:lnTo>
                    <a:pt x="12" y="6"/>
                  </a:lnTo>
                  <a:lnTo>
                    <a:pt x="5" y="0"/>
                  </a:lnTo>
                  <a:lnTo>
                    <a:pt x="0" y="6"/>
                  </a:lnTo>
                  <a:lnTo>
                    <a:pt x="7" y="12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32" name="Freeform 4762"/>
            <p:cNvSpPr>
              <a:spLocks/>
            </p:cNvSpPr>
            <p:nvPr/>
          </p:nvSpPr>
          <p:spPr bwMode="auto">
            <a:xfrm>
              <a:off x="2736" y="2631"/>
              <a:ext cx="7" cy="6"/>
            </a:xfrm>
            <a:custGeom>
              <a:avLst/>
              <a:gdLst>
                <a:gd name="T0" fmla="*/ 7 w 7"/>
                <a:gd name="T1" fmla="*/ 4 h 6"/>
                <a:gd name="T2" fmla="*/ 7 w 7"/>
                <a:gd name="T3" fmla="*/ 1 h 6"/>
                <a:gd name="T4" fmla="*/ 6 w 7"/>
                <a:gd name="T5" fmla="*/ 0 h 6"/>
                <a:gd name="T6" fmla="*/ 1 w 7"/>
                <a:gd name="T7" fmla="*/ 6 h 6"/>
                <a:gd name="T8" fmla="*/ 0 w 7"/>
                <a:gd name="T9" fmla="*/ 2 h 6"/>
                <a:gd name="T10" fmla="*/ 7 w 7"/>
                <a:gd name="T11" fmla="*/ 4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6"/>
                <a:gd name="T20" fmla="*/ 7 w 7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6">
                  <a:moveTo>
                    <a:pt x="7" y="4"/>
                  </a:moveTo>
                  <a:lnTo>
                    <a:pt x="7" y="1"/>
                  </a:lnTo>
                  <a:lnTo>
                    <a:pt x="6" y="0"/>
                  </a:lnTo>
                  <a:lnTo>
                    <a:pt x="1" y="6"/>
                  </a:lnTo>
                  <a:lnTo>
                    <a:pt x="0" y="2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33" name="Freeform 4763"/>
            <p:cNvSpPr>
              <a:spLocks/>
            </p:cNvSpPr>
            <p:nvPr/>
          </p:nvSpPr>
          <p:spPr bwMode="auto">
            <a:xfrm>
              <a:off x="2729" y="2613"/>
              <a:ext cx="13" cy="17"/>
            </a:xfrm>
            <a:custGeom>
              <a:avLst/>
              <a:gdLst>
                <a:gd name="T0" fmla="*/ 0 w 13"/>
                <a:gd name="T1" fmla="*/ 13 h 17"/>
                <a:gd name="T2" fmla="*/ 7 w 13"/>
                <a:gd name="T3" fmla="*/ 17 h 17"/>
                <a:gd name="T4" fmla="*/ 13 w 13"/>
                <a:gd name="T5" fmla="*/ 4 h 17"/>
                <a:gd name="T6" fmla="*/ 6 w 13"/>
                <a:gd name="T7" fmla="*/ 0 h 17"/>
                <a:gd name="T8" fmla="*/ 0 w 13"/>
                <a:gd name="T9" fmla="*/ 13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7"/>
                <a:gd name="T17" fmla="*/ 13 w 13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7">
                  <a:moveTo>
                    <a:pt x="0" y="13"/>
                  </a:moveTo>
                  <a:lnTo>
                    <a:pt x="7" y="17"/>
                  </a:lnTo>
                  <a:lnTo>
                    <a:pt x="13" y="4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34" name="Freeform 4764"/>
            <p:cNvSpPr>
              <a:spLocks/>
            </p:cNvSpPr>
            <p:nvPr/>
          </p:nvSpPr>
          <p:spPr bwMode="auto">
            <a:xfrm>
              <a:off x="2728" y="2625"/>
              <a:ext cx="8" cy="6"/>
            </a:xfrm>
            <a:custGeom>
              <a:avLst/>
              <a:gdLst>
                <a:gd name="T0" fmla="*/ 2 w 8"/>
                <a:gd name="T1" fmla="*/ 6 h 6"/>
                <a:gd name="T2" fmla="*/ 0 w 8"/>
                <a:gd name="T3" fmla="*/ 4 h 6"/>
                <a:gd name="T4" fmla="*/ 1 w 8"/>
                <a:gd name="T5" fmla="*/ 1 h 6"/>
                <a:gd name="T6" fmla="*/ 8 w 8"/>
                <a:gd name="T7" fmla="*/ 5 h 6"/>
                <a:gd name="T8" fmla="*/ 7 w 8"/>
                <a:gd name="T9" fmla="*/ 0 h 6"/>
                <a:gd name="T10" fmla="*/ 2 w 8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6"/>
                <a:gd name="T20" fmla="*/ 8 w 8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6">
                  <a:moveTo>
                    <a:pt x="2" y="6"/>
                  </a:moveTo>
                  <a:lnTo>
                    <a:pt x="0" y="4"/>
                  </a:lnTo>
                  <a:lnTo>
                    <a:pt x="1" y="1"/>
                  </a:lnTo>
                  <a:lnTo>
                    <a:pt x="8" y="5"/>
                  </a:lnTo>
                  <a:lnTo>
                    <a:pt x="7" y="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35" name="Freeform 4765"/>
            <p:cNvSpPr>
              <a:spLocks/>
            </p:cNvSpPr>
            <p:nvPr/>
          </p:nvSpPr>
          <p:spPr bwMode="auto">
            <a:xfrm>
              <a:off x="2736" y="2596"/>
              <a:ext cx="20" cy="22"/>
            </a:xfrm>
            <a:custGeom>
              <a:avLst/>
              <a:gdLst>
                <a:gd name="T0" fmla="*/ 0 w 20"/>
                <a:gd name="T1" fmla="*/ 17 h 22"/>
                <a:gd name="T2" fmla="*/ 6 w 20"/>
                <a:gd name="T3" fmla="*/ 22 h 22"/>
                <a:gd name="T4" fmla="*/ 20 w 20"/>
                <a:gd name="T5" fmla="*/ 5 h 22"/>
                <a:gd name="T6" fmla="*/ 14 w 20"/>
                <a:gd name="T7" fmla="*/ 0 h 22"/>
                <a:gd name="T8" fmla="*/ 0 w 20"/>
                <a:gd name="T9" fmla="*/ 17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22"/>
                <a:gd name="T17" fmla="*/ 20 w 20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22">
                  <a:moveTo>
                    <a:pt x="0" y="17"/>
                  </a:moveTo>
                  <a:lnTo>
                    <a:pt x="6" y="22"/>
                  </a:lnTo>
                  <a:lnTo>
                    <a:pt x="20" y="5"/>
                  </a:lnTo>
                  <a:lnTo>
                    <a:pt x="14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36" name="Freeform 4766"/>
            <p:cNvSpPr>
              <a:spLocks/>
            </p:cNvSpPr>
            <p:nvPr/>
          </p:nvSpPr>
          <p:spPr bwMode="auto">
            <a:xfrm>
              <a:off x="2735" y="2613"/>
              <a:ext cx="7" cy="5"/>
            </a:xfrm>
            <a:custGeom>
              <a:avLst/>
              <a:gdLst>
                <a:gd name="T0" fmla="*/ 0 w 7"/>
                <a:gd name="T1" fmla="*/ 0 h 5"/>
                <a:gd name="T2" fmla="*/ 1 w 7"/>
                <a:gd name="T3" fmla="*/ 0 h 5"/>
                <a:gd name="T4" fmla="*/ 7 w 7"/>
                <a:gd name="T5" fmla="*/ 5 h 5"/>
                <a:gd name="T6" fmla="*/ 7 w 7"/>
                <a:gd name="T7" fmla="*/ 4 h 5"/>
                <a:gd name="T8" fmla="*/ 0 w 7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5"/>
                <a:gd name="T17" fmla="*/ 7 w 7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5">
                  <a:moveTo>
                    <a:pt x="0" y="0"/>
                  </a:moveTo>
                  <a:lnTo>
                    <a:pt x="1" y="0"/>
                  </a:lnTo>
                  <a:lnTo>
                    <a:pt x="7" y="5"/>
                  </a:lnTo>
                  <a:lnTo>
                    <a:pt x="7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37" name="Freeform 4767"/>
            <p:cNvSpPr>
              <a:spLocks/>
            </p:cNvSpPr>
            <p:nvPr/>
          </p:nvSpPr>
          <p:spPr bwMode="auto">
            <a:xfrm>
              <a:off x="2749" y="2561"/>
              <a:ext cx="11" cy="38"/>
            </a:xfrm>
            <a:custGeom>
              <a:avLst/>
              <a:gdLst>
                <a:gd name="T0" fmla="*/ 0 w 11"/>
                <a:gd name="T1" fmla="*/ 36 h 38"/>
                <a:gd name="T2" fmla="*/ 7 w 11"/>
                <a:gd name="T3" fmla="*/ 38 h 38"/>
                <a:gd name="T4" fmla="*/ 11 w 11"/>
                <a:gd name="T5" fmla="*/ 2 h 38"/>
                <a:gd name="T6" fmla="*/ 4 w 11"/>
                <a:gd name="T7" fmla="*/ 0 h 38"/>
                <a:gd name="T8" fmla="*/ 0 w 11"/>
                <a:gd name="T9" fmla="*/ 36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38"/>
                <a:gd name="T17" fmla="*/ 11 w 11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38">
                  <a:moveTo>
                    <a:pt x="0" y="36"/>
                  </a:moveTo>
                  <a:lnTo>
                    <a:pt x="7" y="38"/>
                  </a:lnTo>
                  <a:lnTo>
                    <a:pt x="11" y="2"/>
                  </a:lnTo>
                  <a:lnTo>
                    <a:pt x="4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38" name="Freeform 4768"/>
            <p:cNvSpPr>
              <a:spLocks/>
            </p:cNvSpPr>
            <p:nvPr/>
          </p:nvSpPr>
          <p:spPr bwMode="auto">
            <a:xfrm>
              <a:off x="2749" y="2596"/>
              <a:ext cx="7" cy="5"/>
            </a:xfrm>
            <a:custGeom>
              <a:avLst/>
              <a:gdLst>
                <a:gd name="T0" fmla="*/ 7 w 7"/>
                <a:gd name="T1" fmla="*/ 5 h 5"/>
                <a:gd name="T2" fmla="*/ 7 w 7"/>
                <a:gd name="T3" fmla="*/ 3 h 5"/>
                <a:gd name="T4" fmla="*/ 0 w 7"/>
                <a:gd name="T5" fmla="*/ 1 h 5"/>
                <a:gd name="T6" fmla="*/ 1 w 7"/>
                <a:gd name="T7" fmla="*/ 0 h 5"/>
                <a:gd name="T8" fmla="*/ 7 w 7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5"/>
                <a:gd name="T17" fmla="*/ 7 w 7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5">
                  <a:moveTo>
                    <a:pt x="7" y="5"/>
                  </a:moveTo>
                  <a:lnTo>
                    <a:pt x="7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39" name="Freeform 4769"/>
            <p:cNvSpPr>
              <a:spLocks/>
            </p:cNvSpPr>
            <p:nvPr/>
          </p:nvSpPr>
          <p:spPr bwMode="auto">
            <a:xfrm>
              <a:off x="2754" y="2527"/>
              <a:ext cx="39" cy="38"/>
            </a:xfrm>
            <a:custGeom>
              <a:avLst/>
              <a:gdLst>
                <a:gd name="T0" fmla="*/ 0 w 39"/>
                <a:gd name="T1" fmla="*/ 32 h 38"/>
                <a:gd name="T2" fmla="*/ 5 w 39"/>
                <a:gd name="T3" fmla="*/ 38 h 38"/>
                <a:gd name="T4" fmla="*/ 39 w 39"/>
                <a:gd name="T5" fmla="*/ 6 h 38"/>
                <a:gd name="T6" fmla="*/ 34 w 39"/>
                <a:gd name="T7" fmla="*/ 0 h 38"/>
                <a:gd name="T8" fmla="*/ 0 w 39"/>
                <a:gd name="T9" fmla="*/ 32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38"/>
                <a:gd name="T17" fmla="*/ 39 w 39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38">
                  <a:moveTo>
                    <a:pt x="0" y="32"/>
                  </a:moveTo>
                  <a:lnTo>
                    <a:pt x="5" y="38"/>
                  </a:lnTo>
                  <a:lnTo>
                    <a:pt x="39" y="6"/>
                  </a:lnTo>
                  <a:lnTo>
                    <a:pt x="34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40" name="Freeform 4770"/>
            <p:cNvSpPr>
              <a:spLocks/>
            </p:cNvSpPr>
            <p:nvPr/>
          </p:nvSpPr>
          <p:spPr bwMode="auto">
            <a:xfrm>
              <a:off x="2753" y="2559"/>
              <a:ext cx="7" cy="6"/>
            </a:xfrm>
            <a:custGeom>
              <a:avLst/>
              <a:gdLst>
                <a:gd name="T0" fmla="*/ 0 w 7"/>
                <a:gd name="T1" fmla="*/ 2 h 6"/>
                <a:gd name="T2" fmla="*/ 0 w 7"/>
                <a:gd name="T3" fmla="*/ 1 h 6"/>
                <a:gd name="T4" fmla="*/ 1 w 7"/>
                <a:gd name="T5" fmla="*/ 0 h 6"/>
                <a:gd name="T6" fmla="*/ 6 w 7"/>
                <a:gd name="T7" fmla="*/ 6 h 6"/>
                <a:gd name="T8" fmla="*/ 7 w 7"/>
                <a:gd name="T9" fmla="*/ 4 h 6"/>
                <a:gd name="T10" fmla="*/ 0 w 7"/>
                <a:gd name="T11" fmla="*/ 2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6"/>
                <a:gd name="T20" fmla="*/ 7 w 7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6">
                  <a:moveTo>
                    <a:pt x="0" y="2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" y="6"/>
                  </a:lnTo>
                  <a:lnTo>
                    <a:pt x="7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41" name="Freeform 4771"/>
            <p:cNvSpPr>
              <a:spLocks/>
            </p:cNvSpPr>
            <p:nvPr/>
          </p:nvSpPr>
          <p:spPr bwMode="auto">
            <a:xfrm>
              <a:off x="2770" y="2511"/>
              <a:ext cx="23" cy="22"/>
            </a:xfrm>
            <a:custGeom>
              <a:avLst/>
              <a:gdLst>
                <a:gd name="T0" fmla="*/ 18 w 23"/>
                <a:gd name="T1" fmla="*/ 22 h 22"/>
                <a:gd name="T2" fmla="*/ 23 w 23"/>
                <a:gd name="T3" fmla="*/ 16 h 22"/>
                <a:gd name="T4" fmla="*/ 5 w 23"/>
                <a:gd name="T5" fmla="*/ 0 h 22"/>
                <a:gd name="T6" fmla="*/ 0 w 23"/>
                <a:gd name="T7" fmla="*/ 6 h 22"/>
                <a:gd name="T8" fmla="*/ 18 w 23"/>
                <a:gd name="T9" fmla="*/ 22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2"/>
                <a:gd name="T17" fmla="*/ 23 w 23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2">
                  <a:moveTo>
                    <a:pt x="18" y="22"/>
                  </a:moveTo>
                  <a:lnTo>
                    <a:pt x="23" y="16"/>
                  </a:lnTo>
                  <a:lnTo>
                    <a:pt x="5" y="0"/>
                  </a:lnTo>
                  <a:lnTo>
                    <a:pt x="0" y="6"/>
                  </a:lnTo>
                  <a:lnTo>
                    <a:pt x="18" y="22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42" name="Freeform 4772"/>
            <p:cNvSpPr>
              <a:spLocks/>
            </p:cNvSpPr>
            <p:nvPr/>
          </p:nvSpPr>
          <p:spPr bwMode="auto">
            <a:xfrm>
              <a:off x="2788" y="2527"/>
              <a:ext cx="8" cy="6"/>
            </a:xfrm>
            <a:custGeom>
              <a:avLst/>
              <a:gdLst>
                <a:gd name="T0" fmla="*/ 5 w 8"/>
                <a:gd name="T1" fmla="*/ 6 h 6"/>
                <a:gd name="T2" fmla="*/ 8 w 8"/>
                <a:gd name="T3" fmla="*/ 3 h 6"/>
                <a:gd name="T4" fmla="*/ 5 w 8"/>
                <a:gd name="T5" fmla="*/ 0 h 6"/>
                <a:gd name="T6" fmla="*/ 0 w 8"/>
                <a:gd name="T7" fmla="*/ 6 h 6"/>
                <a:gd name="T8" fmla="*/ 0 w 8"/>
                <a:gd name="T9" fmla="*/ 0 h 6"/>
                <a:gd name="T10" fmla="*/ 5 w 8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6"/>
                <a:gd name="T20" fmla="*/ 8 w 8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6">
                  <a:moveTo>
                    <a:pt x="5" y="6"/>
                  </a:moveTo>
                  <a:lnTo>
                    <a:pt x="8" y="3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43" name="Rectangle 4773"/>
            <p:cNvSpPr>
              <a:spLocks noChangeArrowheads="1"/>
            </p:cNvSpPr>
            <p:nvPr/>
          </p:nvSpPr>
          <p:spPr bwMode="auto">
            <a:xfrm>
              <a:off x="2769" y="2491"/>
              <a:ext cx="8" cy="23"/>
            </a:xfrm>
            <a:prstGeom prst="rect">
              <a:avLst/>
            </a:prstGeom>
            <a:solidFill>
              <a:srgbClr val="FFFF66">
                <a:alpha val="3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44" name="Freeform 4774"/>
            <p:cNvSpPr>
              <a:spLocks/>
            </p:cNvSpPr>
            <p:nvPr/>
          </p:nvSpPr>
          <p:spPr bwMode="auto">
            <a:xfrm>
              <a:off x="2769" y="2511"/>
              <a:ext cx="8" cy="6"/>
            </a:xfrm>
            <a:custGeom>
              <a:avLst/>
              <a:gdLst>
                <a:gd name="T0" fmla="*/ 1 w 8"/>
                <a:gd name="T1" fmla="*/ 6 h 6"/>
                <a:gd name="T2" fmla="*/ 0 w 8"/>
                <a:gd name="T3" fmla="*/ 6 h 6"/>
                <a:gd name="T4" fmla="*/ 0 w 8"/>
                <a:gd name="T5" fmla="*/ 3 h 6"/>
                <a:gd name="T6" fmla="*/ 8 w 8"/>
                <a:gd name="T7" fmla="*/ 3 h 6"/>
                <a:gd name="T8" fmla="*/ 6 w 8"/>
                <a:gd name="T9" fmla="*/ 0 h 6"/>
                <a:gd name="T10" fmla="*/ 1 w 8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6"/>
                <a:gd name="T20" fmla="*/ 8 w 8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6">
                  <a:moveTo>
                    <a:pt x="1" y="6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8" y="3"/>
                  </a:lnTo>
                  <a:lnTo>
                    <a:pt x="6" y="0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45" name="Freeform 4775"/>
            <p:cNvSpPr>
              <a:spLocks/>
            </p:cNvSpPr>
            <p:nvPr/>
          </p:nvSpPr>
          <p:spPr bwMode="auto">
            <a:xfrm>
              <a:off x="2770" y="2488"/>
              <a:ext cx="28" cy="24"/>
            </a:xfrm>
            <a:custGeom>
              <a:avLst/>
              <a:gdLst>
                <a:gd name="T0" fmla="*/ 5 w 28"/>
                <a:gd name="T1" fmla="*/ 0 h 24"/>
                <a:gd name="T2" fmla="*/ 13 w 28"/>
                <a:gd name="T3" fmla="*/ 7 h 24"/>
                <a:gd name="T4" fmla="*/ 28 w 28"/>
                <a:gd name="T5" fmla="*/ 18 h 24"/>
                <a:gd name="T6" fmla="*/ 23 w 28"/>
                <a:gd name="T7" fmla="*/ 24 h 24"/>
                <a:gd name="T8" fmla="*/ 8 w 28"/>
                <a:gd name="T9" fmla="*/ 13 h 24"/>
                <a:gd name="T10" fmla="*/ 0 w 28"/>
                <a:gd name="T11" fmla="*/ 6 h 24"/>
                <a:gd name="T12" fmla="*/ 5 w 2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24"/>
                <a:gd name="T23" fmla="*/ 28 w 2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24">
                  <a:moveTo>
                    <a:pt x="5" y="0"/>
                  </a:moveTo>
                  <a:lnTo>
                    <a:pt x="13" y="7"/>
                  </a:lnTo>
                  <a:lnTo>
                    <a:pt x="28" y="18"/>
                  </a:lnTo>
                  <a:lnTo>
                    <a:pt x="23" y="24"/>
                  </a:lnTo>
                  <a:lnTo>
                    <a:pt x="8" y="13"/>
                  </a:lnTo>
                  <a:lnTo>
                    <a:pt x="0" y="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46" name="Freeform 4776"/>
            <p:cNvSpPr>
              <a:spLocks/>
            </p:cNvSpPr>
            <p:nvPr/>
          </p:nvSpPr>
          <p:spPr bwMode="auto">
            <a:xfrm>
              <a:off x="2769" y="2483"/>
              <a:ext cx="8" cy="11"/>
            </a:xfrm>
            <a:custGeom>
              <a:avLst/>
              <a:gdLst>
                <a:gd name="T0" fmla="*/ 0 w 8"/>
                <a:gd name="T1" fmla="*/ 8 h 11"/>
                <a:gd name="T2" fmla="*/ 0 w 8"/>
                <a:gd name="T3" fmla="*/ 0 h 11"/>
                <a:gd name="T4" fmla="*/ 6 w 8"/>
                <a:gd name="T5" fmla="*/ 5 h 11"/>
                <a:gd name="T6" fmla="*/ 1 w 8"/>
                <a:gd name="T7" fmla="*/ 11 h 11"/>
                <a:gd name="T8" fmla="*/ 8 w 8"/>
                <a:gd name="T9" fmla="*/ 8 h 11"/>
                <a:gd name="T10" fmla="*/ 0 w 8"/>
                <a:gd name="T11" fmla="*/ 8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1"/>
                <a:gd name="T20" fmla="*/ 8 w 8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1">
                  <a:moveTo>
                    <a:pt x="0" y="8"/>
                  </a:moveTo>
                  <a:lnTo>
                    <a:pt x="0" y="0"/>
                  </a:lnTo>
                  <a:lnTo>
                    <a:pt x="6" y="5"/>
                  </a:lnTo>
                  <a:lnTo>
                    <a:pt x="1" y="11"/>
                  </a:lnTo>
                  <a:lnTo>
                    <a:pt x="8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47" name="Freeform 4777"/>
            <p:cNvSpPr>
              <a:spLocks/>
            </p:cNvSpPr>
            <p:nvPr/>
          </p:nvSpPr>
          <p:spPr bwMode="auto">
            <a:xfrm>
              <a:off x="2795" y="2498"/>
              <a:ext cx="20" cy="17"/>
            </a:xfrm>
            <a:custGeom>
              <a:avLst/>
              <a:gdLst>
                <a:gd name="T0" fmla="*/ 2 w 20"/>
                <a:gd name="T1" fmla="*/ 7 h 17"/>
                <a:gd name="T2" fmla="*/ 6 w 20"/>
                <a:gd name="T3" fmla="*/ 9 h 17"/>
                <a:gd name="T4" fmla="*/ 7 w 20"/>
                <a:gd name="T5" fmla="*/ 9 h 17"/>
                <a:gd name="T6" fmla="*/ 14 w 20"/>
                <a:gd name="T7" fmla="*/ 0 h 17"/>
                <a:gd name="T8" fmla="*/ 20 w 20"/>
                <a:gd name="T9" fmla="*/ 5 h 17"/>
                <a:gd name="T10" fmla="*/ 13 w 20"/>
                <a:gd name="T11" fmla="*/ 14 h 17"/>
                <a:gd name="T12" fmla="*/ 6 w 20"/>
                <a:gd name="T13" fmla="*/ 17 h 17"/>
                <a:gd name="T14" fmla="*/ 0 w 20"/>
                <a:gd name="T15" fmla="*/ 15 h 17"/>
                <a:gd name="T16" fmla="*/ 2 w 20"/>
                <a:gd name="T17" fmla="*/ 7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7"/>
                <a:gd name="T29" fmla="*/ 20 w 20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7">
                  <a:moveTo>
                    <a:pt x="2" y="7"/>
                  </a:moveTo>
                  <a:lnTo>
                    <a:pt x="6" y="9"/>
                  </a:lnTo>
                  <a:lnTo>
                    <a:pt x="7" y="9"/>
                  </a:lnTo>
                  <a:lnTo>
                    <a:pt x="14" y="0"/>
                  </a:lnTo>
                  <a:lnTo>
                    <a:pt x="20" y="5"/>
                  </a:lnTo>
                  <a:lnTo>
                    <a:pt x="13" y="14"/>
                  </a:lnTo>
                  <a:lnTo>
                    <a:pt x="6" y="17"/>
                  </a:lnTo>
                  <a:lnTo>
                    <a:pt x="0" y="15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48" name="Freeform 4778"/>
            <p:cNvSpPr>
              <a:spLocks/>
            </p:cNvSpPr>
            <p:nvPr/>
          </p:nvSpPr>
          <p:spPr bwMode="auto">
            <a:xfrm>
              <a:off x="2793" y="2505"/>
              <a:ext cx="5" cy="8"/>
            </a:xfrm>
            <a:custGeom>
              <a:avLst/>
              <a:gdLst>
                <a:gd name="T0" fmla="*/ 0 w 5"/>
                <a:gd name="T1" fmla="*/ 7 h 8"/>
                <a:gd name="T2" fmla="*/ 1 w 5"/>
                <a:gd name="T3" fmla="*/ 8 h 8"/>
                <a:gd name="T4" fmla="*/ 2 w 5"/>
                <a:gd name="T5" fmla="*/ 8 h 8"/>
                <a:gd name="T6" fmla="*/ 4 w 5"/>
                <a:gd name="T7" fmla="*/ 0 h 8"/>
                <a:gd name="T8" fmla="*/ 5 w 5"/>
                <a:gd name="T9" fmla="*/ 1 h 8"/>
                <a:gd name="T10" fmla="*/ 0 w 5"/>
                <a:gd name="T11" fmla="*/ 7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8"/>
                <a:gd name="T20" fmla="*/ 5 w 5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8">
                  <a:moveTo>
                    <a:pt x="0" y="7"/>
                  </a:moveTo>
                  <a:lnTo>
                    <a:pt x="1" y="8"/>
                  </a:lnTo>
                  <a:lnTo>
                    <a:pt x="2" y="8"/>
                  </a:lnTo>
                  <a:lnTo>
                    <a:pt x="4" y="0"/>
                  </a:lnTo>
                  <a:lnTo>
                    <a:pt x="5" y="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49" name="Freeform 4779"/>
            <p:cNvSpPr>
              <a:spLocks/>
            </p:cNvSpPr>
            <p:nvPr/>
          </p:nvSpPr>
          <p:spPr bwMode="auto">
            <a:xfrm>
              <a:off x="2799" y="2475"/>
              <a:ext cx="17" cy="27"/>
            </a:xfrm>
            <a:custGeom>
              <a:avLst/>
              <a:gdLst>
                <a:gd name="T0" fmla="*/ 9 w 17"/>
                <a:gd name="T1" fmla="*/ 24 h 27"/>
                <a:gd name="T2" fmla="*/ 10 w 17"/>
                <a:gd name="T3" fmla="*/ 18 h 27"/>
                <a:gd name="T4" fmla="*/ 9 w 17"/>
                <a:gd name="T5" fmla="*/ 14 h 27"/>
                <a:gd name="T6" fmla="*/ 5 w 17"/>
                <a:gd name="T7" fmla="*/ 9 h 27"/>
                <a:gd name="T8" fmla="*/ 0 w 17"/>
                <a:gd name="T9" fmla="*/ 6 h 27"/>
                <a:gd name="T10" fmla="*/ 4 w 17"/>
                <a:gd name="T11" fmla="*/ 0 h 27"/>
                <a:gd name="T12" fmla="*/ 10 w 17"/>
                <a:gd name="T13" fmla="*/ 3 h 27"/>
                <a:gd name="T14" fmla="*/ 15 w 17"/>
                <a:gd name="T15" fmla="*/ 10 h 27"/>
                <a:gd name="T16" fmla="*/ 17 w 17"/>
                <a:gd name="T17" fmla="*/ 18 h 27"/>
                <a:gd name="T18" fmla="*/ 16 w 17"/>
                <a:gd name="T19" fmla="*/ 27 h 27"/>
                <a:gd name="T20" fmla="*/ 9 w 17"/>
                <a:gd name="T21" fmla="*/ 24 h 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27"/>
                <a:gd name="T35" fmla="*/ 17 w 17"/>
                <a:gd name="T36" fmla="*/ 27 h 2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27">
                  <a:moveTo>
                    <a:pt x="9" y="24"/>
                  </a:moveTo>
                  <a:lnTo>
                    <a:pt x="10" y="18"/>
                  </a:lnTo>
                  <a:lnTo>
                    <a:pt x="9" y="14"/>
                  </a:lnTo>
                  <a:lnTo>
                    <a:pt x="5" y="9"/>
                  </a:lnTo>
                  <a:lnTo>
                    <a:pt x="0" y="6"/>
                  </a:lnTo>
                  <a:lnTo>
                    <a:pt x="4" y="0"/>
                  </a:lnTo>
                  <a:lnTo>
                    <a:pt x="10" y="3"/>
                  </a:lnTo>
                  <a:lnTo>
                    <a:pt x="15" y="10"/>
                  </a:lnTo>
                  <a:lnTo>
                    <a:pt x="17" y="18"/>
                  </a:lnTo>
                  <a:lnTo>
                    <a:pt x="16" y="27"/>
                  </a:lnTo>
                  <a:lnTo>
                    <a:pt x="9" y="24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50" name="Freeform 4780"/>
            <p:cNvSpPr>
              <a:spLocks/>
            </p:cNvSpPr>
            <p:nvPr/>
          </p:nvSpPr>
          <p:spPr bwMode="auto">
            <a:xfrm>
              <a:off x="2808" y="2498"/>
              <a:ext cx="7" cy="5"/>
            </a:xfrm>
            <a:custGeom>
              <a:avLst/>
              <a:gdLst>
                <a:gd name="T0" fmla="*/ 7 w 7"/>
                <a:gd name="T1" fmla="*/ 5 h 5"/>
                <a:gd name="T2" fmla="*/ 7 w 7"/>
                <a:gd name="T3" fmla="*/ 4 h 5"/>
                <a:gd name="T4" fmla="*/ 0 w 7"/>
                <a:gd name="T5" fmla="*/ 1 h 5"/>
                <a:gd name="T6" fmla="*/ 1 w 7"/>
                <a:gd name="T7" fmla="*/ 0 h 5"/>
                <a:gd name="T8" fmla="*/ 7 w 7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5"/>
                <a:gd name="T17" fmla="*/ 7 w 7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5">
                  <a:moveTo>
                    <a:pt x="7" y="5"/>
                  </a:moveTo>
                  <a:lnTo>
                    <a:pt x="7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51" name="Freeform 4781"/>
            <p:cNvSpPr>
              <a:spLocks/>
            </p:cNvSpPr>
            <p:nvPr/>
          </p:nvSpPr>
          <p:spPr bwMode="auto">
            <a:xfrm>
              <a:off x="2775" y="2455"/>
              <a:ext cx="28" cy="26"/>
            </a:xfrm>
            <a:custGeom>
              <a:avLst/>
              <a:gdLst>
                <a:gd name="T0" fmla="*/ 23 w 28"/>
                <a:gd name="T1" fmla="*/ 26 h 26"/>
                <a:gd name="T2" fmla="*/ 19 w 28"/>
                <a:gd name="T3" fmla="*/ 24 h 26"/>
                <a:gd name="T4" fmla="*/ 14 w 28"/>
                <a:gd name="T5" fmla="*/ 19 h 26"/>
                <a:gd name="T6" fmla="*/ 9 w 28"/>
                <a:gd name="T7" fmla="*/ 13 h 26"/>
                <a:gd name="T8" fmla="*/ 0 w 28"/>
                <a:gd name="T9" fmla="*/ 7 h 26"/>
                <a:gd name="T10" fmla="*/ 5 w 28"/>
                <a:gd name="T11" fmla="*/ 0 h 26"/>
                <a:gd name="T12" fmla="*/ 14 w 28"/>
                <a:gd name="T13" fmla="*/ 7 h 26"/>
                <a:gd name="T14" fmla="*/ 19 w 28"/>
                <a:gd name="T15" fmla="*/ 13 h 26"/>
                <a:gd name="T16" fmla="*/ 24 w 28"/>
                <a:gd name="T17" fmla="*/ 18 h 26"/>
                <a:gd name="T18" fmla="*/ 28 w 28"/>
                <a:gd name="T19" fmla="*/ 20 h 26"/>
                <a:gd name="T20" fmla="*/ 23 w 28"/>
                <a:gd name="T21" fmla="*/ 26 h 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8"/>
                <a:gd name="T34" fmla="*/ 0 h 26"/>
                <a:gd name="T35" fmla="*/ 28 w 28"/>
                <a:gd name="T36" fmla="*/ 26 h 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8" h="26">
                  <a:moveTo>
                    <a:pt x="23" y="26"/>
                  </a:moveTo>
                  <a:lnTo>
                    <a:pt x="19" y="24"/>
                  </a:lnTo>
                  <a:lnTo>
                    <a:pt x="14" y="19"/>
                  </a:lnTo>
                  <a:lnTo>
                    <a:pt x="9" y="13"/>
                  </a:lnTo>
                  <a:lnTo>
                    <a:pt x="0" y="7"/>
                  </a:lnTo>
                  <a:lnTo>
                    <a:pt x="5" y="0"/>
                  </a:lnTo>
                  <a:lnTo>
                    <a:pt x="14" y="7"/>
                  </a:lnTo>
                  <a:lnTo>
                    <a:pt x="19" y="13"/>
                  </a:lnTo>
                  <a:lnTo>
                    <a:pt x="24" y="18"/>
                  </a:lnTo>
                  <a:lnTo>
                    <a:pt x="28" y="20"/>
                  </a:lnTo>
                  <a:lnTo>
                    <a:pt x="23" y="26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52" name="Freeform 4782"/>
            <p:cNvSpPr>
              <a:spLocks/>
            </p:cNvSpPr>
            <p:nvPr/>
          </p:nvSpPr>
          <p:spPr bwMode="auto">
            <a:xfrm>
              <a:off x="2798" y="2475"/>
              <a:ext cx="5" cy="6"/>
            </a:xfrm>
            <a:custGeom>
              <a:avLst/>
              <a:gdLst>
                <a:gd name="T0" fmla="*/ 1 w 5"/>
                <a:gd name="T1" fmla="*/ 6 h 6"/>
                <a:gd name="T2" fmla="*/ 0 w 5"/>
                <a:gd name="T3" fmla="*/ 6 h 6"/>
                <a:gd name="T4" fmla="*/ 5 w 5"/>
                <a:gd name="T5" fmla="*/ 0 h 6"/>
                <a:gd name="T6" fmla="*/ 1 w 5"/>
                <a:gd name="T7" fmla="*/ 6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6"/>
                <a:gd name="T14" fmla="*/ 5 w 5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6">
                  <a:moveTo>
                    <a:pt x="1" y="6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53" name="Freeform 4783"/>
            <p:cNvSpPr>
              <a:spLocks/>
            </p:cNvSpPr>
            <p:nvPr/>
          </p:nvSpPr>
          <p:spPr bwMode="auto">
            <a:xfrm>
              <a:off x="2772" y="2443"/>
              <a:ext cx="21" cy="19"/>
            </a:xfrm>
            <a:custGeom>
              <a:avLst/>
              <a:gdLst>
                <a:gd name="T0" fmla="*/ 3 w 21"/>
                <a:gd name="T1" fmla="*/ 19 h 19"/>
                <a:gd name="T2" fmla="*/ 0 w 21"/>
                <a:gd name="T3" fmla="*/ 16 h 19"/>
                <a:gd name="T4" fmla="*/ 0 w 21"/>
                <a:gd name="T5" fmla="*/ 7 h 19"/>
                <a:gd name="T6" fmla="*/ 7 w 21"/>
                <a:gd name="T7" fmla="*/ 3 h 19"/>
                <a:gd name="T8" fmla="*/ 20 w 21"/>
                <a:gd name="T9" fmla="*/ 0 h 19"/>
                <a:gd name="T10" fmla="*/ 21 w 21"/>
                <a:gd name="T11" fmla="*/ 8 h 19"/>
                <a:gd name="T12" fmla="*/ 9 w 21"/>
                <a:gd name="T13" fmla="*/ 11 h 19"/>
                <a:gd name="T14" fmla="*/ 5 w 21"/>
                <a:gd name="T15" fmla="*/ 13 h 19"/>
                <a:gd name="T16" fmla="*/ 6 w 21"/>
                <a:gd name="T17" fmla="*/ 11 h 19"/>
                <a:gd name="T18" fmla="*/ 8 w 21"/>
                <a:gd name="T19" fmla="*/ 12 h 19"/>
                <a:gd name="T20" fmla="*/ 3 w 21"/>
                <a:gd name="T21" fmla="*/ 19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19"/>
                <a:gd name="T35" fmla="*/ 21 w 21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19">
                  <a:moveTo>
                    <a:pt x="3" y="19"/>
                  </a:moveTo>
                  <a:lnTo>
                    <a:pt x="0" y="16"/>
                  </a:lnTo>
                  <a:lnTo>
                    <a:pt x="0" y="7"/>
                  </a:lnTo>
                  <a:lnTo>
                    <a:pt x="7" y="3"/>
                  </a:lnTo>
                  <a:lnTo>
                    <a:pt x="20" y="0"/>
                  </a:lnTo>
                  <a:lnTo>
                    <a:pt x="21" y="8"/>
                  </a:lnTo>
                  <a:lnTo>
                    <a:pt x="9" y="11"/>
                  </a:lnTo>
                  <a:lnTo>
                    <a:pt x="5" y="13"/>
                  </a:lnTo>
                  <a:lnTo>
                    <a:pt x="6" y="11"/>
                  </a:lnTo>
                  <a:lnTo>
                    <a:pt x="8" y="12"/>
                  </a:lnTo>
                  <a:lnTo>
                    <a:pt x="3" y="19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54" name="Freeform 4784"/>
            <p:cNvSpPr>
              <a:spLocks/>
            </p:cNvSpPr>
            <p:nvPr/>
          </p:nvSpPr>
          <p:spPr bwMode="auto">
            <a:xfrm>
              <a:off x="2775" y="2455"/>
              <a:ext cx="5" cy="7"/>
            </a:xfrm>
            <a:custGeom>
              <a:avLst/>
              <a:gdLst>
                <a:gd name="T0" fmla="*/ 0 w 5"/>
                <a:gd name="T1" fmla="*/ 7 h 7"/>
                <a:gd name="T2" fmla="*/ 5 w 5"/>
                <a:gd name="T3" fmla="*/ 0 h 7"/>
                <a:gd name="T4" fmla="*/ 0 w 5"/>
                <a:gd name="T5" fmla="*/ 7 h 7"/>
                <a:gd name="T6" fmla="*/ 0 60000 65536"/>
                <a:gd name="T7" fmla="*/ 0 60000 65536"/>
                <a:gd name="T8" fmla="*/ 0 60000 65536"/>
                <a:gd name="T9" fmla="*/ 0 w 5"/>
                <a:gd name="T10" fmla="*/ 0 h 7"/>
                <a:gd name="T11" fmla="*/ 5 w 5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7">
                  <a:moveTo>
                    <a:pt x="0" y="7"/>
                  </a:moveTo>
                  <a:lnTo>
                    <a:pt x="5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55" name="Freeform 4785"/>
            <p:cNvSpPr>
              <a:spLocks/>
            </p:cNvSpPr>
            <p:nvPr/>
          </p:nvSpPr>
          <p:spPr bwMode="auto">
            <a:xfrm>
              <a:off x="2789" y="2426"/>
              <a:ext cx="19" cy="24"/>
            </a:xfrm>
            <a:custGeom>
              <a:avLst/>
              <a:gdLst>
                <a:gd name="T0" fmla="*/ 0 w 19"/>
                <a:gd name="T1" fmla="*/ 19 h 24"/>
                <a:gd name="T2" fmla="*/ 6 w 19"/>
                <a:gd name="T3" fmla="*/ 24 h 24"/>
                <a:gd name="T4" fmla="*/ 19 w 19"/>
                <a:gd name="T5" fmla="*/ 5 h 24"/>
                <a:gd name="T6" fmla="*/ 13 w 19"/>
                <a:gd name="T7" fmla="*/ 0 h 24"/>
                <a:gd name="T8" fmla="*/ 0 w 19"/>
                <a:gd name="T9" fmla="*/ 19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4"/>
                <a:gd name="T17" fmla="*/ 19 w 19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4">
                  <a:moveTo>
                    <a:pt x="0" y="19"/>
                  </a:moveTo>
                  <a:lnTo>
                    <a:pt x="6" y="24"/>
                  </a:lnTo>
                  <a:lnTo>
                    <a:pt x="19" y="5"/>
                  </a:lnTo>
                  <a:lnTo>
                    <a:pt x="13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56" name="Freeform 4786"/>
            <p:cNvSpPr>
              <a:spLocks/>
            </p:cNvSpPr>
            <p:nvPr/>
          </p:nvSpPr>
          <p:spPr bwMode="auto">
            <a:xfrm>
              <a:off x="2789" y="2443"/>
              <a:ext cx="6" cy="8"/>
            </a:xfrm>
            <a:custGeom>
              <a:avLst/>
              <a:gdLst>
                <a:gd name="T0" fmla="*/ 4 w 6"/>
                <a:gd name="T1" fmla="*/ 8 h 8"/>
                <a:gd name="T2" fmla="*/ 6 w 6"/>
                <a:gd name="T3" fmla="*/ 8 h 8"/>
                <a:gd name="T4" fmla="*/ 6 w 6"/>
                <a:gd name="T5" fmla="*/ 7 h 8"/>
                <a:gd name="T6" fmla="*/ 0 w 6"/>
                <a:gd name="T7" fmla="*/ 2 h 8"/>
                <a:gd name="T8" fmla="*/ 3 w 6"/>
                <a:gd name="T9" fmla="*/ 0 h 8"/>
                <a:gd name="T10" fmla="*/ 4 w 6"/>
                <a:gd name="T11" fmla="*/ 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8"/>
                <a:gd name="T20" fmla="*/ 6 w 6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8">
                  <a:moveTo>
                    <a:pt x="4" y="8"/>
                  </a:moveTo>
                  <a:lnTo>
                    <a:pt x="6" y="8"/>
                  </a:lnTo>
                  <a:lnTo>
                    <a:pt x="6" y="7"/>
                  </a:lnTo>
                  <a:lnTo>
                    <a:pt x="0" y="2"/>
                  </a:lnTo>
                  <a:lnTo>
                    <a:pt x="3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57" name="Freeform 4787"/>
            <p:cNvSpPr>
              <a:spLocks/>
            </p:cNvSpPr>
            <p:nvPr/>
          </p:nvSpPr>
          <p:spPr bwMode="auto">
            <a:xfrm>
              <a:off x="2803" y="2409"/>
              <a:ext cx="27" cy="23"/>
            </a:xfrm>
            <a:custGeom>
              <a:avLst/>
              <a:gdLst>
                <a:gd name="T0" fmla="*/ 0 w 27"/>
                <a:gd name="T1" fmla="*/ 16 h 23"/>
                <a:gd name="T2" fmla="*/ 4 w 27"/>
                <a:gd name="T3" fmla="*/ 23 h 23"/>
                <a:gd name="T4" fmla="*/ 27 w 27"/>
                <a:gd name="T5" fmla="*/ 7 h 23"/>
                <a:gd name="T6" fmla="*/ 23 w 27"/>
                <a:gd name="T7" fmla="*/ 0 h 23"/>
                <a:gd name="T8" fmla="*/ 0 w 27"/>
                <a:gd name="T9" fmla="*/ 1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3"/>
                <a:gd name="T17" fmla="*/ 27 w 27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3">
                  <a:moveTo>
                    <a:pt x="0" y="16"/>
                  </a:moveTo>
                  <a:lnTo>
                    <a:pt x="4" y="23"/>
                  </a:lnTo>
                  <a:lnTo>
                    <a:pt x="27" y="7"/>
                  </a:lnTo>
                  <a:lnTo>
                    <a:pt x="23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58" name="Freeform 4788"/>
            <p:cNvSpPr>
              <a:spLocks/>
            </p:cNvSpPr>
            <p:nvPr/>
          </p:nvSpPr>
          <p:spPr bwMode="auto">
            <a:xfrm>
              <a:off x="2802" y="2425"/>
              <a:ext cx="6" cy="7"/>
            </a:xfrm>
            <a:custGeom>
              <a:avLst/>
              <a:gdLst>
                <a:gd name="T0" fmla="*/ 0 w 6"/>
                <a:gd name="T1" fmla="*/ 1 h 7"/>
                <a:gd name="T2" fmla="*/ 1 w 6"/>
                <a:gd name="T3" fmla="*/ 0 h 7"/>
                <a:gd name="T4" fmla="*/ 5 w 6"/>
                <a:gd name="T5" fmla="*/ 7 h 7"/>
                <a:gd name="T6" fmla="*/ 6 w 6"/>
                <a:gd name="T7" fmla="*/ 6 h 7"/>
                <a:gd name="T8" fmla="*/ 0 w 6"/>
                <a:gd name="T9" fmla="*/ 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7"/>
                <a:gd name="T17" fmla="*/ 6 w 6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7">
                  <a:moveTo>
                    <a:pt x="0" y="1"/>
                  </a:moveTo>
                  <a:lnTo>
                    <a:pt x="1" y="0"/>
                  </a:lnTo>
                  <a:lnTo>
                    <a:pt x="5" y="7"/>
                  </a:lnTo>
                  <a:lnTo>
                    <a:pt x="6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59" name="Freeform 4789"/>
            <p:cNvSpPr>
              <a:spLocks/>
            </p:cNvSpPr>
            <p:nvPr/>
          </p:nvSpPr>
          <p:spPr bwMode="auto">
            <a:xfrm>
              <a:off x="2825" y="2384"/>
              <a:ext cx="33" cy="31"/>
            </a:xfrm>
            <a:custGeom>
              <a:avLst/>
              <a:gdLst>
                <a:gd name="T0" fmla="*/ 0 w 33"/>
                <a:gd name="T1" fmla="*/ 25 h 31"/>
                <a:gd name="T2" fmla="*/ 5 w 33"/>
                <a:gd name="T3" fmla="*/ 31 h 31"/>
                <a:gd name="T4" fmla="*/ 33 w 33"/>
                <a:gd name="T5" fmla="*/ 6 h 31"/>
                <a:gd name="T6" fmla="*/ 28 w 33"/>
                <a:gd name="T7" fmla="*/ 0 h 31"/>
                <a:gd name="T8" fmla="*/ 0 w 33"/>
                <a:gd name="T9" fmla="*/ 25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31"/>
                <a:gd name="T17" fmla="*/ 33 w 33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31">
                  <a:moveTo>
                    <a:pt x="0" y="25"/>
                  </a:moveTo>
                  <a:lnTo>
                    <a:pt x="5" y="31"/>
                  </a:lnTo>
                  <a:lnTo>
                    <a:pt x="33" y="6"/>
                  </a:lnTo>
                  <a:lnTo>
                    <a:pt x="28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60" name="Freeform 4790"/>
            <p:cNvSpPr>
              <a:spLocks/>
            </p:cNvSpPr>
            <p:nvPr/>
          </p:nvSpPr>
          <p:spPr bwMode="auto">
            <a:xfrm>
              <a:off x="2825" y="2409"/>
              <a:ext cx="5" cy="7"/>
            </a:xfrm>
            <a:custGeom>
              <a:avLst/>
              <a:gdLst>
                <a:gd name="T0" fmla="*/ 5 w 5"/>
                <a:gd name="T1" fmla="*/ 7 h 7"/>
                <a:gd name="T2" fmla="*/ 5 w 5"/>
                <a:gd name="T3" fmla="*/ 6 h 7"/>
                <a:gd name="T4" fmla="*/ 0 w 5"/>
                <a:gd name="T5" fmla="*/ 0 h 7"/>
                <a:gd name="T6" fmla="*/ 1 w 5"/>
                <a:gd name="T7" fmla="*/ 0 h 7"/>
                <a:gd name="T8" fmla="*/ 5 w 5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7"/>
                <a:gd name="T17" fmla="*/ 5 w 5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7">
                  <a:moveTo>
                    <a:pt x="5" y="7"/>
                  </a:moveTo>
                  <a:lnTo>
                    <a:pt x="5" y="6"/>
                  </a:lnTo>
                  <a:lnTo>
                    <a:pt x="0" y="0"/>
                  </a:lnTo>
                  <a:lnTo>
                    <a:pt x="1" y="0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61" name="Freeform 4791"/>
            <p:cNvSpPr>
              <a:spLocks/>
            </p:cNvSpPr>
            <p:nvPr/>
          </p:nvSpPr>
          <p:spPr bwMode="auto">
            <a:xfrm>
              <a:off x="2844" y="2355"/>
              <a:ext cx="15" cy="34"/>
            </a:xfrm>
            <a:custGeom>
              <a:avLst/>
              <a:gdLst>
                <a:gd name="T0" fmla="*/ 8 w 15"/>
                <a:gd name="T1" fmla="*/ 34 h 34"/>
                <a:gd name="T2" fmla="*/ 15 w 15"/>
                <a:gd name="T3" fmla="*/ 31 h 34"/>
                <a:gd name="T4" fmla="*/ 7 w 15"/>
                <a:gd name="T5" fmla="*/ 0 h 34"/>
                <a:gd name="T6" fmla="*/ 0 w 15"/>
                <a:gd name="T7" fmla="*/ 3 h 34"/>
                <a:gd name="T8" fmla="*/ 8 w 15"/>
                <a:gd name="T9" fmla="*/ 34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34"/>
                <a:gd name="T17" fmla="*/ 15 w 15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34">
                  <a:moveTo>
                    <a:pt x="8" y="34"/>
                  </a:moveTo>
                  <a:lnTo>
                    <a:pt x="15" y="31"/>
                  </a:lnTo>
                  <a:lnTo>
                    <a:pt x="7" y="0"/>
                  </a:lnTo>
                  <a:lnTo>
                    <a:pt x="0" y="3"/>
                  </a:lnTo>
                  <a:lnTo>
                    <a:pt x="8" y="34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62" name="Freeform 4792"/>
            <p:cNvSpPr>
              <a:spLocks/>
            </p:cNvSpPr>
            <p:nvPr/>
          </p:nvSpPr>
          <p:spPr bwMode="auto">
            <a:xfrm>
              <a:off x="2852" y="2384"/>
              <a:ext cx="8" cy="6"/>
            </a:xfrm>
            <a:custGeom>
              <a:avLst/>
              <a:gdLst>
                <a:gd name="T0" fmla="*/ 6 w 8"/>
                <a:gd name="T1" fmla="*/ 6 h 6"/>
                <a:gd name="T2" fmla="*/ 8 w 8"/>
                <a:gd name="T3" fmla="*/ 5 h 6"/>
                <a:gd name="T4" fmla="*/ 7 w 8"/>
                <a:gd name="T5" fmla="*/ 2 h 6"/>
                <a:gd name="T6" fmla="*/ 0 w 8"/>
                <a:gd name="T7" fmla="*/ 5 h 6"/>
                <a:gd name="T8" fmla="*/ 1 w 8"/>
                <a:gd name="T9" fmla="*/ 0 h 6"/>
                <a:gd name="T10" fmla="*/ 6 w 8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6"/>
                <a:gd name="T20" fmla="*/ 8 w 8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6">
                  <a:moveTo>
                    <a:pt x="6" y="6"/>
                  </a:moveTo>
                  <a:lnTo>
                    <a:pt x="8" y="5"/>
                  </a:lnTo>
                  <a:lnTo>
                    <a:pt x="7" y="2"/>
                  </a:lnTo>
                  <a:lnTo>
                    <a:pt x="0" y="5"/>
                  </a:lnTo>
                  <a:lnTo>
                    <a:pt x="1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63" name="Freeform 4793"/>
            <p:cNvSpPr>
              <a:spLocks/>
            </p:cNvSpPr>
            <p:nvPr/>
          </p:nvSpPr>
          <p:spPr bwMode="auto">
            <a:xfrm>
              <a:off x="2795" y="2353"/>
              <a:ext cx="54" cy="11"/>
            </a:xfrm>
            <a:custGeom>
              <a:avLst/>
              <a:gdLst>
                <a:gd name="T0" fmla="*/ 54 w 54"/>
                <a:gd name="T1" fmla="*/ 7 h 11"/>
                <a:gd name="T2" fmla="*/ 52 w 54"/>
                <a:gd name="T3" fmla="*/ 0 h 11"/>
                <a:gd name="T4" fmla="*/ 0 w 54"/>
                <a:gd name="T5" fmla="*/ 4 h 11"/>
                <a:gd name="T6" fmla="*/ 2 w 54"/>
                <a:gd name="T7" fmla="*/ 11 h 11"/>
                <a:gd name="T8" fmla="*/ 54 w 54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11"/>
                <a:gd name="T17" fmla="*/ 54 w 5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11">
                  <a:moveTo>
                    <a:pt x="54" y="7"/>
                  </a:moveTo>
                  <a:lnTo>
                    <a:pt x="52" y="0"/>
                  </a:lnTo>
                  <a:lnTo>
                    <a:pt x="0" y="4"/>
                  </a:lnTo>
                  <a:lnTo>
                    <a:pt x="2" y="11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64" name="Freeform 4794"/>
            <p:cNvSpPr>
              <a:spLocks/>
            </p:cNvSpPr>
            <p:nvPr/>
          </p:nvSpPr>
          <p:spPr bwMode="auto">
            <a:xfrm>
              <a:off x="2844" y="2353"/>
              <a:ext cx="7" cy="7"/>
            </a:xfrm>
            <a:custGeom>
              <a:avLst/>
              <a:gdLst>
                <a:gd name="T0" fmla="*/ 7 w 7"/>
                <a:gd name="T1" fmla="*/ 2 h 7"/>
                <a:gd name="T2" fmla="*/ 6 w 7"/>
                <a:gd name="T3" fmla="*/ 0 h 7"/>
                <a:gd name="T4" fmla="*/ 3 w 7"/>
                <a:gd name="T5" fmla="*/ 0 h 7"/>
                <a:gd name="T6" fmla="*/ 5 w 7"/>
                <a:gd name="T7" fmla="*/ 7 h 7"/>
                <a:gd name="T8" fmla="*/ 0 w 7"/>
                <a:gd name="T9" fmla="*/ 5 h 7"/>
                <a:gd name="T10" fmla="*/ 7 w 7"/>
                <a:gd name="T11" fmla="*/ 2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7"/>
                <a:gd name="T20" fmla="*/ 7 w 7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7">
                  <a:moveTo>
                    <a:pt x="7" y="2"/>
                  </a:moveTo>
                  <a:lnTo>
                    <a:pt x="6" y="0"/>
                  </a:lnTo>
                  <a:lnTo>
                    <a:pt x="3" y="0"/>
                  </a:lnTo>
                  <a:lnTo>
                    <a:pt x="5" y="7"/>
                  </a:lnTo>
                  <a:lnTo>
                    <a:pt x="0" y="5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65" name="Freeform 4795"/>
            <p:cNvSpPr>
              <a:spLocks/>
            </p:cNvSpPr>
            <p:nvPr/>
          </p:nvSpPr>
          <p:spPr bwMode="auto">
            <a:xfrm>
              <a:off x="2740" y="2322"/>
              <a:ext cx="58" cy="41"/>
            </a:xfrm>
            <a:custGeom>
              <a:avLst/>
              <a:gdLst>
                <a:gd name="T0" fmla="*/ 53 w 58"/>
                <a:gd name="T1" fmla="*/ 41 h 41"/>
                <a:gd name="T2" fmla="*/ 58 w 58"/>
                <a:gd name="T3" fmla="*/ 35 h 41"/>
                <a:gd name="T4" fmla="*/ 5 w 58"/>
                <a:gd name="T5" fmla="*/ 0 h 41"/>
                <a:gd name="T6" fmla="*/ 0 w 58"/>
                <a:gd name="T7" fmla="*/ 6 h 41"/>
                <a:gd name="T8" fmla="*/ 53 w 58"/>
                <a:gd name="T9" fmla="*/ 41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41"/>
                <a:gd name="T17" fmla="*/ 58 w 58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41">
                  <a:moveTo>
                    <a:pt x="53" y="41"/>
                  </a:moveTo>
                  <a:lnTo>
                    <a:pt x="58" y="35"/>
                  </a:lnTo>
                  <a:lnTo>
                    <a:pt x="5" y="0"/>
                  </a:lnTo>
                  <a:lnTo>
                    <a:pt x="0" y="6"/>
                  </a:lnTo>
                  <a:lnTo>
                    <a:pt x="53" y="41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66" name="Freeform 4796"/>
            <p:cNvSpPr>
              <a:spLocks/>
            </p:cNvSpPr>
            <p:nvPr/>
          </p:nvSpPr>
          <p:spPr bwMode="auto">
            <a:xfrm>
              <a:off x="2793" y="2357"/>
              <a:ext cx="5" cy="7"/>
            </a:xfrm>
            <a:custGeom>
              <a:avLst/>
              <a:gdLst>
                <a:gd name="T0" fmla="*/ 4 w 5"/>
                <a:gd name="T1" fmla="*/ 7 h 7"/>
                <a:gd name="T2" fmla="*/ 2 w 5"/>
                <a:gd name="T3" fmla="*/ 7 h 7"/>
                <a:gd name="T4" fmla="*/ 0 w 5"/>
                <a:gd name="T5" fmla="*/ 6 h 7"/>
                <a:gd name="T6" fmla="*/ 5 w 5"/>
                <a:gd name="T7" fmla="*/ 0 h 7"/>
                <a:gd name="T8" fmla="*/ 2 w 5"/>
                <a:gd name="T9" fmla="*/ 0 h 7"/>
                <a:gd name="T10" fmla="*/ 4 w 5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7"/>
                <a:gd name="T20" fmla="*/ 5 w 5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7">
                  <a:moveTo>
                    <a:pt x="4" y="7"/>
                  </a:moveTo>
                  <a:lnTo>
                    <a:pt x="2" y="7"/>
                  </a:lnTo>
                  <a:lnTo>
                    <a:pt x="0" y="6"/>
                  </a:lnTo>
                  <a:lnTo>
                    <a:pt x="5" y="0"/>
                  </a:lnTo>
                  <a:lnTo>
                    <a:pt x="2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67" name="Freeform 4797"/>
            <p:cNvSpPr>
              <a:spLocks/>
            </p:cNvSpPr>
            <p:nvPr/>
          </p:nvSpPr>
          <p:spPr bwMode="auto">
            <a:xfrm>
              <a:off x="2695" y="2253"/>
              <a:ext cx="51" cy="75"/>
            </a:xfrm>
            <a:custGeom>
              <a:avLst/>
              <a:gdLst>
                <a:gd name="T0" fmla="*/ 45 w 51"/>
                <a:gd name="T1" fmla="*/ 75 h 75"/>
                <a:gd name="T2" fmla="*/ 24 w 51"/>
                <a:gd name="T3" fmla="*/ 40 h 75"/>
                <a:gd name="T4" fmla="*/ 9 w 51"/>
                <a:gd name="T5" fmla="*/ 16 h 75"/>
                <a:gd name="T6" fmla="*/ 0 w 51"/>
                <a:gd name="T7" fmla="*/ 5 h 75"/>
                <a:gd name="T8" fmla="*/ 6 w 51"/>
                <a:gd name="T9" fmla="*/ 0 h 75"/>
                <a:gd name="T10" fmla="*/ 15 w 51"/>
                <a:gd name="T11" fmla="*/ 11 h 75"/>
                <a:gd name="T12" fmla="*/ 30 w 51"/>
                <a:gd name="T13" fmla="*/ 35 h 75"/>
                <a:gd name="T14" fmla="*/ 51 w 51"/>
                <a:gd name="T15" fmla="*/ 70 h 75"/>
                <a:gd name="T16" fmla="*/ 45 w 51"/>
                <a:gd name="T17" fmla="*/ 75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1"/>
                <a:gd name="T28" fmla="*/ 0 h 75"/>
                <a:gd name="T29" fmla="*/ 51 w 51"/>
                <a:gd name="T30" fmla="*/ 75 h 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1" h="75">
                  <a:moveTo>
                    <a:pt x="45" y="75"/>
                  </a:moveTo>
                  <a:lnTo>
                    <a:pt x="24" y="40"/>
                  </a:lnTo>
                  <a:lnTo>
                    <a:pt x="9" y="16"/>
                  </a:lnTo>
                  <a:lnTo>
                    <a:pt x="0" y="5"/>
                  </a:lnTo>
                  <a:lnTo>
                    <a:pt x="6" y="0"/>
                  </a:lnTo>
                  <a:lnTo>
                    <a:pt x="15" y="11"/>
                  </a:lnTo>
                  <a:lnTo>
                    <a:pt x="30" y="35"/>
                  </a:lnTo>
                  <a:lnTo>
                    <a:pt x="51" y="70"/>
                  </a:lnTo>
                  <a:lnTo>
                    <a:pt x="45" y="75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68" name="Freeform 4798"/>
            <p:cNvSpPr>
              <a:spLocks/>
            </p:cNvSpPr>
            <p:nvPr/>
          </p:nvSpPr>
          <p:spPr bwMode="auto">
            <a:xfrm>
              <a:off x="2740" y="2322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1 h 6"/>
                <a:gd name="T4" fmla="*/ 5 w 6"/>
                <a:gd name="T5" fmla="*/ 0 h 6"/>
                <a:gd name="T6" fmla="*/ 0 w 6"/>
                <a:gd name="T7" fmla="*/ 6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6"/>
                <a:gd name="T14" fmla="*/ 6 w 6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6">
                  <a:moveTo>
                    <a:pt x="0" y="6"/>
                  </a:moveTo>
                  <a:lnTo>
                    <a:pt x="6" y="1"/>
                  </a:lnTo>
                  <a:lnTo>
                    <a:pt x="5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69" name="Freeform 4799"/>
            <p:cNvSpPr>
              <a:spLocks/>
            </p:cNvSpPr>
            <p:nvPr/>
          </p:nvSpPr>
          <p:spPr bwMode="auto">
            <a:xfrm>
              <a:off x="2671" y="2249"/>
              <a:ext cx="28" cy="10"/>
            </a:xfrm>
            <a:custGeom>
              <a:avLst/>
              <a:gdLst>
                <a:gd name="T0" fmla="*/ 26 w 28"/>
                <a:gd name="T1" fmla="*/ 10 h 10"/>
                <a:gd name="T2" fmla="*/ 0 w 28"/>
                <a:gd name="T3" fmla="*/ 7 h 10"/>
                <a:gd name="T4" fmla="*/ 2 w 28"/>
                <a:gd name="T5" fmla="*/ 0 h 10"/>
                <a:gd name="T6" fmla="*/ 28 w 28"/>
                <a:gd name="T7" fmla="*/ 3 h 10"/>
                <a:gd name="T8" fmla="*/ 26 w 28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10"/>
                <a:gd name="T17" fmla="*/ 28 w 28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10">
                  <a:moveTo>
                    <a:pt x="26" y="10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8" y="3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70" name="Freeform 4800"/>
            <p:cNvSpPr>
              <a:spLocks/>
            </p:cNvSpPr>
            <p:nvPr/>
          </p:nvSpPr>
          <p:spPr bwMode="auto">
            <a:xfrm>
              <a:off x="2695" y="2252"/>
              <a:ext cx="6" cy="7"/>
            </a:xfrm>
            <a:custGeom>
              <a:avLst/>
              <a:gdLst>
                <a:gd name="T0" fmla="*/ 6 w 6"/>
                <a:gd name="T1" fmla="*/ 1 h 7"/>
                <a:gd name="T2" fmla="*/ 5 w 6"/>
                <a:gd name="T3" fmla="*/ 0 h 7"/>
                <a:gd name="T4" fmla="*/ 4 w 6"/>
                <a:gd name="T5" fmla="*/ 0 h 7"/>
                <a:gd name="T6" fmla="*/ 2 w 6"/>
                <a:gd name="T7" fmla="*/ 7 h 7"/>
                <a:gd name="T8" fmla="*/ 0 w 6"/>
                <a:gd name="T9" fmla="*/ 6 h 7"/>
                <a:gd name="T10" fmla="*/ 6 w 6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6" y="1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2" y="7"/>
                  </a:lnTo>
                  <a:lnTo>
                    <a:pt x="0" y="6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71" name="Freeform 4801"/>
            <p:cNvSpPr>
              <a:spLocks/>
            </p:cNvSpPr>
            <p:nvPr/>
          </p:nvSpPr>
          <p:spPr bwMode="auto">
            <a:xfrm>
              <a:off x="2660" y="2232"/>
              <a:ext cx="14" cy="23"/>
            </a:xfrm>
            <a:custGeom>
              <a:avLst/>
              <a:gdLst>
                <a:gd name="T0" fmla="*/ 9 w 14"/>
                <a:gd name="T1" fmla="*/ 23 h 23"/>
                <a:gd name="T2" fmla="*/ 5 w 14"/>
                <a:gd name="T3" fmla="*/ 20 h 23"/>
                <a:gd name="T4" fmla="*/ 2 w 14"/>
                <a:gd name="T5" fmla="*/ 13 h 23"/>
                <a:gd name="T6" fmla="*/ 1 w 14"/>
                <a:gd name="T7" fmla="*/ 7 h 23"/>
                <a:gd name="T8" fmla="*/ 0 w 14"/>
                <a:gd name="T9" fmla="*/ 5 h 23"/>
                <a:gd name="T10" fmla="*/ 6 w 14"/>
                <a:gd name="T11" fmla="*/ 0 h 23"/>
                <a:gd name="T12" fmla="*/ 8 w 14"/>
                <a:gd name="T13" fmla="*/ 4 h 23"/>
                <a:gd name="T14" fmla="*/ 9 w 14"/>
                <a:gd name="T15" fmla="*/ 11 h 23"/>
                <a:gd name="T16" fmla="*/ 11 w 14"/>
                <a:gd name="T17" fmla="*/ 15 h 23"/>
                <a:gd name="T18" fmla="*/ 14 w 14"/>
                <a:gd name="T19" fmla="*/ 17 h 23"/>
                <a:gd name="T20" fmla="*/ 9 w 14"/>
                <a:gd name="T21" fmla="*/ 23 h 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"/>
                <a:gd name="T34" fmla="*/ 0 h 23"/>
                <a:gd name="T35" fmla="*/ 14 w 14"/>
                <a:gd name="T36" fmla="*/ 23 h 2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" h="23">
                  <a:moveTo>
                    <a:pt x="9" y="23"/>
                  </a:moveTo>
                  <a:lnTo>
                    <a:pt x="5" y="20"/>
                  </a:lnTo>
                  <a:lnTo>
                    <a:pt x="2" y="13"/>
                  </a:lnTo>
                  <a:lnTo>
                    <a:pt x="1" y="7"/>
                  </a:lnTo>
                  <a:lnTo>
                    <a:pt x="0" y="5"/>
                  </a:lnTo>
                  <a:lnTo>
                    <a:pt x="6" y="0"/>
                  </a:lnTo>
                  <a:lnTo>
                    <a:pt x="8" y="4"/>
                  </a:lnTo>
                  <a:lnTo>
                    <a:pt x="9" y="11"/>
                  </a:lnTo>
                  <a:lnTo>
                    <a:pt x="11" y="15"/>
                  </a:lnTo>
                  <a:lnTo>
                    <a:pt x="14" y="17"/>
                  </a:lnTo>
                  <a:lnTo>
                    <a:pt x="9" y="23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72" name="Freeform 4802"/>
            <p:cNvSpPr>
              <a:spLocks/>
            </p:cNvSpPr>
            <p:nvPr/>
          </p:nvSpPr>
          <p:spPr bwMode="auto">
            <a:xfrm>
              <a:off x="2669" y="2249"/>
              <a:ext cx="5" cy="7"/>
            </a:xfrm>
            <a:custGeom>
              <a:avLst/>
              <a:gdLst>
                <a:gd name="T0" fmla="*/ 2 w 5"/>
                <a:gd name="T1" fmla="*/ 7 h 7"/>
                <a:gd name="T2" fmla="*/ 1 w 5"/>
                <a:gd name="T3" fmla="*/ 7 h 7"/>
                <a:gd name="T4" fmla="*/ 0 w 5"/>
                <a:gd name="T5" fmla="*/ 6 h 7"/>
                <a:gd name="T6" fmla="*/ 5 w 5"/>
                <a:gd name="T7" fmla="*/ 0 h 7"/>
                <a:gd name="T8" fmla="*/ 4 w 5"/>
                <a:gd name="T9" fmla="*/ 0 h 7"/>
                <a:gd name="T10" fmla="*/ 2 w 5"/>
                <a:gd name="T11" fmla="*/ 7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7"/>
                <a:gd name="T20" fmla="*/ 5 w 5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7">
                  <a:moveTo>
                    <a:pt x="2" y="7"/>
                  </a:moveTo>
                  <a:lnTo>
                    <a:pt x="1" y="7"/>
                  </a:lnTo>
                  <a:lnTo>
                    <a:pt x="0" y="6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73" name="Freeform 4803"/>
            <p:cNvSpPr>
              <a:spLocks/>
            </p:cNvSpPr>
            <p:nvPr/>
          </p:nvSpPr>
          <p:spPr bwMode="auto">
            <a:xfrm>
              <a:off x="2623" y="2220"/>
              <a:ext cx="41" cy="18"/>
            </a:xfrm>
            <a:custGeom>
              <a:avLst/>
              <a:gdLst>
                <a:gd name="T0" fmla="*/ 38 w 41"/>
                <a:gd name="T1" fmla="*/ 18 h 18"/>
                <a:gd name="T2" fmla="*/ 0 w 41"/>
                <a:gd name="T3" fmla="*/ 7 h 18"/>
                <a:gd name="T4" fmla="*/ 3 w 41"/>
                <a:gd name="T5" fmla="*/ 0 h 18"/>
                <a:gd name="T6" fmla="*/ 41 w 41"/>
                <a:gd name="T7" fmla="*/ 11 h 18"/>
                <a:gd name="T8" fmla="*/ 38 w 41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18"/>
                <a:gd name="T17" fmla="*/ 41 w 41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18">
                  <a:moveTo>
                    <a:pt x="38" y="18"/>
                  </a:moveTo>
                  <a:lnTo>
                    <a:pt x="0" y="7"/>
                  </a:lnTo>
                  <a:lnTo>
                    <a:pt x="3" y="0"/>
                  </a:lnTo>
                  <a:lnTo>
                    <a:pt x="41" y="11"/>
                  </a:lnTo>
                  <a:lnTo>
                    <a:pt x="38" y="18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74" name="Freeform 4804"/>
            <p:cNvSpPr>
              <a:spLocks/>
            </p:cNvSpPr>
            <p:nvPr/>
          </p:nvSpPr>
          <p:spPr bwMode="auto">
            <a:xfrm>
              <a:off x="2660" y="2231"/>
              <a:ext cx="6" cy="7"/>
            </a:xfrm>
            <a:custGeom>
              <a:avLst/>
              <a:gdLst>
                <a:gd name="T0" fmla="*/ 6 w 6"/>
                <a:gd name="T1" fmla="*/ 1 h 7"/>
                <a:gd name="T2" fmla="*/ 6 w 6"/>
                <a:gd name="T3" fmla="*/ 0 h 7"/>
                <a:gd name="T4" fmla="*/ 4 w 6"/>
                <a:gd name="T5" fmla="*/ 0 h 7"/>
                <a:gd name="T6" fmla="*/ 1 w 6"/>
                <a:gd name="T7" fmla="*/ 7 h 7"/>
                <a:gd name="T8" fmla="*/ 0 w 6"/>
                <a:gd name="T9" fmla="*/ 6 h 7"/>
                <a:gd name="T10" fmla="*/ 6 w 6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6" y="1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1" y="7"/>
                  </a:lnTo>
                  <a:lnTo>
                    <a:pt x="0" y="6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75" name="Freeform 4805"/>
            <p:cNvSpPr>
              <a:spLocks/>
            </p:cNvSpPr>
            <p:nvPr/>
          </p:nvSpPr>
          <p:spPr bwMode="auto">
            <a:xfrm>
              <a:off x="2597" y="2211"/>
              <a:ext cx="29" cy="16"/>
            </a:xfrm>
            <a:custGeom>
              <a:avLst/>
              <a:gdLst>
                <a:gd name="T0" fmla="*/ 26 w 29"/>
                <a:gd name="T1" fmla="*/ 16 h 16"/>
                <a:gd name="T2" fmla="*/ 29 w 29"/>
                <a:gd name="T3" fmla="*/ 9 h 16"/>
                <a:gd name="T4" fmla="*/ 3 w 29"/>
                <a:gd name="T5" fmla="*/ 0 h 16"/>
                <a:gd name="T6" fmla="*/ 0 w 29"/>
                <a:gd name="T7" fmla="*/ 7 h 16"/>
                <a:gd name="T8" fmla="*/ 26 w 29"/>
                <a:gd name="T9" fmla="*/ 16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6"/>
                <a:gd name="T17" fmla="*/ 29 w 29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6">
                  <a:moveTo>
                    <a:pt x="26" y="16"/>
                  </a:moveTo>
                  <a:lnTo>
                    <a:pt x="29" y="9"/>
                  </a:lnTo>
                  <a:lnTo>
                    <a:pt x="3" y="0"/>
                  </a:lnTo>
                  <a:lnTo>
                    <a:pt x="0" y="7"/>
                  </a:lnTo>
                  <a:lnTo>
                    <a:pt x="26" y="16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76" name="Freeform 4806"/>
            <p:cNvSpPr>
              <a:spLocks/>
            </p:cNvSpPr>
            <p:nvPr/>
          </p:nvSpPr>
          <p:spPr bwMode="auto">
            <a:xfrm>
              <a:off x="2623" y="2220"/>
              <a:ext cx="3" cy="7"/>
            </a:xfrm>
            <a:custGeom>
              <a:avLst/>
              <a:gdLst>
                <a:gd name="T0" fmla="*/ 0 w 3"/>
                <a:gd name="T1" fmla="*/ 7 h 7"/>
                <a:gd name="T2" fmla="*/ 3 w 3"/>
                <a:gd name="T3" fmla="*/ 0 h 7"/>
                <a:gd name="T4" fmla="*/ 0 w 3"/>
                <a:gd name="T5" fmla="*/ 7 h 7"/>
                <a:gd name="T6" fmla="*/ 0 60000 65536"/>
                <a:gd name="T7" fmla="*/ 0 60000 65536"/>
                <a:gd name="T8" fmla="*/ 0 60000 65536"/>
                <a:gd name="T9" fmla="*/ 0 w 3"/>
                <a:gd name="T10" fmla="*/ 0 h 7"/>
                <a:gd name="T11" fmla="*/ 3 w 3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7">
                  <a:moveTo>
                    <a:pt x="0" y="7"/>
                  </a:moveTo>
                  <a:lnTo>
                    <a:pt x="3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77" name="Rectangle 4807"/>
            <p:cNvSpPr>
              <a:spLocks noChangeArrowheads="1"/>
            </p:cNvSpPr>
            <p:nvPr/>
          </p:nvSpPr>
          <p:spPr bwMode="auto">
            <a:xfrm>
              <a:off x="2563" y="2210"/>
              <a:ext cx="36" cy="8"/>
            </a:xfrm>
            <a:prstGeom prst="rect">
              <a:avLst/>
            </a:prstGeom>
            <a:solidFill>
              <a:srgbClr val="FFFF66">
                <a:alpha val="3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78" name="Freeform 4808"/>
            <p:cNvSpPr>
              <a:spLocks/>
            </p:cNvSpPr>
            <p:nvPr/>
          </p:nvSpPr>
          <p:spPr bwMode="auto">
            <a:xfrm>
              <a:off x="2597" y="2210"/>
              <a:ext cx="3" cy="8"/>
            </a:xfrm>
            <a:custGeom>
              <a:avLst/>
              <a:gdLst>
                <a:gd name="T0" fmla="*/ 3 w 3"/>
                <a:gd name="T1" fmla="*/ 1 h 8"/>
                <a:gd name="T2" fmla="*/ 2 w 3"/>
                <a:gd name="T3" fmla="*/ 0 h 8"/>
                <a:gd name="T4" fmla="*/ 2 w 3"/>
                <a:gd name="T5" fmla="*/ 8 h 8"/>
                <a:gd name="T6" fmla="*/ 0 w 3"/>
                <a:gd name="T7" fmla="*/ 8 h 8"/>
                <a:gd name="T8" fmla="*/ 3 w 3"/>
                <a:gd name="T9" fmla="*/ 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8"/>
                <a:gd name="T17" fmla="*/ 3 w 3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8">
                  <a:moveTo>
                    <a:pt x="3" y="1"/>
                  </a:moveTo>
                  <a:lnTo>
                    <a:pt x="2" y="0"/>
                  </a:lnTo>
                  <a:lnTo>
                    <a:pt x="2" y="8"/>
                  </a:lnTo>
                  <a:lnTo>
                    <a:pt x="0" y="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79" name="Rectangle 4809"/>
            <p:cNvSpPr>
              <a:spLocks noChangeArrowheads="1"/>
            </p:cNvSpPr>
            <p:nvPr/>
          </p:nvSpPr>
          <p:spPr bwMode="auto">
            <a:xfrm>
              <a:off x="2559" y="2214"/>
              <a:ext cx="8" cy="14"/>
            </a:xfrm>
            <a:prstGeom prst="rect">
              <a:avLst/>
            </a:prstGeom>
            <a:solidFill>
              <a:srgbClr val="FFFF66">
                <a:alpha val="3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80" name="Freeform 4810"/>
            <p:cNvSpPr>
              <a:spLocks/>
            </p:cNvSpPr>
            <p:nvPr/>
          </p:nvSpPr>
          <p:spPr bwMode="auto">
            <a:xfrm>
              <a:off x="2559" y="2210"/>
              <a:ext cx="8" cy="8"/>
            </a:xfrm>
            <a:custGeom>
              <a:avLst/>
              <a:gdLst>
                <a:gd name="T0" fmla="*/ 4 w 8"/>
                <a:gd name="T1" fmla="*/ 0 h 8"/>
                <a:gd name="T2" fmla="*/ 0 w 8"/>
                <a:gd name="T3" fmla="*/ 0 h 8"/>
                <a:gd name="T4" fmla="*/ 0 w 8"/>
                <a:gd name="T5" fmla="*/ 4 h 8"/>
                <a:gd name="T6" fmla="*/ 8 w 8"/>
                <a:gd name="T7" fmla="*/ 4 h 8"/>
                <a:gd name="T8" fmla="*/ 4 w 8"/>
                <a:gd name="T9" fmla="*/ 8 h 8"/>
                <a:gd name="T10" fmla="*/ 4 w 8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8"/>
                <a:gd name="T20" fmla="*/ 8 w 8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8">
                  <a:moveTo>
                    <a:pt x="4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8" y="4"/>
                  </a:lnTo>
                  <a:lnTo>
                    <a:pt x="4" y="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81" name="Freeform 4811"/>
            <p:cNvSpPr>
              <a:spLocks/>
            </p:cNvSpPr>
            <p:nvPr/>
          </p:nvSpPr>
          <p:spPr bwMode="auto">
            <a:xfrm>
              <a:off x="2547" y="2225"/>
              <a:ext cx="17" cy="11"/>
            </a:xfrm>
            <a:custGeom>
              <a:avLst/>
              <a:gdLst>
                <a:gd name="T0" fmla="*/ 17 w 17"/>
                <a:gd name="T1" fmla="*/ 7 h 11"/>
                <a:gd name="T2" fmla="*/ 14 w 17"/>
                <a:gd name="T3" fmla="*/ 0 h 11"/>
                <a:gd name="T4" fmla="*/ 0 w 17"/>
                <a:gd name="T5" fmla="*/ 4 h 11"/>
                <a:gd name="T6" fmla="*/ 3 w 17"/>
                <a:gd name="T7" fmla="*/ 11 h 11"/>
                <a:gd name="T8" fmla="*/ 17 w 17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1"/>
                <a:gd name="T17" fmla="*/ 17 w 17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1">
                  <a:moveTo>
                    <a:pt x="17" y="7"/>
                  </a:moveTo>
                  <a:lnTo>
                    <a:pt x="14" y="0"/>
                  </a:lnTo>
                  <a:lnTo>
                    <a:pt x="0" y="4"/>
                  </a:lnTo>
                  <a:lnTo>
                    <a:pt x="3" y="11"/>
                  </a:lnTo>
                  <a:lnTo>
                    <a:pt x="17" y="7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82" name="Freeform 4812"/>
            <p:cNvSpPr>
              <a:spLocks/>
            </p:cNvSpPr>
            <p:nvPr/>
          </p:nvSpPr>
          <p:spPr bwMode="auto">
            <a:xfrm>
              <a:off x="2559" y="2225"/>
              <a:ext cx="8" cy="7"/>
            </a:xfrm>
            <a:custGeom>
              <a:avLst/>
              <a:gdLst>
                <a:gd name="T0" fmla="*/ 8 w 8"/>
                <a:gd name="T1" fmla="*/ 3 h 7"/>
                <a:gd name="T2" fmla="*/ 8 w 8"/>
                <a:gd name="T3" fmla="*/ 7 h 7"/>
                <a:gd name="T4" fmla="*/ 5 w 8"/>
                <a:gd name="T5" fmla="*/ 7 h 7"/>
                <a:gd name="T6" fmla="*/ 2 w 8"/>
                <a:gd name="T7" fmla="*/ 0 h 7"/>
                <a:gd name="T8" fmla="*/ 0 w 8"/>
                <a:gd name="T9" fmla="*/ 3 h 7"/>
                <a:gd name="T10" fmla="*/ 8 w 8"/>
                <a:gd name="T11" fmla="*/ 3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7"/>
                <a:gd name="T20" fmla="*/ 8 w 8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7">
                  <a:moveTo>
                    <a:pt x="8" y="3"/>
                  </a:moveTo>
                  <a:lnTo>
                    <a:pt x="8" y="7"/>
                  </a:lnTo>
                  <a:lnTo>
                    <a:pt x="5" y="7"/>
                  </a:lnTo>
                  <a:lnTo>
                    <a:pt x="2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83" name="Freeform 4813"/>
            <p:cNvSpPr>
              <a:spLocks/>
            </p:cNvSpPr>
            <p:nvPr/>
          </p:nvSpPr>
          <p:spPr bwMode="auto">
            <a:xfrm>
              <a:off x="2536" y="2207"/>
              <a:ext cx="16" cy="28"/>
            </a:xfrm>
            <a:custGeom>
              <a:avLst/>
              <a:gdLst>
                <a:gd name="T0" fmla="*/ 10 w 16"/>
                <a:gd name="T1" fmla="*/ 28 h 28"/>
                <a:gd name="T2" fmla="*/ 3 w 16"/>
                <a:gd name="T3" fmla="*/ 18 h 28"/>
                <a:gd name="T4" fmla="*/ 0 w 16"/>
                <a:gd name="T5" fmla="*/ 10 h 28"/>
                <a:gd name="T6" fmla="*/ 0 w 16"/>
                <a:gd name="T7" fmla="*/ 3 h 28"/>
                <a:gd name="T8" fmla="*/ 3 w 16"/>
                <a:gd name="T9" fmla="*/ 0 h 28"/>
                <a:gd name="T10" fmla="*/ 9 w 16"/>
                <a:gd name="T11" fmla="*/ 5 h 28"/>
                <a:gd name="T12" fmla="*/ 7 w 16"/>
                <a:gd name="T13" fmla="*/ 7 h 28"/>
                <a:gd name="T14" fmla="*/ 7 w 16"/>
                <a:gd name="T15" fmla="*/ 8 h 28"/>
                <a:gd name="T16" fmla="*/ 10 w 16"/>
                <a:gd name="T17" fmla="*/ 14 h 28"/>
                <a:gd name="T18" fmla="*/ 16 w 16"/>
                <a:gd name="T19" fmla="*/ 23 h 28"/>
                <a:gd name="T20" fmla="*/ 10 w 16"/>
                <a:gd name="T21" fmla="*/ 28 h 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"/>
                <a:gd name="T34" fmla="*/ 0 h 28"/>
                <a:gd name="T35" fmla="*/ 16 w 16"/>
                <a:gd name="T36" fmla="*/ 28 h 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" h="28">
                  <a:moveTo>
                    <a:pt x="10" y="28"/>
                  </a:moveTo>
                  <a:lnTo>
                    <a:pt x="3" y="18"/>
                  </a:lnTo>
                  <a:lnTo>
                    <a:pt x="0" y="10"/>
                  </a:lnTo>
                  <a:lnTo>
                    <a:pt x="0" y="3"/>
                  </a:lnTo>
                  <a:lnTo>
                    <a:pt x="3" y="0"/>
                  </a:lnTo>
                  <a:lnTo>
                    <a:pt x="9" y="5"/>
                  </a:lnTo>
                  <a:lnTo>
                    <a:pt x="7" y="7"/>
                  </a:lnTo>
                  <a:lnTo>
                    <a:pt x="7" y="8"/>
                  </a:lnTo>
                  <a:lnTo>
                    <a:pt x="10" y="14"/>
                  </a:lnTo>
                  <a:lnTo>
                    <a:pt x="16" y="23"/>
                  </a:lnTo>
                  <a:lnTo>
                    <a:pt x="10" y="28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84" name="Freeform 4814"/>
            <p:cNvSpPr>
              <a:spLocks/>
            </p:cNvSpPr>
            <p:nvPr/>
          </p:nvSpPr>
          <p:spPr bwMode="auto">
            <a:xfrm>
              <a:off x="2546" y="2229"/>
              <a:ext cx="6" cy="8"/>
            </a:xfrm>
            <a:custGeom>
              <a:avLst/>
              <a:gdLst>
                <a:gd name="T0" fmla="*/ 4 w 6"/>
                <a:gd name="T1" fmla="*/ 7 h 8"/>
                <a:gd name="T2" fmla="*/ 1 w 6"/>
                <a:gd name="T3" fmla="*/ 8 h 8"/>
                <a:gd name="T4" fmla="*/ 0 w 6"/>
                <a:gd name="T5" fmla="*/ 6 h 8"/>
                <a:gd name="T6" fmla="*/ 6 w 6"/>
                <a:gd name="T7" fmla="*/ 1 h 8"/>
                <a:gd name="T8" fmla="*/ 1 w 6"/>
                <a:gd name="T9" fmla="*/ 0 h 8"/>
                <a:gd name="T10" fmla="*/ 4 w 6"/>
                <a:gd name="T11" fmla="*/ 7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8"/>
                <a:gd name="T20" fmla="*/ 6 w 6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8">
                  <a:moveTo>
                    <a:pt x="4" y="7"/>
                  </a:moveTo>
                  <a:lnTo>
                    <a:pt x="1" y="8"/>
                  </a:lnTo>
                  <a:lnTo>
                    <a:pt x="0" y="6"/>
                  </a:lnTo>
                  <a:lnTo>
                    <a:pt x="6" y="1"/>
                  </a:lnTo>
                  <a:lnTo>
                    <a:pt x="1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85" name="Freeform 4815"/>
            <p:cNvSpPr>
              <a:spLocks/>
            </p:cNvSpPr>
            <p:nvPr/>
          </p:nvSpPr>
          <p:spPr bwMode="auto">
            <a:xfrm>
              <a:off x="2530" y="2193"/>
              <a:ext cx="15" cy="19"/>
            </a:xfrm>
            <a:custGeom>
              <a:avLst/>
              <a:gdLst>
                <a:gd name="T0" fmla="*/ 9 w 15"/>
                <a:gd name="T1" fmla="*/ 19 h 19"/>
                <a:gd name="T2" fmla="*/ 15 w 15"/>
                <a:gd name="T3" fmla="*/ 14 h 19"/>
                <a:gd name="T4" fmla="*/ 6 w 15"/>
                <a:gd name="T5" fmla="*/ 0 h 19"/>
                <a:gd name="T6" fmla="*/ 0 w 15"/>
                <a:gd name="T7" fmla="*/ 5 h 19"/>
                <a:gd name="T8" fmla="*/ 9 w 15"/>
                <a:gd name="T9" fmla="*/ 1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9"/>
                <a:gd name="T17" fmla="*/ 15 w 15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9">
                  <a:moveTo>
                    <a:pt x="9" y="19"/>
                  </a:moveTo>
                  <a:lnTo>
                    <a:pt x="15" y="14"/>
                  </a:lnTo>
                  <a:lnTo>
                    <a:pt x="6" y="0"/>
                  </a:lnTo>
                  <a:lnTo>
                    <a:pt x="0" y="5"/>
                  </a:lnTo>
                  <a:lnTo>
                    <a:pt x="9" y="19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86" name="Freeform 4816"/>
            <p:cNvSpPr>
              <a:spLocks/>
            </p:cNvSpPr>
            <p:nvPr/>
          </p:nvSpPr>
          <p:spPr bwMode="auto">
            <a:xfrm>
              <a:off x="2539" y="2207"/>
              <a:ext cx="7" cy="5"/>
            </a:xfrm>
            <a:custGeom>
              <a:avLst/>
              <a:gdLst>
                <a:gd name="T0" fmla="*/ 6 w 7"/>
                <a:gd name="T1" fmla="*/ 5 h 5"/>
                <a:gd name="T2" fmla="*/ 7 w 7"/>
                <a:gd name="T3" fmla="*/ 2 h 5"/>
                <a:gd name="T4" fmla="*/ 6 w 7"/>
                <a:gd name="T5" fmla="*/ 0 h 5"/>
                <a:gd name="T6" fmla="*/ 0 w 7"/>
                <a:gd name="T7" fmla="*/ 5 h 5"/>
                <a:gd name="T8" fmla="*/ 0 w 7"/>
                <a:gd name="T9" fmla="*/ 0 h 5"/>
                <a:gd name="T10" fmla="*/ 6 w 7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5"/>
                <a:gd name="T20" fmla="*/ 7 w 7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5">
                  <a:moveTo>
                    <a:pt x="6" y="5"/>
                  </a:moveTo>
                  <a:lnTo>
                    <a:pt x="7" y="2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0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87" name="Freeform 4817"/>
            <p:cNvSpPr>
              <a:spLocks/>
            </p:cNvSpPr>
            <p:nvPr/>
          </p:nvSpPr>
          <p:spPr bwMode="auto">
            <a:xfrm>
              <a:off x="2510" y="2192"/>
              <a:ext cx="25" cy="14"/>
            </a:xfrm>
            <a:custGeom>
              <a:avLst/>
              <a:gdLst>
                <a:gd name="T0" fmla="*/ 25 w 25"/>
                <a:gd name="T1" fmla="*/ 7 h 14"/>
                <a:gd name="T2" fmla="*/ 21 w 25"/>
                <a:gd name="T3" fmla="*/ 0 h 14"/>
                <a:gd name="T4" fmla="*/ 0 w 25"/>
                <a:gd name="T5" fmla="*/ 7 h 14"/>
                <a:gd name="T6" fmla="*/ 4 w 25"/>
                <a:gd name="T7" fmla="*/ 14 h 14"/>
                <a:gd name="T8" fmla="*/ 25 w 25"/>
                <a:gd name="T9" fmla="*/ 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14"/>
                <a:gd name="T17" fmla="*/ 25 w 25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14">
                  <a:moveTo>
                    <a:pt x="25" y="7"/>
                  </a:moveTo>
                  <a:lnTo>
                    <a:pt x="21" y="0"/>
                  </a:lnTo>
                  <a:lnTo>
                    <a:pt x="0" y="7"/>
                  </a:lnTo>
                  <a:lnTo>
                    <a:pt x="4" y="14"/>
                  </a:lnTo>
                  <a:lnTo>
                    <a:pt x="25" y="7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88" name="Freeform 4818"/>
            <p:cNvSpPr>
              <a:spLocks/>
            </p:cNvSpPr>
            <p:nvPr/>
          </p:nvSpPr>
          <p:spPr bwMode="auto">
            <a:xfrm>
              <a:off x="2530" y="2191"/>
              <a:ext cx="6" cy="8"/>
            </a:xfrm>
            <a:custGeom>
              <a:avLst/>
              <a:gdLst>
                <a:gd name="T0" fmla="*/ 6 w 6"/>
                <a:gd name="T1" fmla="*/ 2 h 8"/>
                <a:gd name="T2" fmla="*/ 5 w 6"/>
                <a:gd name="T3" fmla="*/ 0 h 8"/>
                <a:gd name="T4" fmla="*/ 1 w 6"/>
                <a:gd name="T5" fmla="*/ 1 h 8"/>
                <a:gd name="T6" fmla="*/ 5 w 6"/>
                <a:gd name="T7" fmla="*/ 8 h 8"/>
                <a:gd name="T8" fmla="*/ 0 w 6"/>
                <a:gd name="T9" fmla="*/ 7 h 8"/>
                <a:gd name="T10" fmla="*/ 6 w 6"/>
                <a:gd name="T11" fmla="*/ 2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8"/>
                <a:gd name="T20" fmla="*/ 6 w 6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8">
                  <a:moveTo>
                    <a:pt x="6" y="2"/>
                  </a:moveTo>
                  <a:lnTo>
                    <a:pt x="5" y="0"/>
                  </a:lnTo>
                  <a:lnTo>
                    <a:pt x="1" y="1"/>
                  </a:lnTo>
                  <a:lnTo>
                    <a:pt x="5" y="8"/>
                  </a:lnTo>
                  <a:lnTo>
                    <a:pt x="0" y="7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789" name="Freeform 4819"/>
            <p:cNvSpPr>
              <a:spLocks/>
            </p:cNvSpPr>
            <p:nvPr/>
          </p:nvSpPr>
          <p:spPr bwMode="auto">
            <a:xfrm>
              <a:off x="2508" y="2199"/>
              <a:ext cx="7" cy="9"/>
            </a:xfrm>
            <a:custGeom>
              <a:avLst/>
              <a:gdLst>
                <a:gd name="T0" fmla="*/ 6 w 7"/>
                <a:gd name="T1" fmla="*/ 7 h 9"/>
                <a:gd name="T2" fmla="*/ 1 w 7"/>
                <a:gd name="T3" fmla="*/ 9 h 9"/>
                <a:gd name="T4" fmla="*/ 0 w 7"/>
                <a:gd name="T5" fmla="*/ 4 h 9"/>
                <a:gd name="T6" fmla="*/ 7 w 7"/>
                <a:gd name="T7" fmla="*/ 2 h 9"/>
                <a:gd name="T8" fmla="*/ 2 w 7"/>
                <a:gd name="T9" fmla="*/ 0 h 9"/>
                <a:gd name="T10" fmla="*/ 6 w 7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9"/>
                <a:gd name="T20" fmla="*/ 7 w 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9">
                  <a:moveTo>
                    <a:pt x="6" y="7"/>
                  </a:moveTo>
                  <a:lnTo>
                    <a:pt x="1" y="9"/>
                  </a:lnTo>
                  <a:lnTo>
                    <a:pt x="0" y="4"/>
                  </a:lnTo>
                  <a:lnTo>
                    <a:pt x="7" y="2"/>
                  </a:lnTo>
                  <a:lnTo>
                    <a:pt x="2" y="0"/>
                  </a:lnTo>
                  <a:lnTo>
                    <a:pt x="6" y="7"/>
                  </a:lnTo>
                  <a:close/>
                </a:path>
              </a:pathLst>
            </a:custGeom>
            <a:solidFill>
              <a:srgbClr val="FFFF66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" name="Group 4822"/>
          <p:cNvGrpSpPr>
            <a:grpSpLocks noChangeAspect="1"/>
          </p:cNvGrpSpPr>
          <p:nvPr/>
        </p:nvGrpSpPr>
        <p:grpSpPr bwMode="auto">
          <a:xfrm>
            <a:off x="3578225" y="3438525"/>
            <a:ext cx="3521075" cy="2808288"/>
            <a:chOff x="2290" y="2160"/>
            <a:chExt cx="2218" cy="1769"/>
          </a:xfrm>
        </p:grpSpPr>
        <p:sp>
          <p:nvSpPr>
            <p:cNvPr id="27667" name="AutoShape 4821"/>
            <p:cNvSpPr>
              <a:spLocks noChangeAspect="1" noChangeArrowheads="1" noTextEdit="1"/>
            </p:cNvSpPr>
            <p:nvPr/>
          </p:nvSpPr>
          <p:spPr bwMode="auto">
            <a:xfrm>
              <a:off x="2290" y="2160"/>
              <a:ext cx="2218" cy="1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68" name="Freeform 4823"/>
            <p:cNvSpPr>
              <a:spLocks/>
            </p:cNvSpPr>
            <p:nvPr/>
          </p:nvSpPr>
          <p:spPr bwMode="auto">
            <a:xfrm>
              <a:off x="2290" y="2159"/>
              <a:ext cx="2215" cy="1770"/>
            </a:xfrm>
            <a:custGeom>
              <a:avLst/>
              <a:gdLst>
                <a:gd name="T0" fmla="*/ 431 w 2215"/>
                <a:gd name="T1" fmla="*/ 522 h 1770"/>
                <a:gd name="T2" fmla="*/ 394 w 2215"/>
                <a:gd name="T3" fmla="*/ 546 h 1770"/>
                <a:gd name="T4" fmla="*/ 348 w 2215"/>
                <a:gd name="T5" fmla="*/ 656 h 1770"/>
                <a:gd name="T6" fmla="*/ 266 w 2215"/>
                <a:gd name="T7" fmla="*/ 808 h 1770"/>
                <a:gd name="T8" fmla="*/ 117 w 2215"/>
                <a:gd name="T9" fmla="*/ 849 h 1770"/>
                <a:gd name="T10" fmla="*/ 93 w 2215"/>
                <a:gd name="T11" fmla="*/ 851 h 1770"/>
                <a:gd name="T12" fmla="*/ 66 w 2215"/>
                <a:gd name="T13" fmla="*/ 962 h 1770"/>
                <a:gd name="T14" fmla="*/ 64 w 2215"/>
                <a:gd name="T15" fmla="*/ 1153 h 1770"/>
                <a:gd name="T16" fmla="*/ 39 w 2215"/>
                <a:gd name="T17" fmla="*/ 1246 h 1770"/>
                <a:gd name="T18" fmla="*/ 27 w 2215"/>
                <a:gd name="T19" fmla="*/ 1328 h 1770"/>
                <a:gd name="T20" fmla="*/ 86 w 2215"/>
                <a:gd name="T21" fmla="*/ 1378 h 1770"/>
                <a:gd name="T22" fmla="*/ 94 w 2215"/>
                <a:gd name="T23" fmla="*/ 1451 h 1770"/>
                <a:gd name="T24" fmla="*/ 187 w 2215"/>
                <a:gd name="T25" fmla="*/ 1515 h 1770"/>
                <a:gd name="T26" fmla="*/ 169 w 2215"/>
                <a:gd name="T27" fmla="*/ 1655 h 1770"/>
                <a:gd name="T28" fmla="*/ 316 w 2215"/>
                <a:gd name="T29" fmla="*/ 1770 h 1770"/>
                <a:gd name="T30" fmla="*/ 570 w 2215"/>
                <a:gd name="T31" fmla="*/ 1699 h 1770"/>
                <a:gd name="T32" fmla="*/ 766 w 2215"/>
                <a:gd name="T33" fmla="*/ 1539 h 1770"/>
                <a:gd name="T34" fmla="*/ 1190 w 2215"/>
                <a:gd name="T35" fmla="*/ 1515 h 1770"/>
                <a:gd name="T36" fmla="*/ 1267 w 2215"/>
                <a:gd name="T37" fmla="*/ 1414 h 1770"/>
                <a:gd name="T38" fmla="*/ 1373 w 2215"/>
                <a:gd name="T39" fmla="*/ 1409 h 1770"/>
                <a:gd name="T40" fmla="*/ 1582 w 2215"/>
                <a:gd name="T41" fmla="*/ 1421 h 1770"/>
                <a:gd name="T42" fmla="*/ 1742 w 2215"/>
                <a:gd name="T43" fmla="*/ 1572 h 1770"/>
                <a:gd name="T44" fmla="*/ 1846 w 2215"/>
                <a:gd name="T45" fmla="*/ 1651 h 1770"/>
                <a:gd name="T46" fmla="*/ 1894 w 2215"/>
                <a:gd name="T47" fmla="*/ 1636 h 1770"/>
                <a:gd name="T48" fmla="*/ 1918 w 2215"/>
                <a:gd name="T49" fmla="*/ 1484 h 1770"/>
                <a:gd name="T50" fmla="*/ 1883 w 2215"/>
                <a:gd name="T51" fmla="*/ 1365 h 1770"/>
                <a:gd name="T52" fmla="*/ 1790 w 2215"/>
                <a:gd name="T53" fmla="*/ 1340 h 1770"/>
                <a:gd name="T54" fmla="*/ 1857 w 2215"/>
                <a:gd name="T55" fmla="*/ 1226 h 1770"/>
                <a:gd name="T56" fmla="*/ 1807 w 2215"/>
                <a:gd name="T57" fmla="*/ 1101 h 1770"/>
                <a:gd name="T58" fmla="*/ 1775 w 2215"/>
                <a:gd name="T59" fmla="*/ 1077 h 1770"/>
                <a:gd name="T60" fmla="*/ 1743 w 2215"/>
                <a:gd name="T61" fmla="*/ 1026 h 1770"/>
                <a:gd name="T62" fmla="*/ 1661 w 2215"/>
                <a:gd name="T63" fmla="*/ 886 h 1770"/>
                <a:gd name="T64" fmla="*/ 1717 w 2215"/>
                <a:gd name="T65" fmla="*/ 859 h 1770"/>
                <a:gd name="T66" fmla="*/ 1762 w 2215"/>
                <a:gd name="T67" fmla="*/ 791 h 1770"/>
                <a:gd name="T68" fmla="*/ 1824 w 2215"/>
                <a:gd name="T69" fmla="*/ 783 h 1770"/>
                <a:gd name="T70" fmla="*/ 1999 w 2215"/>
                <a:gd name="T71" fmla="*/ 680 h 1770"/>
                <a:gd name="T72" fmla="*/ 2149 w 2215"/>
                <a:gd name="T73" fmla="*/ 603 h 1770"/>
                <a:gd name="T74" fmla="*/ 2191 w 2215"/>
                <a:gd name="T75" fmla="*/ 535 h 1770"/>
                <a:gd name="T76" fmla="*/ 2192 w 2215"/>
                <a:gd name="T77" fmla="*/ 476 h 1770"/>
                <a:gd name="T78" fmla="*/ 2205 w 2215"/>
                <a:gd name="T79" fmla="*/ 372 h 1770"/>
                <a:gd name="T80" fmla="*/ 1910 w 2215"/>
                <a:gd name="T81" fmla="*/ 298 h 1770"/>
                <a:gd name="T82" fmla="*/ 1831 w 2215"/>
                <a:gd name="T83" fmla="*/ 308 h 1770"/>
                <a:gd name="T84" fmla="*/ 1761 w 2215"/>
                <a:gd name="T85" fmla="*/ 250 h 1770"/>
                <a:gd name="T86" fmla="*/ 1708 w 2215"/>
                <a:gd name="T87" fmla="*/ 219 h 1770"/>
                <a:gd name="T88" fmla="*/ 1657 w 2215"/>
                <a:gd name="T89" fmla="*/ 113 h 1770"/>
                <a:gd name="T90" fmla="*/ 1485 w 2215"/>
                <a:gd name="T91" fmla="*/ 172 h 1770"/>
                <a:gd name="T92" fmla="*/ 1405 w 2215"/>
                <a:gd name="T93" fmla="*/ 132 h 1770"/>
                <a:gd name="T94" fmla="*/ 1315 w 2215"/>
                <a:gd name="T95" fmla="*/ 177 h 1770"/>
                <a:gd name="T96" fmla="*/ 1119 w 2215"/>
                <a:gd name="T97" fmla="*/ 107 h 1770"/>
                <a:gd name="T98" fmla="*/ 1115 w 2215"/>
                <a:gd name="T99" fmla="*/ 73 h 1770"/>
                <a:gd name="T100" fmla="*/ 1005 w 2215"/>
                <a:gd name="T101" fmla="*/ 14 h 1770"/>
                <a:gd name="T102" fmla="*/ 462 w 2215"/>
                <a:gd name="T103" fmla="*/ 26 h 1770"/>
                <a:gd name="T104" fmla="*/ 289 w 2215"/>
                <a:gd name="T105" fmla="*/ 85 h 1770"/>
                <a:gd name="T106" fmla="*/ 413 w 2215"/>
                <a:gd name="T107" fmla="*/ 108 h 1770"/>
                <a:gd name="T108" fmla="*/ 454 w 2215"/>
                <a:gd name="T109" fmla="*/ 128 h 1770"/>
                <a:gd name="T110" fmla="*/ 531 w 2215"/>
                <a:gd name="T111" fmla="*/ 310 h 1770"/>
                <a:gd name="T112" fmla="*/ 543 w 2215"/>
                <a:gd name="T113" fmla="*/ 336 h 1770"/>
                <a:gd name="T114" fmla="*/ 553 w 2215"/>
                <a:gd name="T115" fmla="*/ 368 h 1770"/>
                <a:gd name="T116" fmla="*/ 503 w 2215"/>
                <a:gd name="T117" fmla="*/ 422 h 177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215"/>
                <a:gd name="T178" fmla="*/ 0 h 1770"/>
                <a:gd name="T179" fmla="*/ 2215 w 2215"/>
                <a:gd name="T180" fmla="*/ 1770 h 177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215" h="1770">
                  <a:moveTo>
                    <a:pt x="482" y="483"/>
                  </a:moveTo>
                  <a:lnTo>
                    <a:pt x="480" y="488"/>
                  </a:lnTo>
                  <a:lnTo>
                    <a:pt x="487" y="494"/>
                  </a:lnTo>
                  <a:lnTo>
                    <a:pt x="485" y="511"/>
                  </a:lnTo>
                  <a:lnTo>
                    <a:pt x="468" y="510"/>
                  </a:lnTo>
                  <a:lnTo>
                    <a:pt x="456" y="510"/>
                  </a:lnTo>
                  <a:lnTo>
                    <a:pt x="451" y="510"/>
                  </a:lnTo>
                  <a:lnTo>
                    <a:pt x="448" y="511"/>
                  </a:lnTo>
                  <a:lnTo>
                    <a:pt x="444" y="515"/>
                  </a:lnTo>
                  <a:lnTo>
                    <a:pt x="438" y="519"/>
                  </a:lnTo>
                  <a:lnTo>
                    <a:pt x="435" y="521"/>
                  </a:lnTo>
                  <a:lnTo>
                    <a:pt x="431" y="522"/>
                  </a:lnTo>
                  <a:lnTo>
                    <a:pt x="428" y="523"/>
                  </a:lnTo>
                  <a:lnTo>
                    <a:pt x="424" y="523"/>
                  </a:lnTo>
                  <a:lnTo>
                    <a:pt x="423" y="523"/>
                  </a:lnTo>
                  <a:lnTo>
                    <a:pt x="421" y="524"/>
                  </a:lnTo>
                  <a:lnTo>
                    <a:pt x="419" y="524"/>
                  </a:lnTo>
                  <a:lnTo>
                    <a:pt x="416" y="525"/>
                  </a:lnTo>
                  <a:lnTo>
                    <a:pt x="411" y="528"/>
                  </a:lnTo>
                  <a:lnTo>
                    <a:pt x="406" y="532"/>
                  </a:lnTo>
                  <a:lnTo>
                    <a:pt x="401" y="536"/>
                  </a:lnTo>
                  <a:lnTo>
                    <a:pt x="397" y="540"/>
                  </a:lnTo>
                  <a:lnTo>
                    <a:pt x="394" y="544"/>
                  </a:lnTo>
                  <a:lnTo>
                    <a:pt x="394" y="546"/>
                  </a:lnTo>
                  <a:lnTo>
                    <a:pt x="393" y="548"/>
                  </a:lnTo>
                  <a:lnTo>
                    <a:pt x="394" y="552"/>
                  </a:lnTo>
                  <a:lnTo>
                    <a:pt x="396" y="555"/>
                  </a:lnTo>
                  <a:lnTo>
                    <a:pt x="398" y="559"/>
                  </a:lnTo>
                  <a:lnTo>
                    <a:pt x="400" y="562"/>
                  </a:lnTo>
                  <a:lnTo>
                    <a:pt x="405" y="567"/>
                  </a:lnTo>
                  <a:lnTo>
                    <a:pt x="407" y="569"/>
                  </a:lnTo>
                  <a:lnTo>
                    <a:pt x="399" y="584"/>
                  </a:lnTo>
                  <a:lnTo>
                    <a:pt x="378" y="612"/>
                  </a:lnTo>
                  <a:lnTo>
                    <a:pt x="381" y="642"/>
                  </a:lnTo>
                  <a:lnTo>
                    <a:pt x="366" y="656"/>
                  </a:lnTo>
                  <a:lnTo>
                    <a:pt x="348" y="656"/>
                  </a:lnTo>
                  <a:lnTo>
                    <a:pt x="335" y="682"/>
                  </a:lnTo>
                  <a:lnTo>
                    <a:pt x="335" y="716"/>
                  </a:lnTo>
                  <a:lnTo>
                    <a:pt x="320" y="731"/>
                  </a:lnTo>
                  <a:lnTo>
                    <a:pt x="301" y="708"/>
                  </a:lnTo>
                  <a:lnTo>
                    <a:pt x="291" y="716"/>
                  </a:lnTo>
                  <a:lnTo>
                    <a:pt x="296" y="736"/>
                  </a:lnTo>
                  <a:lnTo>
                    <a:pt x="276" y="736"/>
                  </a:lnTo>
                  <a:lnTo>
                    <a:pt x="287" y="752"/>
                  </a:lnTo>
                  <a:lnTo>
                    <a:pt x="270" y="763"/>
                  </a:lnTo>
                  <a:lnTo>
                    <a:pt x="287" y="786"/>
                  </a:lnTo>
                  <a:lnTo>
                    <a:pt x="288" y="802"/>
                  </a:lnTo>
                  <a:lnTo>
                    <a:pt x="266" y="808"/>
                  </a:lnTo>
                  <a:lnTo>
                    <a:pt x="225" y="784"/>
                  </a:lnTo>
                  <a:lnTo>
                    <a:pt x="208" y="803"/>
                  </a:lnTo>
                  <a:lnTo>
                    <a:pt x="194" y="789"/>
                  </a:lnTo>
                  <a:lnTo>
                    <a:pt x="196" y="775"/>
                  </a:lnTo>
                  <a:lnTo>
                    <a:pt x="185" y="767"/>
                  </a:lnTo>
                  <a:lnTo>
                    <a:pt x="186" y="754"/>
                  </a:lnTo>
                  <a:lnTo>
                    <a:pt x="162" y="754"/>
                  </a:lnTo>
                  <a:lnTo>
                    <a:pt x="149" y="811"/>
                  </a:lnTo>
                  <a:lnTo>
                    <a:pt x="139" y="812"/>
                  </a:lnTo>
                  <a:lnTo>
                    <a:pt x="137" y="832"/>
                  </a:lnTo>
                  <a:lnTo>
                    <a:pt x="125" y="849"/>
                  </a:lnTo>
                  <a:lnTo>
                    <a:pt x="117" y="849"/>
                  </a:lnTo>
                  <a:lnTo>
                    <a:pt x="113" y="859"/>
                  </a:lnTo>
                  <a:lnTo>
                    <a:pt x="109" y="861"/>
                  </a:lnTo>
                  <a:lnTo>
                    <a:pt x="106" y="861"/>
                  </a:lnTo>
                  <a:lnTo>
                    <a:pt x="104" y="862"/>
                  </a:lnTo>
                  <a:lnTo>
                    <a:pt x="102" y="862"/>
                  </a:lnTo>
                  <a:lnTo>
                    <a:pt x="100" y="862"/>
                  </a:lnTo>
                  <a:lnTo>
                    <a:pt x="98" y="861"/>
                  </a:lnTo>
                  <a:lnTo>
                    <a:pt x="97" y="861"/>
                  </a:lnTo>
                  <a:lnTo>
                    <a:pt x="97" y="859"/>
                  </a:lnTo>
                  <a:lnTo>
                    <a:pt x="96" y="856"/>
                  </a:lnTo>
                  <a:lnTo>
                    <a:pt x="94" y="853"/>
                  </a:lnTo>
                  <a:lnTo>
                    <a:pt x="93" y="851"/>
                  </a:lnTo>
                  <a:lnTo>
                    <a:pt x="69" y="855"/>
                  </a:lnTo>
                  <a:lnTo>
                    <a:pt x="72" y="867"/>
                  </a:lnTo>
                  <a:lnTo>
                    <a:pt x="74" y="875"/>
                  </a:lnTo>
                  <a:lnTo>
                    <a:pt x="74" y="878"/>
                  </a:lnTo>
                  <a:lnTo>
                    <a:pt x="74" y="880"/>
                  </a:lnTo>
                  <a:lnTo>
                    <a:pt x="70" y="887"/>
                  </a:lnTo>
                  <a:lnTo>
                    <a:pt x="68" y="890"/>
                  </a:lnTo>
                  <a:lnTo>
                    <a:pt x="78" y="909"/>
                  </a:lnTo>
                  <a:lnTo>
                    <a:pt x="93" y="913"/>
                  </a:lnTo>
                  <a:lnTo>
                    <a:pt x="84" y="933"/>
                  </a:lnTo>
                  <a:lnTo>
                    <a:pt x="65" y="943"/>
                  </a:lnTo>
                  <a:lnTo>
                    <a:pt x="66" y="962"/>
                  </a:lnTo>
                  <a:lnTo>
                    <a:pt x="39" y="983"/>
                  </a:lnTo>
                  <a:lnTo>
                    <a:pt x="49" y="995"/>
                  </a:lnTo>
                  <a:lnTo>
                    <a:pt x="66" y="986"/>
                  </a:lnTo>
                  <a:lnTo>
                    <a:pt x="78" y="990"/>
                  </a:lnTo>
                  <a:lnTo>
                    <a:pt x="88" y="1007"/>
                  </a:lnTo>
                  <a:lnTo>
                    <a:pt x="83" y="1020"/>
                  </a:lnTo>
                  <a:lnTo>
                    <a:pt x="94" y="1045"/>
                  </a:lnTo>
                  <a:lnTo>
                    <a:pt x="71" y="1090"/>
                  </a:lnTo>
                  <a:lnTo>
                    <a:pt x="73" y="1112"/>
                  </a:lnTo>
                  <a:lnTo>
                    <a:pt x="54" y="1116"/>
                  </a:lnTo>
                  <a:lnTo>
                    <a:pt x="54" y="1152"/>
                  </a:lnTo>
                  <a:lnTo>
                    <a:pt x="64" y="1153"/>
                  </a:lnTo>
                  <a:lnTo>
                    <a:pt x="65" y="1152"/>
                  </a:lnTo>
                  <a:lnTo>
                    <a:pt x="64" y="1153"/>
                  </a:lnTo>
                  <a:lnTo>
                    <a:pt x="62" y="1156"/>
                  </a:lnTo>
                  <a:lnTo>
                    <a:pt x="45" y="1176"/>
                  </a:lnTo>
                  <a:lnTo>
                    <a:pt x="64" y="1176"/>
                  </a:lnTo>
                  <a:lnTo>
                    <a:pt x="34" y="1211"/>
                  </a:lnTo>
                  <a:lnTo>
                    <a:pt x="47" y="1211"/>
                  </a:lnTo>
                  <a:lnTo>
                    <a:pt x="46" y="1217"/>
                  </a:lnTo>
                  <a:lnTo>
                    <a:pt x="45" y="1226"/>
                  </a:lnTo>
                  <a:lnTo>
                    <a:pt x="44" y="1231"/>
                  </a:lnTo>
                  <a:lnTo>
                    <a:pt x="41" y="1239"/>
                  </a:lnTo>
                  <a:lnTo>
                    <a:pt x="39" y="1246"/>
                  </a:lnTo>
                  <a:lnTo>
                    <a:pt x="36" y="1251"/>
                  </a:lnTo>
                  <a:lnTo>
                    <a:pt x="33" y="1253"/>
                  </a:lnTo>
                  <a:lnTo>
                    <a:pt x="32" y="1257"/>
                  </a:lnTo>
                  <a:lnTo>
                    <a:pt x="30" y="1260"/>
                  </a:lnTo>
                  <a:lnTo>
                    <a:pt x="29" y="1265"/>
                  </a:lnTo>
                  <a:lnTo>
                    <a:pt x="30" y="1271"/>
                  </a:lnTo>
                  <a:lnTo>
                    <a:pt x="32" y="1278"/>
                  </a:lnTo>
                  <a:lnTo>
                    <a:pt x="35" y="1288"/>
                  </a:lnTo>
                  <a:lnTo>
                    <a:pt x="55" y="1303"/>
                  </a:lnTo>
                  <a:lnTo>
                    <a:pt x="54" y="1313"/>
                  </a:lnTo>
                  <a:lnTo>
                    <a:pt x="20" y="1316"/>
                  </a:lnTo>
                  <a:lnTo>
                    <a:pt x="27" y="1328"/>
                  </a:lnTo>
                  <a:lnTo>
                    <a:pt x="15" y="1348"/>
                  </a:lnTo>
                  <a:lnTo>
                    <a:pt x="17" y="1379"/>
                  </a:lnTo>
                  <a:lnTo>
                    <a:pt x="0" y="1386"/>
                  </a:lnTo>
                  <a:lnTo>
                    <a:pt x="17" y="1413"/>
                  </a:lnTo>
                  <a:lnTo>
                    <a:pt x="44" y="1404"/>
                  </a:lnTo>
                  <a:lnTo>
                    <a:pt x="69" y="1371"/>
                  </a:lnTo>
                  <a:lnTo>
                    <a:pt x="89" y="1366"/>
                  </a:lnTo>
                  <a:lnTo>
                    <a:pt x="91" y="1367"/>
                  </a:lnTo>
                  <a:lnTo>
                    <a:pt x="92" y="1368"/>
                  </a:lnTo>
                  <a:lnTo>
                    <a:pt x="92" y="1369"/>
                  </a:lnTo>
                  <a:lnTo>
                    <a:pt x="92" y="1370"/>
                  </a:lnTo>
                  <a:lnTo>
                    <a:pt x="86" y="1378"/>
                  </a:lnTo>
                  <a:lnTo>
                    <a:pt x="79" y="1382"/>
                  </a:lnTo>
                  <a:lnTo>
                    <a:pt x="74" y="1385"/>
                  </a:lnTo>
                  <a:lnTo>
                    <a:pt x="72" y="1387"/>
                  </a:lnTo>
                  <a:lnTo>
                    <a:pt x="71" y="1389"/>
                  </a:lnTo>
                  <a:lnTo>
                    <a:pt x="70" y="1393"/>
                  </a:lnTo>
                  <a:lnTo>
                    <a:pt x="70" y="1398"/>
                  </a:lnTo>
                  <a:lnTo>
                    <a:pt x="69" y="1404"/>
                  </a:lnTo>
                  <a:lnTo>
                    <a:pt x="68" y="1406"/>
                  </a:lnTo>
                  <a:lnTo>
                    <a:pt x="67" y="1407"/>
                  </a:lnTo>
                  <a:lnTo>
                    <a:pt x="47" y="1438"/>
                  </a:lnTo>
                  <a:lnTo>
                    <a:pt x="59" y="1453"/>
                  </a:lnTo>
                  <a:lnTo>
                    <a:pt x="94" y="1451"/>
                  </a:lnTo>
                  <a:lnTo>
                    <a:pt x="106" y="1438"/>
                  </a:lnTo>
                  <a:lnTo>
                    <a:pt x="128" y="1450"/>
                  </a:lnTo>
                  <a:lnTo>
                    <a:pt x="168" y="1448"/>
                  </a:lnTo>
                  <a:lnTo>
                    <a:pt x="168" y="1449"/>
                  </a:lnTo>
                  <a:lnTo>
                    <a:pt x="169" y="1451"/>
                  </a:lnTo>
                  <a:lnTo>
                    <a:pt x="168" y="1454"/>
                  </a:lnTo>
                  <a:lnTo>
                    <a:pt x="167" y="1459"/>
                  </a:lnTo>
                  <a:lnTo>
                    <a:pt x="164" y="1464"/>
                  </a:lnTo>
                  <a:lnTo>
                    <a:pt x="161" y="1468"/>
                  </a:lnTo>
                  <a:lnTo>
                    <a:pt x="158" y="1472"/>
                  </a:lnTo>
                  <a:lnTo>
                    <a:pt x="188" y="1503"/>
                  </a:lnTo>
                  <a:lnTo>
                    <a:pt x="187" y="1515"/>
                  </a:lnTo>
                  <a:lnTo>
                    <a:pt x="167" y="1535"/>
                  </a:lnTo>
                  <a:lnTo>
                    <a:pt x="132" y="1544"/>
                  </a:lnTo>
                  <a:lnTo>
                    <a:pt x="124" y="1565"/>
                  </a:lnTo>
                  <a:lnTo>
                    <a:pt x="129" y="1585"/>
                  </a:lnTo>
                  <a:lnTo>
                    <a:pt x="131" y="1591"/>
                  </a:lnTo>
                  <a:lnTo>
                    <a:pt x="145" y="1617"/>
                  </a:lnTo>
                  <a:lnTo>
                    <a:pt x="159" y="1624"/>
                  </a:lnTo>
                  <a:lnTo>
                    <a:pt x="123" y="1643"/>
                  </a:lnTo>
                  <a:lnTo>
                    <a:pt x="123" y="1662"/>
                  </a:lnTo>
                  <a:lnTo>
                    <a:pt x="134" y="1661"/>
                  </a:lnTo>
                  <a:lnTo>
                    <a:pt x="138" y="1655"/>
                  </a:lnTo>
                  <a:lnTo>
                    <a:pt x="169" y="1655"/>
                  </a:lnTo>
                  <a:lnTo>
                    <a:pt x="168" y="1677"/>
                  </a:lnTo>
                  <a:lnTo>
                    <a:pt x="208" y="1717"/>
                  </a:lnTo>
                  <a:lnTo>
                    <a:pt x="209" y="1722"/>
                  </a:lnTo>
                  <a:lnTo>
                    <a:pt x="209" y="1726"/>
                  </a:lnTo>
                  <a:lnTo>
                    <a:pt x="209" y="1728"/>
                  </a:lnTo>
                  <a:lnTo>
                    <a:pt x="209" y="1730"/>
                  </a:lnTo>
                  <a:lnTo>
                    <a:pt x="206" y="1734"/>
                  </a:lnTo>
                  <a:lnTo>
                    <a:pt x="203" y="1737"/>
                  </a:lnTo>
                  <a:lnTo>
                    <a:pt x="200" y="1741"/>
                  </a:lnTo>
                  <a:lnTo>
                    <a:pt x="202" y="1756"/>
                  </a:lnTo>
                  <a:lnTo>
                    <a:pt x="215" y="1762"/>
                  </a:lnTo>
                  <a:lnTo>
                    <a:pt x="316" y="1770"/>
                  </a:lnTo>
                  <a:lnTo>
                    <a:pt x="333" y="1741"/>
                  </a:lnTo>
                  <a:lnTo>
                    <a:pt x="396" y="1722"/>
                  </a:lnTo>
                  <a:lnTo>
                    <a:pt x="423" y="1722"/>
                  </a:lnTo>
                  <a:lnTo>
                    <a:pt x="425" y="1738"/>
                  </a:lnTo>
                  <a:lnTo>
                    <a:pt x="414" y="1763"/>
                  </a:lnTo>
                  <a:lnTo>
                    <a:pt x="448" y="1763"/>
                  </a:lnTo>
                  <a:lnTo>
                    <a:pt x="465" y="1747"/>
                  </a:lnTo>
                  <a:lnTo>
                    <a:pt x="466" y="1726"/>
                  </a:lnTo>
                  <a:lnTo>
                    <a:pt x="502" y="1703"/>
                  </a:lnTo>
                  <a:lnTo>
                    <a:pt x="560" y="1705"/>
                  </a:lnTo>
                  <a:lnTo>
                    <a:pt x="565" y="1715"/>
                  </a:lnTo>
                  <a:lnTo>
                    <a:pt x="570" y="1699"/>
                  </a:lnTo>
                  <a:lnTo>
                    <a:pt x="563" y="1678"/>
                  </a:lnTo>
                  <a:lnTo>
                    <a:pt x="537" y="1671"/>
                  </a:lnTo>
                  <a:lnTo>
                    <a:pt x="590" y="1621"/>
                  </a:lnTo>
                  <a:lnTo>
                    <a:pt x="595" y="1634"/>
                  </a:lnTo>
                  <a:lnTo>
                    <a:pt x="640" y="1636"/>
                  </a:lnTo>
                  <a:lnTo>
                    <a:pt x="696" y="1624"/>
                  </a:lnTo>
                  <a:lnTo>
                    <a:pt x="710" y="1606"/>
                  </a:lnTo>
                  <a:lnTo>
                    <a:pt x="708" y="1576"/>
                  </a:lnTo>
                  <a:lnTo>
                    <a:pt x="726" y="1540"/>
                  </a:lnTo>
                  <a:lnTo>
                    <a:pt x="747" y="1542"/>
                  </a:lnTo>
                  <a:lnTo>
                    <a:pt x="745" y="1529"/>
                  </a:lnTo>
                  <a:lnTo>
                    <a:pt x="766" y="1539"/>
                  </a:lnTo>
                  <a:lnTo>
                    <a:pt x="871" y="1535"/>
                  </a:lnTo>
                  <a:lnTo>
                    <a:pt x="914" y="1543"/>
                  </a:lnTo>
                  <a:lnTo>
                    <a:pt x="930" y="1524"/>
                  </a:lnTo>
                  <a:lnTo>
                    <a:pt x="978" y="1505"/>
                  </a:lnTo>
                  <a:lnTo>
                    <a:pt x="1026" y="1506"/>
                  </a:lnTo>
                  <a:lnTo>
                    <a:pt x="1047" y="1490"/>
                  </a:lnTo>
                  <a:lnTo>
                    <a:pt x="1060" y="1506"/>
                  </a:lnTo>
                  <a:lnTo>
                    <a:pt x="1096" y="1503"/>
                  </a:lnTo>
                  <a:lnTo>
                    <a:pt x="1107" y="1511"/>
                  </a:lnTo>
                  <a:lnTo>
                    <a:pt x="1147" y="1513"/>
                  </a:lnTo>
                  <a:lnTo>
                    <a:pt x="1189" y="1501"/>
                  </a:lnTo>
                  <a:lnTo>
                    <a:pt x="1190" y="1515"/>
                  </a:lnTo>
                  <a:lnTo>
                    <a:pt x="1208" y="1514"/>
                  </a:lnTo>
                  <a:lnTo>
                    <a:pt x="1224" y="1497"/>
                  </a:lnTo>
                  <a:lnTo>
                    <a:pt x="1184" y="1404"/>
                  </a:lnTo>
                  <a:lnTo>
                    <a:pt x="1224" y="1376"/>
                  </a:lnTo>
                  <a:lnTo>
                    <a:pt x="1240" y="1350"/>
                  </a:lnTo>
                  <a:lnTo>
                    <a:pt x="1253" y="1354"/>
                  </a:lnTo>
                  <a:lnTo>
                    <a:pt x="1253" y="1373"/>
                  </a:lnTo>
                  <a:lnTo>
                    <a:pt x="1238" y="1398"/>
                  </a:lnTo>
                  <a:lnTo>
                    <a:pt x="1237" y="1411"/>
                  </a:lnTo>
                  <a:lnTo>
                    <a:pt x="1249" y="1425"/>
                  </a:lnTo>
                  <a:lnTo>
                    <a:pt x="1260" y="1426"/>
                  </a:lnTo>
                  <a:lnTo>
                    <a:pt x="1267" y="1414"/>
                  </a:lnTo>
                  <a:lnTo>
                    <a:pt x="1314" y="1406"/>
                  </a:lnTo>
                  <a:lnTo>
                    <a:pt x="1318" y="1409"/>
                  </a:lnTo>
                  <a:lnTo>
                    <a:pt x="1325" y="1414"/>
                  </a:lnTo>
                  <a:lnTo>
                    <a:pt x="1334" y="1420"/>
                  </a:lnTo>
                  <a:lnTo>
                    <a:pt x="1338" y="1421"/>
                  </a:lnTo>
                  <a:lnTo>
                    <a:pt x="1340" y="1422"/>
                  </a:lnTo>
                  <a:lnTo>
                    <a:pt x="1347" y="1420"/>
                  </a:lnTo>
                  <a:lnTo>
                    <a:pt x="1356" y="1417"/>
                  </a:lnTo>
                  <a:lnTo>
                    <a:pt x="1365" y="1414"/>
                  </a:lnTo>
                  <a:lnTo>
                    <a:pt x="1368" y="1412"/>
                  </a:lnTo>
                  <a:lnTo>
                    <a:pt x="1370" y="1410"/>
                  </a:lnTo>
                  <a:lnTo>
                    <a:pt x="1373" y="1409"/>
                  </a:lnTo>
                  <a:lnTo>
                    <a:pt x="1377" y="1408"/>
                  </a:lnTo>
                  <a:lnTo>
                    <a:pt x="1388" y="1408"/>
                  </a:lnTo>
                  <a:lnTo>
                    <a:pt x="1399" y="1409"/>
                  </a:lnTo>
                  <a:lnTo>
                    <a:pt x="1403" y="1409"/>
                  </a:lnTo>
                  <a:lnTo>
                    <a:pt x="1404" y="1437"/>
                  </a:lnTo>
                  <a:lnTo>
                    <a:pt x="1453" y="1492"/>
                  </a:lnTo>
                  <a:lnTo>
                    <a:pt x="1465" y="1491"/>
                  </a:lnTo>
                  <a:lnTo>
                    <a:pt x="1471" y="1477"/>
                  </a:lnTo>
                  <a:lnTo>
                    <a:pt x="1510" y="1476"/>
                  </a:lnTo>
                  <a:lnTo>
                    <a:pt x="1530" y="1435"/>
                  </a:lnTo>
                  <a:lnTo>
                    <a:pt x="1573" y="1435"/>
                  </a:lnTo>
                  <a:lnTo>
                    <a:pt x="1582" y="1421"/>
                  </a:lnTo>
                  <a:lnTo>
                    <a:pt x="1621" y="1419"/>
                  </a:lnTo>
                  <a:lnTo>
                    <a:pt x="1649" y="1424"/>
                  </a:lnTo>
                  <a:lnTo>
                    <a:pt x="1666" y="1438"/>
                  </a:lnTo>
                  <a:lnTo>
                    <a:pt x="1670" y="1462"/>
                  </a:lnTo>
                  <a:lnTo>
                    <a:pt x="1707" y="1487"/>
                  </a:lnTo>
                  <a:lnTo>
                    <a:pt x="1707" y="1500"/>
                  </a:lnTo>
                  <a:lnTo>
                    <a:pt x="1694" y="1505"/>
                  </a:lnTo>
                  <a:lnTo>
                    <a:pt x="1691" y="1524"/>
                  </a:lnTo>
                  <a:lnTo>
                    <a:pt x="1683" y="1538"/>
                  </a:lnTo>
                  <a:lnTo>
                    <a:pt x="1690" y="1562"/>
                  </a:lnTo>
                  <a:lnTo>
                    <a:pt x="1708" y="1573"/>
                  </a:lnTo>
                  <a:lnTo>
                    <a:pt x="1742" y="1572"/>
                  </a:lnTo>
                  <a:lnTo>
                    <a:pt x="1743" y="1596"/>
                  </a:lnTo>
                  <a:lnTo>
                    <a:pt x="1769" y="1603"/>
                  </a:lnTo>
                  <a:lnTo>
                    <a:pt x="1769" y="1615"/>
                  </a:lnTo>
                  <a:lnTo>
                    <a:pt x="1799" y="1641"/>
                  </a:lnTo>
                  <a:lnTo>
                    <a:pt x="1833" y="1657"/>
                  </a:lnTo>
                  <a:lnTo>
                    <a:pt x="1833" y="1656"/>
                  </a:lnTo>
                  <a:lnTo>
                    <a:pt x="1834" y="1654"/>
                  </a:lnTo>
                  <a:lnTo>
                    <a:pt x="1835" y="1653"/>
                  </a:lnTo>
                  <a:lnTo>
                    <a:pt x="1837" y="1652"/>
                  </a:lnTo>
                  <a:lnTo>
                    <a:pt x="1838" y="1651"/>
                  </a:lnTo>
                  <a:lnTo>
                    <a:pt x="1841" y="1651"/>
                  </a:lnTo>
                  <a:lnTo>
                    <a:pt x="1846" y="1651"/>
                  </a:lnTo>
                  <a:lnTo>
                    <a:pt x="1849" y="1652"/>
                  </a:lnTo>
                  <a:lnTo>
                    <a:pt x="1852" y="1654"/>
                  </a:lnTo>
                  <a:lnTo>
                    <a:pt x="1855" y="1655"/>
                  </a:lnTo>
                  <a:lnTo>
                    <a:pt x="1857" y="1657"/>
                  </a:lnTo>
                  <a:lnTo>
                    <a:pt x="1859" y="1660"/>
                  </a:lnTo>
                  <a:lnTo>
                    <a:pt x="1860" y="1662"/>
                  </a:lnTo>
                  <a:lnTo>
                    <a:pt x="1861" y="1666"/>
                  </a:lnTo>
                  <a:lnTo>
                    <a:pt x="1862" y="1667"/>
                  </a:lnTo>
                  <a:lnTo>
                    <a:pt x="1863" y="1667"/>
                  </a:lnTo>
                  <a:lnTo>
                    <a:pt x="1864" y="1667"/>
                  </a:lnTo>
                  <a:lnTo>
                    <a:pt x="1865" y="1666"/>
                  </a:lnTo>
                  <a:lnTo>
                    <a:pt x="1894" y="1636"/>
                  </a:lnTo>
                  <a:lnTo>
                    <a:pt x="1895" y="1597"/>
                  </a:lnTo>
                  <a:lnTo>
                    <a:pt x="1884" y="1586"/>
                  </a:lnTo>
                  <a:lnTo>
                    <a:pt x="1907" y="1550"/>
                  </a:lnTo>
                  <a:lnTo>
                    <a:pt x="1895" y="1540"/>
                  </a:lnTo>
                  <a:lnTo>
                    <a:pt x="1895" y="1528"/>
                  </a:lnTo>
                  <a:lnTo>
                    <a:pt x="1919" y="1521"/>
                  </a:lnTo>
                  <a:lnTo>
                    <a:pt x="1912" y="1501"/>
                  </a:lnTo>
                  <a:lnTo>
                    <a:pt x="1912" y="1499"/>
                  </a:lnTo>
                  <a:lnTo>
                    <a:pt x="1913" y="1495"/>
                  </a:lnTo>
                  <a:lnTo>
                    <a:pt x="1915" y="1489"/>
                  </a:lnTo>
                  <a:lnTo>
                    <a:pt x="1916" y="1486"/>
                  </a:lnTo>
                  <a:lnTo>
                    <a:pt x="1918" y="1484"/>
                  </a:lnTo>
                  <a:lnTo>
                    <a:pt x="1923" y="1480"/>
                  </a:lnTo>
                  <a:lnTo>
                    <a:pt x="1929" y="1477"/>
                  </a:lnTo>
                  <a:lnTo>
                    <a:pt x="1934" y="1473"/>
                  </a:lnTo>
                  <a:lnTo>
                    <a:pt x="1936" y="1471"/>
                  </a:lnTo>
                  <a:lnTo>
                    <a:pt x="1936" y="1470"/>
                  </a:lnTo>
                  <a:lnTo>
                    <a:pt x="1937" y="1468"/>
                  </a:lnTo>
                  <a:lnTo>
                    <a:pt x="1937" y="1458"/>
                  </a:lnTo>
                  <a:lnTo>
                    <a:pt x="1938" y="1454"/>
                  </a:lnTo>
                  <a:lnTo>
                    <a:pt x="1919" y="1434"/>
                  </a:lnTo>
                  <a:lnTo>
                    <a:pt x="1920" y="1401"/>
                  </a:lnTo>
                  <a:lnTo>
                    <a:pt x="1892" y="1370"/>
                  </a:lnTo>
                  <a:lnTo>
                    <a:pt x="1883" y="1365"/>
                  </a:lnTo>
                  <a:lnTo>
                    <a:pt x="1876" y="1363"/>
                  </a:lnTo>
                  <a:lnTo>
                    <a:pt x="1873" y="1362"/>
                  </a:lnTo>
                  <a:lnTo>
                    <a:pt x="1871" y="1363"/>
                  </a:lnTo>
                  <a:lnTo>
                    <a:pt x="1860" y="1373"/>
                  </a:lnTo>
                  <a:lnTo>
                    <a:pt x="1851" y="1380"/>
                  </a:lnTo>
                  <a:lnTo>
                    <a:pt x="1807" y="1377"/>
                  </a:lnTo>
                  <a:lnTo>
                    <a:pt x="1783" y="1362"/>
                  </a:lnTo>
                  <a:lnTo>
                    <a:pt x="1783" y="1359"/>
                  </a:lnTo>
                  <a:lnTo>
                    <a:pt x="1784" y="1352"/>
                  </a:lnTo>
                  <a:lnTo>
                    <a:pt x="1786" y="1348"/>
                  </a:lnTo>
                  <a:lnTo>
                    <a:pt x="1788" y="1344"/>
                  </a:lnTo>
                  <a:lnTo>
                    <a:pt x="1790" y="1340"/>
                  </a:lnTo>
                  <a:lnTo>
                    <a:pt x="1793" y="1336"/>
                  </a:lnTo>
                  <a:lnTo>
                    <a:pt x="1795" y="1335"/>
                  </a:lnTo>
                  <a:lnTo>
                    <a:pt x="1797" y="1332"/>
                  </a:lnTo>
                  <a:lnTo>
                    <a:pt x="1800" y="1327"/>
                  </a:lnTo>
                  <a:lnTo>
                    <a:pt x="1803" y="1320"/>
                  </a:lnTo>
                  <a:lnTo>
                    <a:pt x="1805" y="1313"/>
                  </a:lnTo>
                  <a:lnTo>
                    <a:pt x="1809" y="1300"/>
                  </a:lnTo>
                  <a:lnTo>
                    <a:pt x="1811" y="1295"/>
                  </a:lnTo>
                  <a:lnTo>
                    <a:pt x="1834" y="1272"/>
                  </a:lnTo>
                  <a:lnTo>
                    <a:pt x="1846" y="1243"/>
                  </a:lnTo>
                  <a:lnTo>
                    <a:pt x="1852" y="1233"/>
                  </a:lnTo>
                  <a:lnTo>
                    <a:pt x="1857" y="1226"/>
                  </a:lnTo>
                  <a:lnTo>
                    <a:pt x="1859" y="1222"/>
                  </a:lnTo>
                  <a:lnTo>
                    <a:pt x="1860" y="1219"/>
                  </a:lnTo>
                  <a:lnTo>
                    <a:pt x="1860" y="1216"/>
                  </a:lnTo>
                  <a:lnTo>
                    <a:pt x="1859" y="1213"/>
                  </a:lnTo>
                  <a:lnTo>
                    <a:pt x="1857" y="1205"/>
                  </a:lnTo>
                  <a:lnTo>
                    <a:pt x="1855" y="1198"/>
                  </a:lnTo>
                  <a:lnTo>
                    <a:pt x="1853" y="1195"/>
                  </a:lnTo>
                  <a:lnTo>
                    <a:pt x="1822" y="1139"/>
                  </a:lnTo>
                  <a:lnTo>
                    <a:pt x="1817" y="1126"/>
                  </a:lnTo>
                  <a:lnTo>
                    <a:pt x="1810" y="1109"/>
                  </a:lnTo>
                  <a:lnTo>
                    <a:pt x="1808" y="1105"/>
                  </a:lnTo>
                  <a:lnTo>
                    <a:pt x="1807" y="1101"/>
                  </a:lnTo>
                  <a:lnTo>
                    <a:pt x="1806" y="1100"/>
                  </a:lnTo>
                  <a:lnTo>
                    <a:pt x="1805" y="1100"/>
                  </a:lnTo>
                  <a:lnTo>
                    <a:pt x="1804" y="1100"/>
                  </a:lnTo>
                  <a:lnTo>
                    <a:pt x="1802" y="1100"/>
                  </a:lnTo>
                  <a:lnTo>
                    <a:pt x="1798" y="1101"/>
                  </a:lnTo>
                  <a:lnTo>
                    <a:pt x="1794" y="1101"/>
                  </a:lnTo>
                  <a:lnTo>
                    <a:pt x="1790" y="1100"/>
                  </a:lnTo>
                  <a:lnTo>
                    <a:pt x="1790" y="1080"/>
                  </a:lnTo>
                  <a:lnTo>
                    <a:pt x="1789" y="1079"/>
                  </a:lnTo>
                  <a:lnTo>
                    <a:pt x="1786" y="1078"/>
                  </a:lnTo>
                  <a:lnTo>
                    <a:pt x="1782" y="1078"/>
                  </a:lnTo>
                  <a:lnTo>
                    <a:pt x="1775" y="1077"/>
                  </a:lnTo>
                  <a:lnTo>
                    <a:pt x="1766" y="1076"/>
                  </a:lnTo>
                  <a:lnTo>
                    <a:pt x="1756" y="1075"/>
                  </a:lnTo>
                  <a:lnTo>
                    <a:pt x="1752" y="1071"/>
                  </a:lnTo>
                  <a:lnTo>
                    <a:pt x="1750" y="1067"/>
                  </a:lnTo>
                  <a:lnTo>
                    <a:pt x="1749" y="1065"/>
                  </a:lnTo>
                  <a:lnTo>
                    <a:pt x="1748" y="1062"/>
                  </a:lnTo>
                  <a:lnTo>
                    <a:pt x="1748" y="1054"/>
                  </a:lnTo>
                  <a:lnTo>
                    <a:pt x="1747" y="1043"/>
                  </a:lnTo>
                  <a:lnTo>
                    <a:pt x="1746" y="1037"/>
                  </a:lnTo>
                  <a:lnTo>
                    <a:pt x="1745" y="1031"/>
                  </a:lnTo>
                  <a:lnTo>
                    <a:pt x="1744" y="1028"/>
                  </a:lnTo>
                  <a:lnTo>
                    <a:pt x="1743" y="1026"/>
                  </a:lnTo>
                  <a:lnTo>
                    <a:pt x="1741" y="1023"/>
                  </a:lnTo>
                  <a:lnTo>
                    <a:pt x="1740" y="1021"/>
                  </a:lnTo>
                  <a:lnTo>
                    <a:pt x="1723" y="1003"/>
                  </a:lnTo>
                  <a:lnTo>
                    <a:pt x="1695" y="974"/>
                  </a:lnTo>
                  <a:lnTo>
                    <a:pt x="1656" y="935"/>
                  </a:lnTo>
                  <a:lnTo>
                    <a:pt x="1655" y="924"/>
                  </a:lnTo>
                  <a:lnTo>
                    <a:pt x="1655" y="914"/>
                  </a:lnTo>
                  <a:lnTo>
                    <a:pt x="1655" y="909"/>
                  </a:lnTo>
                  <a:lnTo>
                    <a:pt x="1656" y="904"/>
                  </a:lnTo>
                  <a:lnTo>
                    <a:pt x="1657" y="896"/>
                  </a:lnTo>
                  <a:lnTo>
                    <a:pt x="1659" y="890"/>
                  </a:lnTo>
                  <a:lnTo>
                    <a:pt x="1661" y="886"/>
                  </a:lnTo>
                  <a:lnTo>
                    <a:pt x="1673" y="893"/>
                  </a:lnTo>
                  <a:lnTo>
                    <a:pt x="1685" y="890"/>
                  </a:lnTo>
                  <a:lnTo>
                    <a:pt x="1695" y="865"/>
                  </a:lnTo>
                  <a:lnTo>
                    <a:pt x="1695" y="864"/>
                  </a:lnTo>
                  <a:lnTo>
                    <a:pt x="1696" y="863"/>
                  </a:lnTo>
                  <a:lnTo>
                    <a:pt x="1697" y="862"/>
                  </a:lnTo>
                  <a:lnTo>
                    <a:pt x="1698" y="861"/>
                  </a:lnTo>
                  <a:lnTo>
                    <a:pt x="1700" y="860"/>
                  </a:lnTo>
                  <a:lnTo>
                    <a:pt x="1702" y="859"/>
                  </a:lnTo>
                  <a:lnTo>
                    <a:pt x="1706" y="859"/>
                  </a:lnTo>
                  <a:lnTo>
                    <a:pt x="1713" y="860"/>
                  </a:lnTo>
                  <a:lnTo>
                    <a:pt x="1717" y="859"/>
                  </a:lnTo>
                  <a:lnTo>
                    <a:pt x="1718" y="859"/>
                  </a:lnTo>
                  <a:lnTo>
                    <a:pt x="1719" y="858"/>
                  </a:lnTo>
                  <a:lnTo>
                    <a:pt x="1721" y="856"/>
                  </a:lnTo>
                  <a:lnTo>
                    <a:pt x="1722" y="846"/>
                  </a:lnTo>
                  <a:lnTo>
                    <a:pt x="1722" y="839"/>
                  </a:lnTo>
                  <a:lnTo>
                    <a:pt x="1736" y="836"/>
                  </a:lnTo>
                  <a:lnTo>
                    <a:pt x="1748" y="799"/>
                  </a:lnTo>
                  <a:lnTo>
                    <a:pt x="1750" y="798"/>
                  </a:lnTo>
                  <a:lnTo>
                    <a:pt x="1753" y="795"/>
                  </a:lnTo>
                  <a:lnTo>
                    <a:pt x="1756" y="793"/>
                  </a:lnTo>
                  <a:lnTo>
                    <a:pt x="1759" y="792"/>
                  </a:lnTo>
                  <a:lnTo>
                    <a:pt x="1762" y="791"/>
                  </a:lnTo>
                  <a:lnTo>
                    <a:pt x="1766" y="791"/>
                  </a:lnTo>
                  <a:lnTo>
                    <a:pt x="1774" y="790"/>
                  </a:lnTo>
                  <a:lnTo>
                    <a:pt x="1781" y="789"/>
                  </a:lnTo>
                  <a:lnTo>
                    <a:pt x="1787" y="788"/>
                  </a:lnTo>
                  <a:lnTo>
                    <a:pt x="1792" y="788"/>
                  </a:lnTo>
                  <a:lnTo>
                    <a:pt x="1796" y="787"/>
                  </a:lnTo>
                  <a:lnTo>
                    <a:pt x="1800" y="786"/>
                  </a:lnTo>
                  <a:lnTo>
                    <a:pt x="1811" y="783"/>
                  </a:lnTo>
                  <a:lnTo>
                    <a:pt x="1820" y="782"/>
                  </a:lnTo>
                  <a:lnTo>
                    <a:pt x="1823" y="782"/>
                  </a:lnTo>
                  <a:lnTo>
                    <a:pt x="1824" y="782"/>
                  </a:lnTo>
                  <a:lnTo>
                    <a:pt x="1824" y="783"/>
                  </a:lnTo>
                  <a:lnTo>
                    <a:pt x="1878" y="721"/>
                  </a:lnTo>
                  <a:lnTo>
                    <a:pt x="1921" y="702"/>
                  </a:lnTo>
                  <a:lnTo>
                    <a:pt x="1922" y="703"/>
                  </a:lnTo>
                  <a:lnTo>
                    <a:pt x="1926" y="704"/>
                  </a:lnTo>
                  <a:lnTo>
                    <a:pt x="1928" y="705"/>
                  </a:lnTo>
                  <a:lnTo>
                    <a:pt x="1931" y="706"/>
                  </a:lnTo>
                  <a:lnTo>
                    <a:pt x="1935" y="706"/>
                  </a:lnTo>
                  <a:lnTo>
                    <a:pt x="1939" y="705"/>
                  </a:lnTo>
                  <a:lnTo>
                    <a:pt x="1944" y="704"/>
                  </a:lnTo>
                  <a:lnTo>
                    <a:pt x="1952" y="700"/>
                  </a:lnTo>
                  <a:lnTo>
                    <a:pt x="1973" y="692"/>
                  </a:lnTo>
                  <a:lnTo>
                    <a:pt x="1999" y="680"/>
                  </a:lnTo>
                  <a:lnTo>
                    <a:pt x="2025" y="680"/>
                  </a:lnTo>
                  <a:lnTo>
                    <a:pt x="2036" y="680"/>
                  </a:lnTo>
                  <a:lnTo>
                    <a:pt x="2053" y="680"/>
                  </a:lnTo>
                  <a:lnTo>
                    <a:pt x="2061" y="680"/>
                  </a:lnTo>
                  <a:lnTo>
                    <a:pt x="2069" y="679"/>
                  </a:lnTo>
                  <a:lnTo>
                    <a:pt x="2075" y="677"/>
                  </a:lnTo>
                  <a:lnTo>
                    <a:pt x="2077" y="676"/>
                  </a:lnTo>
                  <a:lnTo>
                    <a:pt x="2078" y="674"/>
                  </a:lnTo>
                  <a:lnTo>
                    <a:pt x="2083" y="669"/>
                  </a:lnTo>
                  <a:lnTo>
                    <a:pt x="2092" y="660"/>
                  </a:lnTo>
                  <a:lnTo>
                    <a:pt x="2116" y="636"/>
                  </a:lnTo>
                  <a:lnTo>
                    <a:pt x="2149" y="603"/>
                  </a:lnTo>
                  <a:lnTo>
                    <a:pt x="2159" y="597"/>
                  </a:lnTo>
                  <a:lnTo>
                    <a:pt x="2167" y="590"/>
                  </a:lnTo>
                  <a:lnTo>
                    <a:pt x="2171" y="587"/>
                  </a:lnTo>
                  <a:lnTo>
                    <a:pt x="2175" y="583"/>
                  </a:lnTo>
                  <a:lnTo>
                    <a:pt x="2178" y="579"/>
                  </a:lnTo>
                  <a:lnTo>
                    <a:pt x="2181" y="574"/>
                  </a:lnTo>
                  <a:lnTo>
                    <a:pt x="2183" y="569"/>
                  </a:lnTo>
                  <a:lnTo>
                    <a:pt x="2184" y="563"/>
                  </a:lnTo>
                  <a:lnTo>
                    <a:pt x="2186" y="552"/>
                  </a:lnTo>
                  <a:lnTo>
                    <a:pt x="2188" y="543"/>
                  </a:lnTo>
                  <a:lnTo>
                    <a:pt x="2189" y="540"/>
                  </a:lnTo>
                  <a:lnTo>
                    <a:pt x="2191" y="535"/>
                  </a:lnTo>
                  <a:lnTo>
                    <a:pt x="2197" y="525"/>
                  </a:lnTo>
                  <a:lnTo>
                    <a:pt x="2202" y="515"/>
                  </a:lnTo>
                  <a:lnTo>
                    <a:pt x="2204" y="511"/>
                  </a:lnTo>
                  <a:lnTo>
                    <a:pt x="2205" y="507"/>
                  </a:lnTo>
                  <a:lnTo>
                    <a:pt x="2205" y="504"/>
                  </a:lnTo>
                  <a:lnTo>
                    <a:pt x="2203" y="501"/>
                  </a:lnTo>
                  <a:lnTo>
                    <a:pt x="2201" y="498"/>
                  </a:lnTo>
                  <a:lnTo>
                    <a:pt x="2198" y="494"/>
                  </a:lnTo>
                  <a:lnTo>
                    <a:pt x="2193" y="488"/>
                  </a:lnTo>
                  <a:lnTo>
                    <a:pt x="2191" y="484"/>
                  </a:lnTo>
                  <a:lnTo>
                    <a:pt x="2191" y="481"/>
                  </a:lnTo>
                  <a:lnTo>
                    <a:pt x="2192" y="476"/>
                  </a:lnTo>
                  <a:lnTo>
                    <a:pt x="2194" y="468"/>
                  </a:lnTo>
                  <a:lnTo>
                    <a:pt x="2203" y="446"/>
                  </a:lnTo>
                  <a:lnTo>
                    <a:pt x="2211" y="426"/>
                  </a:lnTo>
                  <a:lnTo>
                    <a:pt x="2215" y="417"/>
                  </a:lnTo>
                  <a:lnTo>
                    <a:pt x="2213" y="412"/>
                  </a:lnTo>
                  <a:lnTo>
                    <a:pt x="2211" y="407"/>
                  </a:lnTo>
                  <a:lnTo>
                    <a:pt x="2208" y="401"/>
                  </a:lnTo>
                  <a:lnTo>
                    <a:pt x="2207" y="397"/>
                  </a:lnTo>
                  <a:lnTo>
                    <a:pt x="2206" y="394"/>
                  </a:lnTo>
                  <a:lnTo>
                    <a:pt x="2205" y="387"/>
                  </a:lnTo>
                  <a:lnTo>
                    <a:pt x="2205" y="375"/>
                  </a:lnTo>
                  <a:lnTo>
                    <a:pt x="2205" y="372"/>
                  </a:lnTo>
                  <a:lnTo>
                    <a:pt x="2203" y="369"/>
                  </a:lnTo>
                  <a:lnTo>
                    <a:pt x="2200" y="363"/>
                  </a:lnTo>
                  <a:lnTo>
                    <a:pt x="2208" y="376"/>
                  </a:lnTo>
                  <a:lnTo>
                    <a:pt x="2136" y="332"/>
                  </a:lnTo>
                  <a:lnTo>
                    <a:pt x="2118" y="327"/>
                  </a:lnTo>
                  <a:lnTo>
                    <a:pt x="2077" y="315"/>
                  </a:lnTo>
                  <a:lnTo>
                    <a:pt x="2032" y="303"/>
                  </a:lnTo>
                  <a:lnTo>
                    <a:pt x="2023" y="301"/>
                  </a:lnTo>
                  <a:lnTo>
                    <a:pt x="2015" y="299"/>
                  </a:lnTo>
                  <a:lnTo>
                    <a:pt x="2009" y="298"/>
                  </a:lnTo>
                  <a:lnTo>
                    <a:pt x="2004" y="298"/>
                  </a:lnTo>
                  <a:lnTo>
                    <a:pt x="1910" y="298"/>
                  </a:lnTo>
                  <a:lnTo>
                    <a:pt x="1901" y="299"/>
                  </a:lnTo>
                  <a:lnTo>
                    <a:pt x="1890" y="301"/>
                  </a:lnTo>
                  <a:lnTo>
                    <a:pt x="1879" y="303"/>
                  </a:lnTo>
                  <a:lnTo>
                    <a:pt x="1868" y="306"/>
                  </a:lnTo>
                  <a:lnTo>
                    <a:pt x="1858" y="309"/>
                  </a:lnTo>
                  <a:lnTo>
                    <a:pt x="1853" y="310"/>
                  </a:lnTo>
                  <a:lnTo>
                    <a:pt x="1849" y="311"/>
                  </a:lnTo>
                  <a:lnTo>
                    <a:pt x="1844" y="311"/>
                  </a:lnTo>
                  <a:lnTo>
                    <a:pt x="1840" y="311"/>
                  </a:lnTo>
                  <a:lnTo>
                    <a:pt x="1837" y="311"/>
                  </a:lnTo>
                  <a:lnTo>
                    <a:pt x="1834" y="310"/>
                  </a:lnTo>
                  <a:lnTo>
                    <a:pt x="1831" y="308"/>
                  </a:lnTo>
                  <a:lnTo>
                    <a:pt x="1828" y="305"/>
                  </a:lnTo>
                  <a:lnTo>
                    <a:pt x="1821" y="297"/>
                  </a:lnTo>
                  <a:lnTo>
                    <a:pt x="1812" y="287"/>
                  </a:lnTo>
                  <a:lnTo>
                    <a:pt x="1802" y="275"/>
                  </a:lnTo>
                  <a:lnTo>
                    <a:pt x="1797" y="270"/>
                  </a:lnTo>
                  <a:lnTo>
                    <a:pt x="1792" y="265"/>
                  </a:lnTo>
                  <a:lnTo>
                    <a:pt x="1786" y="260"/>
                  </a:lnTo>
                  <a:lnTo>
                    <a:pt x="1780" y="256"/>
                  </a:lnTo>
                  <a:lnTo>
                    <a:pt x="1774" y="253"/>
                  </a:lnTo>
                  <a:lnTo>
                    <a:pt x="1767" y="251"/>
                  </a:lnTo>
                  <a:lnTo>
                    <a:pt x="1764" y="250"/>
                  </a:lnTo>
                  <a:lnTo>
                    <a:pt x="1761" y="250"/>
                  </a:lnTo>
                  <a:lnTo>
                    <a:pt x="1757" y="250"/>
                  </a:lnTo>
                  <a:lnTo>
                    <a:pt x="1754" y="250"/>
                  </a:lnTo>
                  <a:lnTo>
                    <a:pt x="1751" y="250"/>
                  </a:lnTo>
                  <a:lnTo>
                    <a:pt x="1747" y="250"/>
                  </a:lnTo>
                  <a:lnTo>
                    <a:pt x="1744" y="250"/>
                  </a:lnTo>
                  <a:lnTo>
                    <a:pt x="1741" y="249"/>
                  </a:lnTo>
                  <a:lnTo>
                    <a:pt x="1735" y="247"/>
                  </a:lnTo>
                  <a:lnTo>
                    <a:pt x="1729" y="243"/>
                  </a:lnTo>
                  <a:lnTo>
                    <a:pt x="1723" y="238"/>
                  </a:lnTo>
                  <a:lnTo>
                    <a:pt x="1718" y="232"/>
                  </a:lnTo>
                  <a:lnTo>
                    <a:pt x="1712" y="226"/>
                  </a:lnTo>
                  <a:lnTo>
                    <a:pt x="1708" y="219"/>
                  </a:lnTo>
                  <a:lnTo>
                    <a:pt x="1703" y="211"/>
                  </a:lnTo>
                  <a:lnTo>
                    <a:pt x="1699" y="204"/>
                  </a:lnTo>
                  <a:lnTo>
                    <a:pt x="1695" y="196"/>
                  </a:lnTo>
                  <a:lnTo>
                    <a:pt x="1692" y="188"/>
                  </a:lnTo>
                  <a:lnTo>
                    <a:pt x="1689" y="180"/>
                  </a:lnTo>
                  <a:lnTo>
                    <a:pt x="1686" y="172"/>
                  </a:lnTo>
                  <a:lnTo>
                    <a:pt x="1682" y="158"/>
                  </a:lnTo>
                  <a:lnTo>
                    <a:pt x="1680" y="152"/>
                  </a:lnTo>
                  <a:lnTo>
                    <a:pt x="1678" y="145"/>
                  </a:lnTo>
                  <a:lnTo>
                    <a:pt x="1672" y="134"/>
                  </a:lnTo>
                  <a:lnTo>
                    <a:pt x="1665" y="123"/>
                  </a:lnTo>
                  <a:lnTo>
                    <a:pt x="1657" y="113"/>
                  </a:lnTo>
                  <a:lnTo>
                    <a:pt x="1650" y="105"/>
                  </a:lnTo>
                  <a:lnTo>
                    <a:pt x="1645" y="99"/>
                  </a:lnTo>
                  <a:lnTo>
                    <a:pt x="1639" y="94"/>
                  </a:lnTo>
                  <a:lnTo>
                    <a:pt x="1619" y="106"/>
                  </a:lnTo>
                  <a:lnTo>
                    <a:pt x="1572" y="131"/>
                  </a:lnTo>
                  <a:lnTo>
                    <a:pt x="1546" y="146"/>
                  </a:lnTo>
                  <a:lnTo>
                    <a:pt x="1522" y="158"/>
                  </a:lnTo>
                  <a:lnTo>
                    <a:pt x="1511" y="163"/>
                  </a:lnTo>
                  <a:lnTo>
                    <a:pt x="1502" y="167"/>
                  </a:lnTo>
                  <a:lnTo>
                    <a:pt x="1494" y="170"/>
                  </a:lnTo>
                  <a:lnTo>
                    <a:pt x="1489" y="172"/>
                  </a:lnTo>
                  <a:lnTo>
                    <a:pt x="1485" y="172"/>
                  </a:lnTo>
                  <a:lnTo>
                    <a:pt x="1481" y="172"/>
                  </a:lnTo>
                  <a:lnTo>
                    <a:pt x="1477" y="170"/>
                  </a:lnTo>
                  <a:lnTo>
                    <a:pt x="1473" y="168"/>
                  </a:lnTo>
                  <a:lnTo>
                    <a:pt x="1465" y="163"/>
                  </a:lnTo>
                  <a:lnTo>
                    <a:pt x="1456" y="156"/>
                  </a:lnTo>
                  <a:lnTo>
                    <a:pt x="1446" y="148"/>
                  </a:lnTo>
                  <a:lnTo>
                    <a:pt x="1435" y="141"/>
                  </a:lnTo>
                  <a:lnTo>
                    <a:pt x="1429" y="138"/>
                  </a:lnTo>
                  <a:lnTo>
                    <a:pt x="1423" y="136"/>
                  </a:lnTo>
                  <a:lnTo>
                    <a:pt x="1416" y="133"/>
                  </a:lnTo>
                  <a:lnTo>
                    <a:pt x="1409" y="132"/>
                  </a:lnTo>
                  <a:lnTo>
                    <a:pt x="1405" y="132"/>
                  </a:lnTo>
                  <a:lnTo>
                    <a:pt x="1402" y="131"/>
                  </a:lnTo>
                  <a:lnTo>
                    <a:pt x="1394" y="132"/>
                  </a:lnTo>
                  <a:lnTo>
                    <a:pt x="1386" y="134"/>
                  </a:lnTo>
                  <a:lnTo>
                    <a:pt x="1378" y="137"/>
                  </a:lnTo>
                  <a:lnTo>
                    <a:pt x="1371" y="140"/>
                  </a:lnTo>
                  <a:lnTo>
                    <a:pt x="1363" y="144"/>
                  </a:lnTo>
                  <a:lnTo>
                    <a:pt x="1349" y="153"/>
                  </a:lnTo>
                  <a:lnTo>
                    <a:pt x="1336" y="162"/>
                  </a:lnTo>
                  <a:lnTo>
                    <a:pt x="1326" y="170"/>
                  </a:lnTo>
                  <a:lnTo>
                    <a:pt x="1322" y="173"/>
                  </a:lnTo>
                  <a:lnTo>
                    <a:pt x="1318" y="176"/>
                  </a:lnTo>
                  <a:lnTo>
                    <a:pt x="1315" y="177"/>
                  </a:lnTo>
                  <a:lnTo>
                    <a:pt x="1314" y="178"/>
                  </a:lnTo>
                  <a:lnTo>
                    <a:pt x="1313" y="178"/>
                  </a:lnTo>
                  <a:lnTo>
                    <a:pt x="1306" y="177"/>
                  </a:lnTo>
                  <a:lnTo>
                    <a:pt x="1293" y="173"/>
                  </a:lnTo>
                  <a:lnTo>
                    <a:pt x="1274" y="168"/>
                  </a:lnTo>
                  <a:lnTo>
                    <a:pt x="1251" y="160"/>
                  </a:lnTo>
                  <a:lnTo>
                    <a:pt x="1225" y="151"/>
                  </a:lnTo>
                  <a:lnTo>
                    <a:pt x="1196" y="141"/>
                  </a:lnTo>
                  <a:lnTo>
                    <a:pt x="1167" y="129"/>
                  </a:lnTo>
                  <a:lnTo>
                    <a:pt x="1137" y="116"/>
                  </a:lnTo>
                  <a:lnTo>
                    <a:pt x="1124" y="110"/>
                  </a:lnTo>
                  <a:lnTo>
                    <a:pt x="1119" y="107"/>
                  </a:lnTo>
                  <a:lnTo>
                    <a:pt x="1115" y="104"/>
                  </a:lnTo>
                  <a:lnTo>
                    <a:pt x="1111" y="101"/>
                  </a:lnTo>
                  <a:lnTo>
                    <a:pt x="1108" y="98"/>
                  </a:lnTo>
                  <a:lnTo>
                    <a:pt x="1104" y="93"/>
                  </a:lnTo>
                  <a:lnTo>
                    <a:pt x="1103" y="91"/>
                  </a:lnTo>
                  <a:lnTo>
                    <a:pt x="1102" y="89"/>
                  </a:lnTo>
                  <a:lnTo>
                    <a:pt x="1102" y="85"/>
                  </a:lnTo>
                  <a:lnTo>
                    <a:pt x="1103" y="83"/>
                  </a:lnTo>
                  <a:lnTo>
                    <a:pt x="1104" y="82"/>
                  </a:lnTo>
                  <a:lnTo>
                    <a:pt x="1107" y="78"/>
                  </a:lnTo>
                  <a:lnTo>
                    <a:pt x="1111" y="76"/>
                  </a:lnTo>
                  <a:lnTo>
                    <a:pt x="1115" y="73"/>
                  </a:lnTo>
                  <a:lnTo>
                    <a:pt x="1124" y="69"/>
                  </a:lnTo>
                  <a:lnTo>
                    <a:pt x="1132" y="65"/>
                  </a:lnTo>
                  <a:lnTo>
                    <a:pt x="1134" y="63"/>
                  </a:lnTo>
                  <a:lnTo>
                    <a:pt x="1135" y="62"/>
                  </a:lnTo>
                  <a:lnTo>
                    <a:pt x="1135" y="61"/>
                  </a:lnTo>
                  <a:lnTo>
                    <a:pt x="1134" y="60"/>
                  </a:lnTo>
                  <a:lnTo>
                    <a:pt x="1130" y="58"/>
                  </a:lnTo>
                  <a:lnTo>
                    <a:pt x="1115" y="51"/>
                  </a:lnTo>
                  <a:lnTo>
                    <a:pt x="1094" y="43"/>
                  </a:lnTo>
                  <a:lnTo>
                    <a:pt x="1070" y="35"/>
                  </a:lnTo>
                  <a:lnTo>
                    <a:pt x="1025" y="20"/>
                  </a:lnTo>
                  <a:lnTo>
                    <a:pt x="1005" y="14"/>
                  </a:lnTo>
                  <a:lnTo>
                    <a:pt x="835" y="0"/>
                  </a:lnTo>
                  <a:lnTo>
                    <a:pt x="828" y="7"/>
                  </a:lnTo>
                  <a:lnTo>
                    <a:pt x="817" y="12"/>
                  </a:lnTo>
                  <a:lnTo>
                    <a:pt x="784" y="12"/>
                  </a:lnTo>
                  <a:lnTo>
                    <a:pt x="704" y="12"/>
                  </a:lnTo>
                  <a:lnTo>
                    <a:pt x="657" y="12"/>
                  </a:lnTo>
                  <a:lnTo>
                    <a:pt x="609" y="14"/>
                  </a:lnTo>
                  <a:lnTo>
                    <a:pt x="565" y="15"/>
                  </a:lnTo>
                  <a:lnTo>
                    <a:pt x="544" y="16"/>
                  </a:lnTo>
                  <a:lnTo>
                    <a:pt x="527" y="18"/>
                  </a:lnTo>
                  <a:lnTo>
                    <a:pt x="499" y="21"/>
                  </a:lnTo>
                  <a:lnTo>
                    <a:pt x="462" y="26"/>
                  </a:lnTo>
                  <a:lnTo>
                    <a:pt x="419" y="32"/>
                  </a:lnTo>
                  <a:lnTo>
                    <a:pt x="374" y="39"/>
                  </a:lnTo>
                  <a:lnTo>
                    <a:pt x="296" y="51"/>
                  </a:lnTo>
                  <a:lnTo>
                    <a:pt x="263" y="56"/>
                  </a:lnTo>
                  <a:lnTo>
                    <a:pt x="262" y="62"/>
                  </a:lnTo>
                  <a:lnTo>
                    <a:pt x="279" y="56"/>
                  </a:lnTo>
                  <a:lnTo>
                    <a:pt x="288" y="70"/>
                  </a:lnTo>
                  <a:lnTo>
                    <a:pt x="287" y="72"/>
                  </a:lnTo>
                  <a:lnTo>
                    <a:pt x="286" y="73"/>
                  </a:lnTo>
                  <a:lnTo>
                    <a:pt x="286" y="77"/>
                  </a:lnTo>
                  <a:lnTo>
                    <a:pt x="287" y="81"/>
                  </a:lnTo>
                  <a:lnTo>
                    <a:pt x="289" y="85"/>
                  </a:lnTo>
                  <a:lnTo>
                    <a:pt x="291" y="88"/>
                  </a:lnTo>
                  <a:lnTo>
                    <a:pt x="293" y="91"/>
                  </a:lnTo>
                  <a:lnTo>
                    <a:pt x="295" y="93"/>
                  </a:lnTo>
                  <a:lnTo>
                    <a:pt x="309" y="90"/>
                  </a:lnTo>
                  <a:lnTo>
                    <a:pt x="309" y="76"/>
                  </a:lnTo>
                  <a:lnTo>
                    <a:pt x="345" y="76"/>
                  </a:lnTo>
                  <a:lnTo>
                    <a:pt x="371" y="85"/>
                  </a:lnTo>
                  <a:lnTo>
                    <a:pt x="409" y="95"/>
                  </a:lnTo>
                  <a:lnTo>
                    <a:pt x="411" y="96"/>
                  </a:lnTo>
                  <a:lnTo>
                    <a:pt x="412" y="99"/>
                  </a:lnTo>
                  <a:lnTo>
                    <a:pt x="413" y="105"/>
                  </a:lnTo>
                  <a:lnTo>
                    <a:pt x="413" y="108"/>
                  </a:lnTo>
                  <a:lnTo>
                    <a:pt x="414" y="111"/>
                  </a:lnTo>
                  <a:lnTo>
                    <a:pt x="415" y="112"/>
                  </a:lnTo>
                  <a:lnTo>
                    <a:pt x="416" y="113"/>
                  </a:lnTo>
                  <a:lnTo>
                    <a:pt x="417" y="113"/>
                  </a:lnTo>
                  <a:lnTo>
                    <a:pt x="418" y="113"/>
                  </a:lnTo>
                  <a:lnTo>
                    <a:pt x="424" y="114"/>
                  </a:lnTo>
                  <a:lnTo>
                    <a:pt x="432" y="115"/>
                  </a:lnTo>
                  <a:lnTo>
                    <a:pt x="439" y="116"/>
                  </a:lnTo>
                  <a:lnTo>
                    <a:pt x="444" y="117"/>
                  </a:lnTo>
                  <a:lnTo>
                    <a:pt x="446" y="118"/>
                  </a:lnTo>
                  <a:lnTo>
                    <a:pt x="448" y="120"/>
                  </a:lnTo>
                  <a:lnTo>
                    <a:pt x="454" y="128"/>
                  </a:lnTo>
                  <a:lnTo>
                    <a:pt x="461" y="139"/>
                  </a:lnTo>
                  <a:lnTo>
                    <a:pt x="469" y="151"/>
                  </a:lnTo>
                  <a:lnTo>
                    <a:pt x="483" y="175"/>
                  </a:lnTo>
                  <a:lnTo>
                    <a:pt x="489" y="186"/>
                  </a:lnTo>
                  <a:lnTo>
                    <a:pt x="542" y="221"/>
                  </a:lnTo>
                  <a:lnTo>
                    <a:pt x="595" y="218"/>
                  </a:lnTo>
                  <a:lnTo>
                    <a:pt x="604" y="248"/>
                  </a:lnTo>
                  <a:lnTo>
                    <a:pt x="575" y="273"/>
                  </a:lnTo>
                  <a:lnTo>
                    <a:pt x="551" y="289"/>
                  </a:lnTo>
                  <a:lnTo>
                    <a:pt x="539" y="309"/>
                  </a:lnTo>
                  <a:lnTo>
                    <a:pt x="535" y="309"/>
                  </a:lnTo>
                  <a:lnTo>
                    <a:pt x="531" y="310"/>
                  </a:lnTo>
                  <a:lnTo>
                    <a:pt x="526" y="311"/>
                  </a:lnTo>
                  <a:lnTo>
                    <a:pt x="523" y="313"/>
                  </a:lnTo>
                  <a:lnTo>
                    <a:pt x="521" y="315"/>
                  </a:lnTo>
                  <a:lnTo>
                    <a:pt x="521" y="316"/>
                  </a:lnTo>
                  <a:lnTo>
                    <a:pt x="521" y="317"/>
                  </a:lnTo>
                  <a:lnTo>
                    <a:pt x="523" y="318"/>
                  </a:lnTo>
                  <a:lnTo>
                    <a:pt x="525" y="319"/>
                  </a:lnTo>
                  <a:lnTo>
                    <a:pt x="529" y="322"/>
                  </a:lnTo>
                  <a:lnTo>
                    <a:pt x="533" y="325"/>
                  </a:lnTo>
                  <a:lnTo>
                    <a:pt x="536" y="328"/>
                  </a:lnTo>
                  <a:lnTo>
                    <a:pt x="539" y="331"/>
                  </a:lnTo>
                  <a:lnTo>
                    <a:pt x="543" y="336"/>
                  </a:lnTo>
                  <a:lnTo>
                    <a:pt x="545" y="338"/>
                  </a:lnTo>
                  <a:lnTo>
                    <a:pt x="548" y="339"/>
                  </a:lnTo>
                  <a:lnTo>
                    <a:pt x="550" y="340"/>
                  </a:lnTo>
                  <a:lnTo>
                    <a:pt x="553" y="342"/>
                  </a:lnTo>
                  <a:lnTo>
                    <a:pt x="556" y="344"/>
                  </a:lnTo>
                  <a:lnTo>
                    <a:pt x="559" y="347"/>
                  </a:lnTo>
                  <a:lnTo>
                    <a:pt x="560" y="350"/>
                  </a:lnTo>
                  <a:lnTo>
                    <a:pt x="561" y="354"/>
                  </a:lnTo>
                  <a:lnTo>
                    <a:pt x="561" y="357"/>
                  </a:lnTo>
                  <a:lnTo>
                    <a:pt x="559" y="360"/>
                  </a:lnTo>
                  <a:lnTo>
                    <a:pt x="556" y="365"/>
                  </a:lnTo>
                  <a:lnTo>
                    <a:pt x="553" y="368"/>
                  </a:lnTo>
                  <a:lnTo>
                    <a:pt x="552" y="369"/>
                  </a:lnTo>
                  <a:lnTo>
                    <a:pt x="550" y="371"/>
                  </a:lnTo>
                  <a:lnTo>
                    <a:pt x="548" y="371"/>
                  </a:lnTo>
                  <a:lnTo>
                    <a:pt x="547" y="371"/>
                  </a:lnTo>
                  <a:lnTo>
                    <a:pt x="545" y="371"/>
                  </a:lnTo>
                  <a:lnTo>
                    <a:pt x="542" y="369"/>
                  </a:lnTo>
                  <a:lnTo>
                    <a:pt x="535" y="364"/>
                  </a:lnTo>
                  <a:lnTo>
                    <a:pt x="528" y="358"/>
                  </a:lnTo>
                  <a:lnTo>
                    <a:pt x="519" y="351"/>
                  </a:lnTo>
                  <a:lnTo>
                    <a:pt x="519" y="375"/>
                  </a:lnTo>
                  <a:lnTo>
                    <a:pt x="537" y="390"/>
                  </a:lnTo>
                  <a:lnTo>
                    <a:pt x="503" y="422"/>
                  </a:lnTo>
                  <a:lnTo>
                    <a:pt x="499" y="458"/>
                  </a:lnTo>
                  <a:lnTo>
                    <a:pt x="485" y="476"/>
                  </a:lnTo>
                  <a:lnTo>
                    <a:pt x="482" y="483"/>
                  </a:lnTo>
                  <a:close/>
                </a:path>
              </a:pathLst>
            </a:custGeom>
            <a:solidFill>
              <a:srgbClr val="FF00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" name="Group 4826"/>
          <p:cNvGrpSpPr>
            <a:grpSpLocks noChangeAspect="1"/>
          </p:cNvGrpSpPr>
          <p:nvPr/>
        </p:nvGrpSpPr>
        <p:grpSpPr bwMode="auto">
          <a:xfrm>
            <a:off x="4629150" y="1168400"/>
            <a:ext cx="2922588" cy="2922588"/>
            <a:chOff x="2916" y="736"/>
            <a:chExt cx="1841" cy="1841"/>
          </a:xfrm>
        </p:grpSpPr>
        <p:sp>
          <p:nvSpPr>
            <p:cNvPr id="27665" name="AutoShape 4825"/>
            <p:cNvSpPr>
              <a:spLocks noChangeAspect="1" noChangeArrowheads="1" noTextEdit="1"/>
            </p:cNvSpPr>
            <p:nvPr/>
          </p:nvSpPr>
          <p:spPr bwMode="auto">
            <a:xfrm>
              <a:off x="2916" y="736"/>
              <a:ext cx="1841" cy="1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66" name="Freeform 4827"/>
            <p:cNvSpPr>
              <a:spLocks/>
            </p:cNvSpPr>
            <p:nvPr/>
          </p:nvSpPr>
          <p:spPr bwMode="auto">
            <a:xfrm>
              <a:off x="2916" y="738"/>
              <a:ext cx="1845" cy="1839"/>
            </a:xfrm>
            <a:custGeom>
              <a:avLst/>
              <a:gdLst>
                <a:gd name="T0" fmla="*/ 468 w 1845"/>
                <a:gd name="T1" fmla="*/ 1485 h 1839"/>
                <a:gd name="T2" fmla="*/ 454 w 1845"/>
                <a:gd name="T3" fmla="*/ 1501 h 1839"/>
                <a:gd name="T4" fmla="*/ 441 w 1845"/>
                <a:gd name="T5" fmla="*/ 1515 h 1839"/>
                <a:gd name="T6" fmla="*/ 453 w 1845"/>
                <a:gd name="T7" fmla="*/ 1531 h 1839"/>
                <a:gd name="T8" fmla="*/ 613 w 1845"/>
                <a:gd name="T9" fmla="*/ 1595 h 1839"/>
                <a:gd name="T10" fmla="*/ 675 w 1845"/>
                <a:gd name="T11" fmla="*/ 1589 h 1839"/>
                <a:gd name="T12" fmla="*/ 740 w 1845"/>
                <a:gd name="T13" fmla="*/ 1559 h 1839"/>
                <a:gd name="T14" fmla="*/ 774 w 1845"/>
                <a:gd name="T15" fmla="*/ 1569 h 1839"/>
                <a:gd name="T16" fmla="*/ 816 w 1845"/>
                <a:gd name="T17" fmla="*/ 1598 h 1839"/>
                <a:gd name="T18" fmla="*/ 885 w 1845"/>
                <a:gd name="T19" fmla="*/ 1573 h 1839"/>
                <a:gd name="T20" fmla="*/ 1004 w 1845"/>
                <a:gd name="T21" fmla="*/ 1550 h 1839"/>
                <a:gd name="T22" fmla="*/ 1023 w 1845"/>
                <a:gd name="T23" fmla="*/ 1592 h 1839"/>
                <a:gd name="T24" fmla="*/ 1046 w 1845"/>
                <a:gd name="T25" fmla="*/ 1647 h 1839"/>
                <a:gd name="T26" fmla="*/ 1080 w 1845"/>
                <a:gd name="T27" fmla="*/ 1677 h 1839"/>
                <a:gd name="T28" fmla="*/ 1106 w 1845"/>
                <a:gd name="T29" fmla="*/ 1678 h 1839"/>
                <a:gd name="T30" fmla="*/ 1141 w 1845"/>
                <a:gd name="T31" fmla="*/ 1703 h 1839"/>
                <a:gd name="T32" fmla="*/ 1176 w 1845"/>
                <a:gd name="T33" fmla="*/ 1738 h 1839"/>
                <a:gd name="T34" fmla="*/ 1239 w 1845"/>
                <a:gd name="T35" fmla="*/ 1726 h 1839"/>
                <a:gd name="T36" fmla="*/ 1457 w 1845"/>
                <a:gd name="T37" fmla="*/ 1754 h 1839"/>
                <a:gd name="T38" fmla="*/ 1580 w 1845"/>
                <a:gd name="T39" fmla="*/ 1772 h 1839"/>
                <a:gd name="T40" fmla="*/ 1616 w 1845"/>
                <a:gd name="T41" fmla="*/ 1773 h 1839"/>
                <a:gd name="T42" fmla="*/ 1681 w 1845"/>
                <a:gd name="T43" fmla="*/ 1796 h 1839"/>
                <a:gd name="T44" fmla="*/ 1777 w 1845"/>
                <a:gd name="T45" fmla="*/ 1800 h 1839"/>
                <a:gd name="T46" fmla="*/ 1827 w 1845"/>
                <a:gd name="T47" fmla="*/ 1675 h 1839"/>
                <a:gd name="T48" fmla="*/ 1827 w 1845"/>
                <a:gd name="T49" fmla="*/ 1543 h 1839"/>
                <a:gd name="T50" fmla="*/ 1770 w 1845"/>
                <a:gd name="T51" fmla="*/ 1406 h 1839"/>
                <a:gd name="T52" fmla="*/ 1665 w 1845"/>
                <a:gd name="T53" fmla="*/ 1324 h 1839"/>
                <a:gd name="T54" fmla="*/ 1480 w 1845"/>
                <a:gd name="T55" fmla="*/ 1196 h 1839"/>
                <a:gd name="T56" fmla="*/ 1257 w 1845"/>
                <a:gd name="T57" fmla="*/ 997 h 1839"/>
                <a:gd name="T58" fmla="*/ 1183 w 1845"/>
                <a:gd name="T59" fmla="*/ 893 h 1839"/>
                <a:gd name="T60" fmla="*/ 1044 w 1845"/>
                <a:gd name="T61" fmla="*/ 853 h 1839"/>
                <a:gd name="T62" fmla="*/ 938 w 1845"/>
                <a:gd name="T63" fmla="*/ 775 h 1839"/>
                <a:gd name="T64" fmla="*/ 873 w 1845"/>
                <a:gd name="T65" fmla="*/ 632 h 1839"/>
                <a:gd name="T66" fmla="*/ 789 w 1845"/>
                <a:gd name="T67" fmla="*/ 511 h 1839"/>
                <a:gd name="T68" fmla="*/ 695 w 1845"/>
                <a:gd name="T69" fmla="*/ 362 h 1839"/>
                <a:gd name="T70" fmla="*/ 784 w 1845"/>
                <a:gd name="T71" fmla="*/ 208 h 1839"/>
                <a:gd name="T72" fmla="*/ 796 w 1845"/>
                <a:gd name="T73" fmla="*/ 156 h 1839"/>
                <a:gd name="T74" fmla="*/ 759 w 1845"/>
                <a:gd name="T75" fmla="*/ 118 h 1839"/>
                <a:gd name="T76" fmla="*/ 708 w 1845"/>
                <a:gd name="T77" fmla="*/ 87 h 1839"/>
                <a:gd name="T78" fmla="*/ 610 w 1845"/>
                <a:gd name="T79" fmla="*/ 0 h 1839"/>
                <a:gd name="T80" fmla="*/ 527 w 1845"/>
                <a:gd name="T81" fmla="*/ 81 h 1839"/>
                <a:gd name="T82" fmla="*/ 476 w 1845"/>
                <a:gd name="T83" fmla="*/ 93 h 1839"/>
                <a:gd name="T84" fmla="*/ 457 w 1845"/>
                <a:gd name="T85" fmla="*/ 99 h 1839"/>
                <a:gd name="T86" fmla="*/ 391 w 1845"/>
                <a:gd name="T87" fmla="*/ 90 h 1839"/>
                <a:gd name="T88" fmla="*/ 299 w 1845"/>
                <a:gd name="T89" fmla="*/ 113 h 1839"/>
                <a:gd name="T90" fmla="*/ 282 w 1845"/>
                <a:gd name="T91" fmla="*/ 121 h 1839"/>
                <a:gd name="T92" fmla="*/ 249 w 1845"/>
                <a:gd name="T93" fmla="*/ 118 h 1839"/>
                <a:gd name="T94" fmla="*/ 232 w 1845"/>
                <a:gd name="T95" fmla="*/ 132 h 1839"/>
                <a:gd name="T96" fmla="*/ 248 w 1845"/>
                <a:gd name="T97" fmla="*/ 159 h 1839"/>
                <a:gd name="T98" fmla="*/ 268 w 1845"/>
                <a:gd name="T99" fmla="*/ 266 h 1839"/>
                <a:gd name="T100" fmla="*/ 162 w 1845"/>
                <a:gd name="T101" fmla="*/ 296 h 1839"/>
                <a:gd name="T102" fmla="*/ 92 w 1845"/>
                <a:gd name="T103" fmla="*/ 363 h 1839"/>
                <a:gd name="T104" fmla="*/ 49 w 1845"/>
                <a:gd name="T105" fmla="*/ 487 h 1839"/>
                <a:gd name="T106" fmla="*/ 28 w 1845"/>
                <a:gd name="T107" fmla="*/ 600 h 1839"/>
                <a:gd name="T108" fmla="*/ 36 w 1845"/>
                <a:gd name="T109" fmla="*/ 668 h 1839"/>
                <a:gd name="T110" fmla="*/ 0 w 1845"/>
                <a:gd name="T111" fmla="*/ 1242 h 1839"/>
                <a:gd name="T112" fmla="*/ 134 w 1845"/>
                <a:gd name="T113" fmla="*/ 1364 h 1839"/>
                <a:gd name="T114" fmla="*/ 166 w 1845"/>
                <a:gd name="T115" fmla="*/ 1388 h 183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845"/>
                <a:gd name="T175" fmla="*/ 0 h 1839"/>
                <a:gd name="T176" fmla="*/ 1845 w 1845"/>
                <a:gd name="T177" fmla="*/ 1839 h 183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845" h="1839">
                  <a:moveTo>
                    <a:pt x="174" y="1428"/>
                  </a:moveTo>
                  <a:lnTo>
                    <a:pt x="344" y="1442"/>
                  </a:lnTo>
                  <a:lnTo>
                    <a:pt x="364" y="1448"/>
                  </a:lnTo>
                  <a:lnTo>
                    <a:pt x="409" y="1463"/>
                  </a:lnTo>
                  <a:lnTo>
                    <a:pt x="433" y="1471"/>
                  </a:lnTo>
                  <a:lnTo>
                    <a:pt x="454" y="1479"/>
                  </a:lnTo>
                  <a:lnTo>
                    <a:pt x="468" y="1485"/>
                  </a:lnTo>
                  <a:lnTo>
                    <a:pt x="472" y="1488"/>
                  </a:lnTo>
                  <a:lnTo>
                    <a:pt x="473" y="1489"/>
                  </a:lnTo>
                  <a:lnTo>
                    <a:pt x="474" y="1490"/>
                  </a:lnTo>
                  <a:lnTo>
                    <a:pt x="473" y="1491"/>
                  </a:lnTo>
                  <a:lnTo>
                    <a:pt x="471" y="1493"/>
                  </a:lnTo>
                  <a:lnTo>
                    <a:pt x="463" y="1496"/>
                  </a:lnTo>
                  <a:lnTo>
                    <a:pt x="454" y="1501"/>
                  </a:lnTo>
                  <a:lnTo>
                    <a:pt x="449" y="1503"/>
                  </a:lnTo>
                  <a:lnTo>
                    <a:pt x="446" y="1506"/>
                  </a:lnTo>
                  <a:lnTo>
                    <a:pt x="444" y="1508"/>
                  </a:lnTo>
                  <a:lnTo>
                    <a:pt x="443" y="1509"/>
                  </a:lnTo>
                  <a:lnTo>
                    <a:pt x="442" y="1511"/>
                  </a:lnTo>
                  <a:lnTo>
                    <a:pt x="441" y="1513"/>
                  </a:lnTo>
                  <a:lnTo>
                    <a:pt x="441" y="1515"/>
                  </a:lnTo>
                  <a:lnTo>
                    <a:pt x="441" y="1517"/>
                  </a:lnTo>
                  <a:lnTo>
                    <a:pt x="441" y="1519"/>
                  </a:lnTo>
                  <a:lnTo>
                    <a:pt x="443" y="1521"/>
                  </a:lnTo>
                  <a:lnTo>
                    <a:pt x="444" y="1523"/>
                  </a:lnTo>
                  <a:lnTo>
                    <a:pt x="447" y="1526"/>
                  </a:lnTo>
                  <a:lnTo>
                    <a:pt x="450" y="1529"/>
                  </a:lnTo>
                  <a:lnTo>
                    <a:pt x="453" y="1531"/>
                  </a:lnTo>
                  <a:lnTo>
                    <a:pt x="463" y="1537"/>
                  </a:lnTo>
                  <a:lnTo>
                    <a:pt x="476" y="1544"/>
                  </a:lnTo>
                  <a:lnTo>
                    <a:pt x="505" y="1557"/>
                  </a:lnTo>
                  <a:lnTo>
                    <a:pt x="535" y="1568"/>
                  </a:lnTo>
                  <a:lnTo>
                    <a:pt x="564" y="1579"/>
                  </a:lnTo>
                  <a:lnTo>
                    <a:pt x="590" y="1588"/>
                  </a:lnTo>
                  <a:lnTo>
                    <a:pt x="613" y="1595"/>
                  </a:lnTo>
                  <a:lnTo>
                    <a:pt x="632" y="1601"/>
                  </a:lnTo>
                  <a:lnTo>
                    <a:pt x="645" y="1604"/>
                  </a:lnTo>
                  <a:lnTo>
                    <a:pt x="652" y="1606"/>
                  </a:lnTo>
                  <a:lnTo>
                    <a:pt x="654" y="1605"/>
                  </a:lnTo>
                  <a:lnTo>
                    <a:pt x="657" y="1603"/>
                  </a:lnTo>
                  <a:lnTo>
                    <a:pt x="665" y="1598"/>
                  </a:lnTo>
                  <a:lnTo>
                    <a:pt x="675" y="1589"/>
                  </a:lnTo>
                  <a:lnTo>
                    <a:pt x="688" y="1580"/>
                  </a:lnTo>
                  <a:lnTo>
                    <a:pt x="702" y="1572"/>
                  </a:lnTo>
                  <a:lnTo>
                    <a:pt x="709" y="1568"/>
                  </a:lnTo>
                  <a:lnTo>
                    <a:pt x="717" y="1564"/>
                  </a:lnTo>
                  <a:lnTo>
                    <a:pt x="725" y="1562"/>
                  </a:lnTo>
                  <a:lnTo>
                    <a:pt x="733" y="1560"/>
                  </a:lnTo>
                  <a:lnTo>
                    <a:pt x="740" y="1559"/>
                  </a:lnTo>
                  <a:lnTo>
                    <a:pt x="744" y="1559"/>
                  </a:lnTo>
                  <a:lnTo>
                    <a:pt x="748" y="1560"/>
                  </a:lnTo>
                  <a:lnTo>
                    <a:pt x="752" y="1560"/>
                  </a:lnTo>
                  <a:lnTo>
                    <a:pt x="755" y="1561"/>
                  </a:lnTo>
                  <a:lnTo>
                    <a:pt x="762" y="1563"/>
                  </a:lnTo>
                  <a:lnTo>
                    <a:pt x="768" y="1566"/>
                  </a:lnTo>
                  <a:lnTo>
                    <a:pt x="774" y="1569"/>
                  </a:lnTo>
                  <a:lnTo>
                    <a:pt x="780" y="1572"/>
                  </a:lnTo>
                  <a:lnTo>
                    <a:pt x="785" y="1576"/>
                  </a:lnTo>
                  <a:lnTo>
                    <a:pt x="795" y="1583"/>
                  </a:lnTo>
                  <a:lnTo>
                    <a:pt x="803" y="1590"/>
                  </a:lnTo>
                  <a:lnTo>
                    <a:pt x="808" y="1593"/>
                  </a:lnTo>
                  <a:lnTo>
                    <a:pt x="812" y="1596"/>
                  </a:lnTo>
                  <a:lnTo>
                    <a:pt x="816" y="1598"/>
                  </a:lnTo>
                  <a:lnTo>
                    <a:pt x="820" y="1599"/>
                  </a:lnTo>
                  <a:lnTo>
                    <a:pt x="824" y="1600"/>
                  </a:lnTo>
                  <a:lnTo>
                    <a:pt x="828" y="1600"/>
                  </a:lnTo>
                  <a:lnTo>
                    <a:pt x="833" y="1598"/>
                  </a:lnTo>
                  <a:lnTo>
                    <a:pt x="841" y="1595"/>
                  </a:lnTo>
                  <a:lnTo>
                    <a:pt x="861" y="1586"/>
                  </a:lnTo>
                  <a:lnTo>
                    <a:pt x="885" y="1573"/>
                  </a:lnTo>
                  <a:lnTo>
                    <a:pt x="911" y="1559"/>
                  </a:lnTo>
                  <a:lnTo>
                    <a:pt x="958" y="1533"/>
                  </a:lnTo>
                  <a:lnTo>
                    <a:pt x="979" y="1522"/>
                  </a:lnTo>
                  <a:lnTo>
                    <a:pt x="984" y="1527"/>
                  </a:lnTo>
                  <a:lnTo>
                    <a:pt x="990" y="1533"/>
                  </a:lnTo>
                  <a:lnTo>
                    <a:pt x="997" y="1541"/>
                  </a:lnTo>
                  <a:lnTo>
                    <a:pt x="1004" y="1550"/>
                  </a:lnTo>
                  <a:lnTo>
                    <a:pt x="1008" y="1556"/>
                  </a:lnTo>
                  <a:lnTo>
                    <a:pt x="1011" y="1561"/>
                  </a:lnTo>
                  <a:lnTo>
                    <a:pt x="1014" y="1567"/>
                  </a:lnTo>
                  <a:lnTo>
                    <a:pt x="1017" y="1573"/>
                  </a:lnTo>
                  <a:lnTo>
                    <a:pt x="1019" y="1579"/>
                  </a:lnTo>
                  <a:lnTo>
                    <a:pt x="1021" y="1586"/>
                  </a:lnTo>
                  <a:lnTo>
                    <a:pt x="1023" y="1592"/>
                  </a:lnTo>
                  <a:lnTo>
                    <a:pt x="1025" y="1600"/>
                  </a:lnTo>
                  <a:lnTo>
                    <a:pt x="1027" y="1607"/>
                  </a:lnTo>
                  <a:lnTo>
                    <a:pt x="1030" y="1615"/>
                  </a:lnTo>
                  <a:lnTo>
                    <a:pt x="1034" y="1623"/>
                  </a:lnTo>
                  <a:lnTo>
                    <a:pt x="1038" y="1631"/>
                  </a:lnTo>
                  <a:lnTo>
                    <a:pt x="1042" y="1639"/>
                  </a:lnTo>
                  <a:lnTo>
                    <a:pt x="1046" y="1647"/>
                  </a:lnTo>
                  <a:lnTo>
                    <a:pt x="1051" y="1654"/>
                  </a:lnTo>
                  <a:lnTo>
                    <a:pt x="1056" y="1660"/>
                  </a:lnTo>
                  <a:lnTo>
                    <a:pt x="1062" y="1666"/>
                  </a:lnTo>
                  <a:lnTo>
                    <a:pt x="1068" y="1671"/>
                  </a:lnTo>
                  <a:lnTo>
                    <a:pt x="1074" y="1674"/>
                  </a:lnTo>
                  <a:lnTo>
                    <a:pt x="1077" y="1676"/>
                  </a:lnTo>
                  <a:lnTo>
                    <a:pt x="1080" y="1677"/>
                  </a:lnTo>
                  <a:lnTo>
                    <a:pt x="1086" y="1678"/>
                  </a:lnTo>
                  <a:lnTo>
                    <a:pt x="1089" y="1678"/>
                  </a:lnTo>
                  <a:lnTo>
                    <a:pt x="1093" y="1678"/>
                  </a:lnTo>
                  <a:lnTo>
                    <a:pt x="1096" y="1677"/>
                  </a:lnTo>
                  <a:lnTo>
                    <a:pt x="1100" y="1677"/>
                  </a:lnTo>
                  <a:lnTo>
                    <a:pt x="1103" y="1678"/>
                  </a:lnTo>
                  <a:lnTo>
                    <a:pt x="1106" y="1678"/>
                  </a:lnTo>
                  <a:lnTo>
                    <a:pt x="1109" y="1679"/>
                  </a:lnTo>
                  <a:lnTo>
                    <a:pt x="1112" y="1680"/>
                  </a:lnTo>
                  <a:lnTo>
                    <a:pt x="1119" y="1684"/>
                  </a:lnTo>
                  <a:lnTo>
                    <a:pt x="1125" y="1688"/>
                  </a:lnTo>
                  <a:lnTo>
                    <a:pt x="1130" y="1692"/>
                  </a:lnTo>
                  <a:lnTo>
                    <a:pt x="1136" y="1698"/>
                  </a:lnTo>
                  <a:lnTo>
                    <a:pt x="1141" y="1703"/>
                  </a:lnTo>
                  <a:lnTo>
                    <a:pt x="1151" y="1714"/>
                  </a:lnTo>
                  <a:lnTo>
                    <a:pt x="1159" y="1725"/>
                  </a:lnTo>
                  <a:lnTo>
                    <a:pt x="1167" y="1733"/>
                  </a:lnTo>
                  <a:lnTo>
                    <a:pt x="1170" y="1736"/>
                  </a:lnTo>
                  <a:lnTo>
                    <a:pt x="1173" y="1738"/>
                  </a:lnTo>
                  <a:lnTo>
                    <a:pt x="1174" y="1738"/>
                  </a:lnTo>
                  <a:lnTo>
                    <a:pt x="1176" y="1738"/>
                  </a:lnTo>
                  <a:lnTo>
                    <a:pt x="1179" y="1739"/>
                  </a:lnTo>
                  <a:lnTo>
                    <a:pt x="1187" y="1738"/>
                  </a:lnTo>
                  <a:lnTo>
                    <a:pt x="1197" y="1736"/>
                  </a:lnTo>
                  <a:lnTo>
                    <a:pt x="1207" y="1734"/>
                  </a:lnTo>
                  <a:lnTo>
                    <a:pt x="1218" y="1731"/>
                  </a:lnTo>
                  <a:lnTo>
                    <a:pt x="1229" y="1728"/>
                  </a:lnTo>
                  <a:lnTo>
                    <a:pt x="1239" y="1726"/>
                  </a:lnTo>
                  <a:lnTo>
                    <a:pt x="1249" y="1726"/>
                  </a:lnTo>
                  <a:lnTo>
                    <a:pt x="1343" y="1726"/>
                  </a:lnTo>
                  <a:lnTo>
                    <a:pt x="1347" y="1726"/>
                  </a:lnTo>
                  <a:lnTo>
                    <a:pt x="1354" y="1727"/>
                  </a:lnTo>
                  <a:lnTo>
                    <a:pt x="1371" y="1731"/>
                  </a:lnTo>
                  <a:lnTo>
                    <a:pt x="1416" y="1743"/>
                  </a:lnTo>
                  <a:lnTo>
                    <a:pt x="1457" y="1754"/>
                  </a:lnTo>
                  <a:lnTo>
                    <a:pt x="1475" y="1760"/>
                  </a:lnTo>
                  <a:lnTo>
                    <a:pt x="1547" y="1804"/>
                  </a:lnTo>
                  <a:lnTo>
                    <a:pt x="1579" y="1779"/>
                  </a:lnTo>
                  <a:lnTo>
                    <a:pt x="1579" y="1778"/>
                  </a:lnTo>
                  <a:lnTo>
                    <a:pt x="1579" y="1775"/>
                  </a:lnTo>
                  <a:lnTo>
                    <a:pt x="1579" y="1774"/>
                  </a:lnTo>
                  <a:lnTo>
                    <a:pt x="1580" y="1772"/>
                  </a:lnTo>
                  <a:lnTo>
                    <a:pt x="1581" y="1770"/>
                  </a:lnTo>
                  <a:lnTo>
                    <a:pt x="1583" y="1767"/>
                  </a:lnTo>
                  <a:lnTo>
                    <a:pt x="1585" y="1765"/>
                  </a:lnTo>
                  <a:lnTo>
                    <a:pt x="1588" y="1764"/>
                  </a:lnTo>
                  <a:lnTo>
                    <a:pt x="1593" y="1761"/>
                  </a:lnTo>
                  <a:lnTo>
                    <a:pt x="1598" y="1760"/>
                  </a:lnTo>
                  <a:lnTo>
                    <a:pt x="1616" y="1773"/>
                  </a:lnTo>
                  <a:lnTo>
                    <a:pt x="1631" y="1789"/>
                  </a:lnTo>
                  <a:lnTo>
                    <a:pt x="1651" y="1792"/>
                  </a:lnTo>
                  <a:lnTo>
                    <a:pt x="1655" y="1781"/>
                  </a:lnTo>
                  <a:lnTo>
                    <a:pt x="1665" y="1781"/>
                  </a:lnTo>
                  <a:lnTo>
                    <a:pt x="1671" y="1788"/>
                  </a:lnTo>
                  <a:lnTo>
                    <a:pt x="1677" y="1793"/>
                  </a:lnTo>
                  <a:lnTo>
                    <a:pt x="1681" y="1796"/>
                  </a:lnTo>
                  <a:lnTo>
                    <a:pt x="1686" y="1797"/>
                  </a:lnTo>
                  <a:lnTo>
                    <a:pt x="1692" y="1798"/>
                  </a:lnTo>
                  <a:lnTo>
                    <a:pt x="1701" y="1798"/>
                  </a:lnTo>
                  <a:lnTo>
                    <a:pt x="1713" y="1816"/>
                  </a:lnTo>
                  <a:lnTo>
                    <a:pt x="1753" y="1839"/>
                  </a:lnTo>
                  <a:lnTo>
                    <a:pt x="1780" y="1817"/>
                  </a:lnTo>
                  <a:lnTo>
                    <a:pt x="1777" y="1800"/>
                  </a:lnTo>
                  <a:lnTo>
                    <a:pt x="1784" y="1785"/>
                  </a:lnTo>
                  <a:lnTo>
                    <a:pt x="1798" y="1786"/>
                  </a:lnTo>
                  <a:lnTo>
                    <a:pt x="1820" y="1755"/>
                  </a:lnTo>
                  <a:lnTo>
                    <a:pt x="1821" y="1726"/>
                  </a:lnTo>
                  <a:lnTo>
                    <a:pt x="1836" y="1708"/>
                  </a:lnTo>
                  <a:lnTo>
                    <a:pt x="1835" y="1684"/>
                  </a:lnTo>
                  <a:lnTo>
                    <a:pt x="1827" y="1675"/>
                  </a:lnTo>
                  <a:lnTo>
                    <a:pt x="1826" y="1629"/>
                  </a:lnTo>
                  <a:lnTo>
                    <a:pt x="1837" y="1616"/>
                  </a:lnTo>
                  <a:lnTo>
                    <a:pt x="1836" y="1610"/>
                  </a:lnTo>
                  <a:lnTo>
                    <a:pt x="1826" y="1610"/>
                  </a:lnTo>
                  <a:lnTo>
                    <a:pt x="1812" y="1592"/>
                  </a:lnTo>
                  <a:lnTo>
                    <a:pt x="1824" y="1571"/>
                  </a:lnTo>
                  <a:lnTo>
                    <a:pt x="1827" y="1543"/>
                  </a:lnTo>
                  <a:lnTo>
                    <a:pt x="1845" y="1529"/>
                  </a:lnTo>
                  <a:lnTo>
                    <a:pt x="1842" y="1520"/>
                  </a:lnTo>
                  <a:lnTo>
                    <a:pt x="1821" y="1519"/>
                  </a:lnTo>
                  <a:lnTo>
                    <a:pt x="1819" y="1489"/>
                  </a:lnTo>
                  <a:lnTo>
                    <a:pt x="1799" y="1450"/>
                  </a:lnTo>
                  <a:lnTo>
                    <a:pt x="1785" y="1450"/>
                  </a:lnTo>
                  <a:lnTo>
                    <a:pt x="1770" y="1406"/>
                  </a:lnTo>
                  <a:lnTo>
                    <a:pt x="1751" y="1390"/>
                  </a:lnTo>
                  <a:lnTo>
                    <a:pt x="1708" y="1393"/>
                  </a:lnTo>
                  <a:lnTo>
                    <a:pt x="1690" y="1377"/>
                  </a:lnTo>
                  <a:lnTo>
                    <a:pt x="1672" y="1335"/>
                  </a:lnTo>
                  <a:lnTo>
                    <a:pt x="1672" y="1315"/>
                  </a:lnTo>
                  <a:lnTo>
                    <a:pt x="1663" y="1313"/>
                  </a:lnTo>
                  <a:lnTo>
                    <a:pt x="1665" y="1324"/>
                  </a:lnTo>
                  <a:lnTo>
                    <a:pt x="1649" y="1319"/>
                  </a:lnTo>
                  <a:lnTo>
                    <a:pt x="1640" y="1294"/>
                  </a:lnTo>
                  <a:lnTo>
                    <a:pt x="1589" y="1288"/>
                  </a:lnTo>
                  <a:lnTo>
                    <a:pt x="1579" y="1294"/>
                  </a:lnTo>
                  <a:lnTo>
                    <a:pt x="1577" y="1329"/>
                  </a:lnTo>
                  <a:lnTo>
                    <a:pt x="1491" y="1276"/>
                  </a:lnTo>
                  <a:lnTo>
                    <a:pt x="1480" y="1196"/>
                  </a:lnTo>
                  <a:lnTo>
                    <a:pt x="1396" y="1115"/>
                  </a:lnTo>
                  <a:lnTo>
                    <a:pt x="1376" y="1113"/>
                  </a:lnTo>
                  <a:lnTo>
                    <a:pt x="1341" y="1120"/>
                  </a:lnTo>
                  <a:lnTo>
                    <a:pt x="1305" y="1093"/>
                  </a:lnTo>
                  <a:lnTo>
                    <a:pt x="1305" y="1057"/>
                  </a:lnTo>
                  <a:lnTo>
                    <a:pt x="1260" y="1019"/>
                  </a:lnTo>
                  <a:lnTo>
                    <a:pt x="1257" y="997"/>
                  </a:lnTo>
                  <a:lnTo>
                    <a:pt x="1238" y="991"/>
                  </a:lnTo>
                  <a:lnTo>
                    <a:pt x="1238" y="971"/>
                  </a:lnTo>
                  <a:lnTo>
                    <a:pt x="1229" y="962"/>
                  </a:lnTo>
                  <a:lnTo>
                    <a:pt x="1212" y="958"/>
                  </a:lnTo>
                  <a:lnTo>
                    <a:pt x="1211" y="945"/>
                  </a:lnTo>
                  <a:lnTo>
                    <a:pt x="1190" y="942"/>
                  </a:lnTo>
                  <a:lnTo>
                    <a:pt x="1183" y="893"/>
                  </a:lnTo>
                  <a:lnTo>
                    <a:pt x="1175" y="893"/>
                  </a:lnTo>
                  <a:lnTo>
                    <a:pt x="1117" y="847"/>
                  </a:lnTo>
                  <a:lnTo>
                    <a:pt x="1090" y="849"/>
                  </a:lnTo>
                  <a:lnTo>
                    <a:pt x="1073" y="841"/>
                  </a:lnTo>
                  <a:lnTo>
                    <a:pt x="1076" y="856"/>
                  </a:lnTo>
                  <a:lnTo>
                    <a:pt x="1063" y="864"/>
                  </a:lnTo>
                  <a:lnTo>
                    <a:pt x="1044" y="853"/>
                  </a:lnTo>
                  <a:lnTo>
                    <a:pt x="1004" y="858"/>
                  </a:lnTo>
                  <a:lnTo>
                    <a:pt x="992" y="849"/>
                  </a:lnTo>
                  <a:lnTo>
                    <a:pt x="989" y="832"/>
                  </a:lnTo>
                  <a:lnTo>
                    <a:pt x="976" y="823"/>
                  </a:lnTo>
                  <a:lnTo>
                    <a:pt x="974" y="800"/>
                  </a:lnTo>
                  <a:lnTo>
                    <a:pt x="958" y="781"/>
                  </a:lnTo>
                  <a:lnTo>
                    <a:pt x="938" y="775"/>
                  </a:lnTo>
                  <a:lnTo>
                    <a:pt x="933" y="757"/>
                  </a:lnTo>
                  <a:lnTo>
                    <a:pt x="907" y="754"/>
                  </a:lnTo>
                  <a:lnTo>
                    <a:pt x="892" y="741"/>
                  </a:lnTo>
                  <a:lnTo>
                    <a:pt x="892" y="717"/>
                  </a:lnTo>
                  <a:lnTo>
                    <a:pt x="880" y="696"/>
                  </a:lnTo>
                  <a:lnTo>
                    <a:pt x="883" y="643"/>
                  </a:lnTo>
                  <a:lnTo>
                    <a:pt x="873" y="632"/>
                  </a:lnTo>
                  <a:lnTo>
                    <a:pt x="851" y="623"/>
                  </a:lnTo>
                  <a:lnTo>
                    <a:pt x="825" y="598"/>
                  </a:lnTo>
                  <a:lnTo>
                    <a:pt x="824" y="558"/>
                  </a:lnTo>
                  <a:lnTo>
                    <a:pt x="815" y="545"/>
                  </a:lnTo>
                  <a:lnTo>
                    <a:pt x="816" y="522"/>
                  </a:lnTo>
                  <a:lnTo>
                    <a:pt x="798" y="522"/>
                  </a:lnTo>
                  <a:lnTo>
                    <a:pt x="789" y="511"/>
                  </a:lnTo>
                  <a:lnTo>
                    <a:pt x="786" y="454"/>
                  </a:lnTo>
                  <a:lnTo>
                    <a:pt x="779" y="444"/>
                  </a:lnTo>
                  <a:lnTo>
                    <a:pt x="763" y="444"/>
                  </a:lnTo>
                  <a:lnTo>
                    <a:pt x="718" y="425"/>
                  </a:lnTo>
                  <a:lnTo>
                    <a:pt x="711" y="401"/>
                  </a:lnTo>
                  <a:lnTo>
                    <a:pt x="697" y="387"/>
                  </a:lnTo>
                  <a:lnTo>
                    <a:pt x="695" y="362"/>
                  </a:lnTo>
                  <a:lnTo>
                    <a:pt x="742" y="327"/>
                  </a:lnTo>
                  <a:lnTo>
                    <a:pt x="742" y="299"/>
                  </a:lnTo>
                  <a:lnTo>
                    <a:pt x="748" y="264"/>
                  </a:lnTo>
                  <a:lnTo>
                    <a:pt x="764" y="263"/>
                  </a:lnTo>
                  <a:lnTo>
                    <a:pt x="765" y="248"/>
                  </a:lnTo>
                  <a:lnTo>
                    <a:pt x="781" y="233"/>
                  </a:lnTo>
                  <a:lnTo>
                    <a:pt x="784" y="208"/>
                  </a:lnTo>
                  <a:lnTo>
                    <a:pt x="807" y="191"/>
                  </a:lnTo>
                  <a:lnTo>
                    <a:pt x="807" y="162"/>
                  </a:lnTo>
                  <a:lnTo>
                    <a:pt x="806" y="161"/>
                  </a:lnTo>
                  <a:lnTo>
                    <a:pt x="804" y="159"/>
                  </a:lnTo>
                  <a:lnTo>
                    <a:pt x="801" y="157"/>
                  </a:lnTo>
                  <a:lnTo>
                    <a:pt x="799" y="156"/>
                  </a:lnTo>
                  <a:lnTo>
                    <a:pt x="796" y="156"/>
                  </a:lnTo>
                  <a:lnTo>
                    <a:pt x="776" y="156"/>
                  </a:lnTo>
                  <a:lnTo>
                    <a:pt x="743" y="142"/>
                  </a:lnTo>
                  <a:lnTo>
                    <a:pt x="743" y="125"/>
                  </a:lnTo>
                  <a:lnTo>
                    <a:pt x="750" y="123"/>
                  </a:lnTo>
                  <a:lnTo>
                    <a:pt x="756" y="120"/>
                  </a:lnTo>
                  <a:lnTo>
                    <a:pt x="758" y="119"/>
                  </a:lnTo>
                  <a:lnTo>
                    <a:pt x="759" y="118"/>
                  </a:lnTo>
                  <a:lnTo>
                    <a:pt x="760" y="116"/>
                  </a:lnTo>
                  <a:lnTo>
                    <a:pt x="761" y="114"/>
                  </a:lnTo>
                  <a:lnTo>
                    <a:pt x="762" y="107"/>
                  </a:lnTo>
                  <a:lnTo>
                    <a:pt x="763" y="98"/>
                  </a:lnTo>
                  <a:lnTo>
                    <a:pt x="732" y="78"/>
                  </a:lnTo>
                  <a:lnTo>
                    <a:pt x="721" y="78"/>
                  </a:lnTo>
                  <a:lnTo>
                    <a:pt x="708" y="87"/>
                  </a:lnTo>
                  <a:lnTo>
                    <a:pt x="708" y="67"/>
                  </a:lnTo>
                  <a:lnTo>
                    <a:pt x="696" y="67"/>
                  </a:lnTo>
                  <a:lnTo>
                    <a:pt x="687" y="54"/>
                  </a:lnTo>
                  <a:lnTo>
                    <a:pt x="665" y="49"/>
                  </a:lnTo>
                  <a:lnTo>
                    <a:pt x="645" y="28"/>
                  </a:lnTo>
                  <a:lnTo>
                    <a:pt x="631" y="26"/>
                  </a:lnTo>
                  <a:lnTo>
                    <a:pt x="610" y="0"/>
                  </a:lnTo>
                  <a:lnTo>
                    <a:pt x="583" y="0"/>
                  </a:lnTo>
                  <a:lnTo>
                    <a:pt x="578" y="13"/>
                  </a:lnTo>
                  <a:lnTo>
                    <a:pt x="576" y="24"/>
                  </a:lnTo>
                  <a:lnTo>
                    <a:pt x="564" y="38"/>
                  </a:lnTo>
                  <a:lnTo>
                    <a:pt x="532" y="39"/>
                  </a:lnTo>
                  <a:lnTo>
                    <a:pt x="534" y="71"/>
                  </a:lnTo>
                  <a:lnTo>
                    <a:pt x="527" y="81"/>
                  </a:lnTo>
                  <a:lnTo>
                    <a:pt x="504" y="85"/>
                  </a:lnTo>
                  <a:lnTo>
                    <a:pt x="491" y="93"/>
                  </a:lnTo>
                  <a:lnTo>
                    <a:pt x="489" y="92"/>
                  </a:lnTo>
                  <a:lnTo>
                    <a:pt x="484" y="91"/>
                  </a:lnTo>
                  <a:lnTo>
                    <a:pt x="479" y="91"/>
                  </a:lnTo>
                  <a:lnTo>
                    <a:pt x="477" y="92"/>
                  </a:lnTo>
                  <a:lnTo>
                    <a:pt x="476" y="93"/>
                  </a:lnTo>
                  <a:lnTo>
                    <a:pt x="475" y="94"/>
                  </a:lnTo>
                  <a:lnTo>
                    <a:pt x="474" y="95"/>
                  </a:lnTo>
                  <a:lnTo>
                    <a:pt x="473" y="96"/>
                  </a:lnTo>
                  <a:lnTo>
                    <a:pt x="470" y="98"/>
                  </a:lnTo>
                  <a:lnTo>
                    <a:pt x="465" y="98"/>
                  </a:lnTo>
                  <a:lnTo>
                    <a:pt x="460" y="98"/>
                  </a:lnTo>
                  <a:lnTo>
                    <a:pt x="457" y="99"/>
                  </a:lnTo>
                  <a:lnTo>
                    <a:pt x="454" y="99"/>
                  </a:lnTo>
                  <a:lnTo>
                    <a:pt x="449" y="101"/>
                  </a:lnTo>
                  <a:lnTo>
                    <a:pt x="444" y="103"/>
                  </a:lnTo>
                  <a:lnTo>
                    <a:pt x="436" y="94"/>
                  </a:lnTo>
                  <a:lnTo>
                    <a:pt x="436" y="83"/>
                  </a:lnTo>
                  <a:lnTo>
                    <a:pt x="414" y="100"/>
                  </a:lnTo>
                  <a:lnTo>
                    <a:pt x="391" y="90"/>
                  </a:lnTo>
                  <a:lnTo>
                    <a:pt x="388" y="96"/>
                  </a:lnTo>
                  <a:lnTo>
                    <a:pt x="364" y="96"/>
                  </a:lnTo>
                  <a:lnTo>
                    <a:pt x="315" y="114"/>
                  </a:lnTo>
                  <a:lnTo>
                    <a:pt x="302" y="105"/>
                  </a:lnTo>
                  <a:lnTo>
                    <a:pt x="300" y="108"/>
                  </a:lnTo>
                  <a:lnTo>
                    <a:pt x="299" y="110"/>
                  </a:lnTo>
                  <a:lnTo>
                    <a:pt x="299" y="113"/>
                  </a:lnTo>
                  <a:lnTo>
                    <a:pt x="298" y="114"/>
                  </a:lnTo>
                  <a:lnTo>
                    <a:pt x="297" y="114"/>
                  </a:lnTo>
                  <a:lnTo>
                    <a:pt x="294" y="116"/>
                  </a:lnTo>
                  <a:lnTo>
                    <a:pt x="289" y="117"/>
                  </a:lnTo>
                  <a:lnTo>
                    <a:pt x="285" y="119"/>
                  </a:lnTo>
                  <a:lnTo>
                    <a:pt x="283" y="120"/>
                  </a:lnTo>
                  <a:lnTo>
                    <a:pt x="282" y="121"/>
                  </a:lnTo>
                  <a:lnTo>
                    <a:pt x="280" y="125"/>
                  </a:lnTo>
                  <a:lnTo>
                    <a:pt x="279" y="130"/>
                  </a:lnTo>
                  <a:lnTo>
                    <a:pt x="263" y="130"/>
                  </a:lnTo>
                  <a:lnTo>
                    <a:pt x="256" y="120"/>
                  </a:lnTo>
                  <a:lnTo>
                    <a:pt x="255" y="120"/>
                  </a:lnTo>
                  <a:lnTo>
                    <a:pt x="252" y="118"/>
                  </a:lnTo>
                  <a:lnTo>
                    <a:pt x="249" y="118"/>
                  </a:lnTo>
                  <a:lnTo>
                    <a:pt x="247" y="118"/>
                  </a:lnTo>
                  <a:lnTo>
                    <a:pt x="244" y="119"/>
                  </a:lnTo>
                  <a:lnTo>
                    <a:pt x="242" y="120"/>
                  </a:lnTo>
                  <a:lnTo>
                    <a:pt x="238" y="124"/>
                  </a:lnTo>
                  <a:lnTo>
                    <a:pt x="234" y="128"/>
                  </a:lnTo>
                  <a:lnTo>
                    <a:pt x="233" y="130"/>
                  </a:lnTo>
                  <a:lnTo>
                    <a:pt x="232" y="132"/>
                  </a:lnTo>
                  <a:lnTo>
                    <a:pt x="232" y="134"/>
                  </a:lnTo>
                  <a:lnTo>
                    <a:pt x="232" y="137"/>
                  </a:lnTo>
                  <a:lnTo>
                    <a:pt x="232" y="145"/>
                  </a:lnTo>
                  <a:lnTo>
                    <a:pt x="234" y="153"/>
                  </a:lnTo>
                  <a:lnTo>
                    <a:pt x="235" y="159"/>
                  </a:lnTo>
                  <a:lnTo>
                    <a:pt x="236" y="161"/>
                  </a:lnTo>
                  <a:lnTo>
                    <a:pt x="248" y="159"/>
                  </a:lnTo>
                  <a:lnTo>
                    <a:pt x="256" y="190"/>
                  </a:lnTo>
                  <a:lnTo>
                    <a:pt x="246" y="199"/>
                  </a:lnTo>
                  <a:lnTo>
                    <a:pt x="270" y="212"/>
                  </a:lnTo>
                  <a:lnTo>
                    <a:pt x="254" y="225"/>
                  </a:lnTo>
                  <a:lnTo>
                    <a:pt x="260" y="247"/>
                  </a:lnTo>
                  <a:lnTo>
                    <a:pt x="271" y="248"/>
                  </a:lnTo>
                  <a:lnTo>
                    <a:pt x="268" y="266"/>
                  </a:lnTo>
                  <a:lnTo>
                    <a:pt x="251" y="256"/>
                  </a:lnTo>
                  <a:lnTo>
                    <a:pt x="243" y="267"/>
                  </a:lnTo>
                  <a:lnTo>
                    <a:pt x="232" y="261"/>
                  </a:lnTo>
                  <a:lnTo>
                    <a:pt x="216" y="275"/>
                  </a:lnTo>
                  <a:lnTo>
                    <a:pt x="183" y="272"/>
                  </a:lnTo>
                  <a:lnTo>
                    <a:pt x="162" y="287"/>
                  </a:lnTo>
                  <a:lnTo>
                    <a:pt x="162" y="296"/>
                  </a:lnTo>
                  <a:lnTo>
                    <a:pt x="146" y="294"/>
                  </a:lnTo>
                  <a:lnTo>
                    <a:pt x="145" y="315"/>
                  </a:lnTo>
                  <a:lnTo>
                    <a:pt x="125" y="303"/>
                  </a:lnTo>
                  <a:lnTo>
                    <a:pt x="111" y="315"/>
                  </a:lnTo>
                  <a:lnTo>
                    <a:pt x="109" y="302"/>
                  </a:lnTo>
                  <a:lnTo>
                    <a:pt x="93" y="310"/>
                  </a:lnTo>
                  <a:lnTo>
                    <a:pt x="92" y="363"/>
                  </a:lnTo>
                  <a:lnTo>
                    <a:pt x="62" y="375"/>
                  </a:lnTo>
                  <a:lnTo>
                    <a:pt x="64" y="395"/>
                  </a:lnTo>
                  <a:lnTo>
                    <a:pt x="55" y="407"/>
                  </a:lnTo>
                  <a:lnTo>
                    <a:pt x="40" y="402"/>
                  </a:lnTo>
                  <a:lnTo>
                    <a:pt x="50" y="468"/>
                  </a:lnTo>
                  <a:lnTo>
                    <a:pt x="59" y="471"/>
                  </a:lnTo>
                  <a:lnTo>
                    <a:pt x="49" y="487"/>
                  </a:lnTo>
                  <a:lnTo>
                    <a:pt x="52" y="510"/>
                  </a:lnTo>
                  <a:lnTo>
                    <a:pt x="69" y="509"/>
                  </a:lnTo>
                  <a:lnTo>
                    <a:pt x="69" y="533"/>
                  </a:lnTo>
                  <a:lnTo>
                    <a:pt x="32" y="552"/>
                  </a:lnTo>
                  <a:lnTo>
                    <a:pt x="45" y="584"/>
                  </a:lnTo>
                  <a:lnTo>
                    <a:pt x="30" y="588"/>
                  </a:lnTo>
                  <a:lnTo>
                    <a:pt x="28" y="600"/>
                  </a:lnTo>
                  <a:lnTo>
                    <a:pt x="21" y="606"/>
                  </a:lnTo>
                  <a:lnTo>
                    <a:pt x="10" y="599"/>
                  </a:lnTo>
                  <a:lnTo>
                    <a:pt x="1" y="610"/>
                  </a:lnTo>
                  <a:lnTo>
                    <a:pt x="7" y="623"/>
                  </a:lnTo>
                  <a:lnTo>
                    <a:pt x="28" y="623"/>
                  </a:lnTo>
                  <a:lnTo>
                    <a:pt x="18" y="670"/>
                  </a:lnTo>
                  <a:lnTo>
                    <a:pt x="36" y="668"/>
                  </a:lnTo>
                  <a:lnTo>
                    <a:pt x="38" y="684"/>
                  </a:lnTo>
                  <a:lnTo>
                    <a:pt x="61" y="699"/>
                  </a:lnTo>
                  <a:lnTo>
                    <a:pt x="62" y="716"/>
                  </a:lnTo>
                  <a:lnTo>
                    <a:pt x="34" y="755"/>
                  </a:lnTo>
                  <a:lnTo>
                    <a:pt x="34" y="775"/>
                  </a:lnTo>
                  <a:lnTo>
                    <a:pt x="18" y="1205"/>
                  </a:lnTo>
                  <a:lnTo>
                    <a:pt x="0" y="1242"/>
                  </a:lnTo>
                  <a:lnTo>
                    <a:pt x="26" y="1251"/>
                  </a:lnTo>
                  <a:lnTo>
                    <a:pt x="27" y="1280"/>
                  </a:lnTo>
                  <a:lnTo>
                    <a:pt x="49" y="1300"/>
                  </a:lnTo>
                  <a:lnTo>
                    <a:pt x="58" y="1329"/>
                  </a:lnTo>
                  <a:lnTo>
                    <a:pt x="93" y="1352"/>
                  </a:lnTo>
                  <a:lnTo>
                    <a:pt x="99" y="1366"/>
                  </a:lnTo>
                  <a:lnTo>
                    <a:pt x="134" y="1364"/>
                  </a:lnTo>
                  <a:lnTo>
                    <a:pt x="161" y="1372"/>
                  </a:lnTo>
                  <a:lnTo>
                    <a:pt x="163" y="1372"/>
                  </a:lnTo>
                  <a:lnTo>
                    <a:pt x="164" y="1374"/>
                  </a:lnTo>
                  <a:lnTo>
                    <a:pt x="165" y="1375"/>
                  </a:lnTo>
                  <a:lnTo>
                    <a:pt x="165" y="1377"/>
                  </a:lnTo>
                  <a:lnTo>
                    <a:pt x="166" y="1382"/>
                  </a:lnTo>
                  <a:lnTo>
                    <a:pt x="166" y="1388"/>
                  </a:lnTo>
                  <a:lnTo>
                    <a:pt x="166" y="1398"/>
                  </a:lnTo>
                  <a:lnTo>
                    <a:pt x="165" y="1403"/>
                  </a:lnTo>
                  <a:lnTo>
                    <a:pt x="173" y="1420"/>
                  </a:lnTo>
                  <a:lnTo>
                    <a:pt x="175" y="1432"/>
                  </a:lnTo>
                  <a:lnTo>
                    <a:pt x="174" y="1428"/>
                  </a:lnTo>
                  <a:close/>
                </a:path>
              </a:pathLst>
            </a:custGeom>
            <a:solidFill>
              <a:srgbClr val="FFFF00">
                <a:alpha val="38823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8" name="Group 4830"/>
          <p:cNvGrpSpPr>
            <a:grpSpLocks noChangeAspect="1"/>
          </p:cNvGrpSpPr>
          <p:nvPr/>
        </p:nvGrpSpPr>
        <p:grpSpPr bwMode="auto">
          <a:xfrm>
            <a:off x="2838450" y="293688"/>
            <a:ext cx="2719388" cy="3240087"/>
            <a:chOff x="1788" y="179"/>
            <a:chExt cx="1713" cy="2041"/>
          </a:xfrm>
        </p:grpSpPr>
        <p:sp>
          <p:nvSpPr>
            <p:cNvPr id="27663" name="AutoShape 4829"/>
            <p:cNvSpPr>
              <a:spLocks noChangeAspect="1" noChangeArrowheads="1" noTextEdit="1"/>
            </p:cNvSpPr>
            <p:nvPr/>
          </p:nvSpPr>
          <p:spPr bwMode="auto">
            <a:xfrm>
              <a:off x="1788" y="179"/>
              <a:ext cx="1713" cy="2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64" name="Freeform 4831"/>
            <p:cNvSpPr>
              <a:spLocks/>
            </p:cNvSpPr>
            <p:nvPr/>
          </p:nvSpPr>
          <p:spPr bwMode="auto">
            <a:xfrm>
              <a:off x="1788" y="180"/>
              <a:ext cx="1715" cy="2040"/>
            </a:xfrm>
            <a:custGeom>
              <a:avLst/>
              <a:gdLst>
                <a:gd name="T0" fmla="*/ 126 w 1715"/>
                <a:gd name="T1" fmla="*/ 1764 h 2040"/>
                <a:gd name="T2" fmla="*/ 44 w 1715"/>
                <a:gd name="T3" fmla="*/ 1583 h 2040"/>
                <a:gd name="T4" fmla="*/ 36 w 1715"/>
                <a:gd name="T5" fmla="*/ 1458 h 2040"/>
                <a:gd name="T6" fmla="*/ 21 w 1715"/>
                <a:gd name="T7" fmla="*/ 1396 h 2040"/>
                <a:gd name="T8" fmla="*/ 35 w 1715"/>
                <a:gd name="T9" fmla="*/ 1349 h 2040"/>
                <a:gd name="T10" fmla="*/ 25 w 1715"/>
                <a:gd name="T11" fmla="*/ 1246 h 2040"/>
                <a:gd name="T12" fmla="*/ 31 w 1715"/>
                <a:gd name="T13" fmla="*/ 1211 h 2040"/>
                <a:gd name="T14" fmla="*/ 60 w 1715"/>
                <a:gd name="T15" fmla="*/ 1086 h 2040"/>
                <a:gd name="T16" fmla="*/ 247 w 1715"/>
                <a:gd name="T17" fmla="*/ 1066 h 2040"/>
                <a:gd name="T18" fmla="*/ 229 w 1715"/>
                <a:gd name="T19" fmla="*/ 968 h 2040"/>
                <a:gd name="T20" fmla="*/ 307 w 1715"/>
                <a:gd name="T21" fmla="*/ 936 h 2040"/>
                <a:gd name="T22" fmla="*/ 325 w 1715"/>
                <a:gd name="T23" fmla="*/ 884 h 2040"/>
                <a:gd name="T24" fmla="*/ 310 w 1715"/>
                <a:gd name="T25" fmla="*/ 771 h 2040"/>
                <a:gd name="T26" fmla="*/ 469 w 1715"/>
                <a:gd name="T27" fmla="*/ 756 h 2040"/>
                <a:gd name="T28" fmla="*/ 528 w 1715"/>
                <a:gd name="T29" fmla="*/ 693 h 2040"/>
                <a:gd name="T30" fmla="*/ 542 w 1715"/>
                <a:gd name="T31" fmla="*/ 671 h 2040"/>
                <a:gd name="T32" fmla="*/ 534 w 1715"/>
                <a:gd name="T33" fmla="*/ 652 h 2040"/>
                <a:gd name="T34" fmla="*/ 558 w 1715"/>
                <a:gd name="T35" fmla="*/ 598 h 2040"/>
                <a:gd name="T36" fmla="*/ 563 w 1715"/>
                <a:gd name="T37" fmla="*/ 571 h 2040"/>
                <a:gd name="T38" fmla="*/ 579 w 1715"/>
                <a:gd name="T39" fmla="*/ 580 h 2040"/>
                <a:gd name="T40" fmla="*/ 603 w 1715"/>
                <a:gd name="T41" fmla="*/ 544 h 2040"/>
                <a:gd name="T42" fmla="*/ 627 w 1715"/>
                <a:gd name="T43" fmla="*/ 534 h 2040"/>
                <a:gd name="T44" fmla="*/ 580 w 1715"/>
                <a:gd name="T45" fmla="*/ 459 h 2040"/>
                <a:gd name="T46" fmla="*/ 521 w 1715"/>
                <a:gd name="T47" fmla="*/ 326 h 2040"/>
                <a:gd name="T48" fmla="*/ 582 w 1715"/>
                <a:gd name="T49" fmla="*/ 291 h 2040"/>
                <a:gd name="T50" fmla="*/ 547 w 1715"/>
                <a:gd name="T51" fmla="*/ 193 h 2040"/>
                <a:gd name="T52" fmla="*/ 722 w 1715"/>
                <a:gd name="T53" fmla="*/ 207 h 2040"/>
                <a:gd name="T54" fmla="*/ 858 w 1715"/>
                <a:gd name="T55" fmla="*/ 240 h 2040"/>
                <a:gd name="T56" fmla="*/ 937 w 1715"/>
                <a:gd name="T57" fmla="*/ 205 h 2040"/>
                <a:gd name="T58" fmla="*/ 999 w 1715"/>
                <a:gd name="T59" fmla="*/ 18 h 2040"/>
                <a:gd name="T60" fmla="*/ 1081 w 1715"/>
                <a:gd name="T61" fmla="*/ 111 h 2040"/>
                <a:gd name="T62" fmla="*/ 1273 w 1715"/>
                <a:gd name="T63" fmla="*/ 151 h 2040"/>
                <a:gd name="T64" fmla="*/ 1305 w 1715"/>
                <a:gd name="T65" fmla="*/ 138 h 2040"/>
                <a:gd name="T66" fmla="*/ 1314 w 1715"/>
                <a:gd name="T67" fmla="*/ 129 h 2040"/>
                <a:gd name="T68" fmla="*/ 1336 w 1715"/>
                <a:gd name="T69" fmla="*/ 123 h 2040"/>
                <a:gd name="T70" fmla="*/ 1401 w 1715"/>
                <a:gd name="T71" fmla="*/ 144 h 2040"/>
                <a:gd name="T72" fmla="*/ 1507 w 1715"/>
                <a:gd name="T73" fmla="*/ 207 h 2040"/>
                <a:gd name="T74" fmla="*/ 1582 w 1715"/>
                <a:gd name="T75" fmla="*/ 330 h 2040"/>
                <a:gd name="T76" fmla="*/ 1715 w 1715"/>
                <a:gd name="T77" fmla="*/ 537 h 2040"/>
                <a:gd name="T78" fmla="*/ 1630 w 1715"/>
                <a:gd name="T79" fmla="*/ 639 h 2040"/>
                <a:gd name="T80" fmla="*/ 1596 w 1715"/>
                <a:gd name="T81" fmla="*/ 652 h 2040"/>
                <a:gd name="T82" fmla="*/ 1541 w 1715"/>
                <a:gd name="T83" fmla="*/ 655 h 2040"/>
                <a:gd name="T84" fmla="*/ 1425 w 1715"/>
                <a:gd name="T85" fmla="*/ 668 h 2040"/>
                <a:gd name="T86" fmla="*/ 1390 w 1715"/>
                <a:gd name="T87" fmla="*/ 684 h 2040"/>
                <a:gd name="T88" fmla="*/ 1361 w 1715"/>
                <a:gd name="T89" fmla="*/ 682 h 2040"/>
                <a:gd name="T90" fmla="*/ 1374 w 1715"/>
                <a:gd name="T91" fmla="*/ 714 h 2040"/>
                <a:gd name="T92" fmla="*/ 1370 w 1715"/>
                <a:gd name="T93" fmla="*/ 822 h 2040"/>
                <a:gd name="T94" fmla="*/ 1238 w 1715"/>
                <a:gd name="T95" fmla="*/ 870 h 2040"/>
                <a:gd name="T96" fmla="*/ 1185 w 1715"/>
                <a:gd name="T97" fmla="*/ 1027 h 2040"/>
                <a:gd name="T98" fmla="*/ 1148 w 1715"/>
                <a:gd name="T99" fmla="*/ 1162 h 2040"/>
                <a:gd name="T100" fmla="*/ 1189 w 1715"/>
                <a:gd name="T101" fmla="*/ 1272 h 2040"/>
                <a:gd name="T102" fmla="*/ 1220 w 1715"/>
                <a:gd name="T103" fmla="*/ 1907 h 2040"/>
                <a:gd name="T104" fmla="*/ 1293 w 1715"/>
                <a:gd name="T105" fmla="*/ 1943 h 2040"/>
                <a:gd name="T106" fmla="*/ 1074 w 1715"/>
                <a:gd name="T107" fmla="*/ 1996 h 2040"/>
                <a:gd name="T108" fmla="*/ 728 w 1715"/>
                <a:gd name="T109" fmla="*/ 2039 h 2040"/>
                <a:gd name="T110" fmla="*/ 574 w 1715"/>
                <a:gd name="T111" fmla="*/ 1942 h 2040"/>
                <a:gd name="T112" fmla="*/ 498 w 1715"/>
                <a:gd name="T113" fmla="*/ 1943 h 2040"/>
                <a:gd name="T114" fmla="*/ 456 w 1715"/>
                <a:gd name="T115" fmla="*/ 1926 h 2040"/>
                <a:gd name="T116" fmla="*/ 451 w 1715"/>
                <a:gd name="T117" fmla="*/ 1851 h 2040"/>
                <a:gd name="T118" fmla="*/ 430 w 1715"/>
                <a:gd name="T119" fmla="*/ 1827 h 2040"/>
                <a:gd name="T120" fmla="*/ 368 w 1715"/>
                <a:gd name="T121" fmla="*/ 1787 h 2040"/>
                <a:gd name="T122" fmla="*/ 360 w 1715"/>
                <a:gd name="T123" fmla="*/ 1818 h 2040"/>
                <a:gd name="T124" fmla="*/ 243 w 1715"/>
                <a:gd name="T125" fmla="*/ 1858 h 204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715"/>
                <a:gd name="T190" fmla="*/ 0 h 2040"/>
                <a:gd name="T191" fmla="*/ 1715 w 1715"/>
                <a:gd name="T192" fmla="*/ 2040 h 204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715" h="2040">
                  <a:moveTo>
                    <a:pt x="243" y="1858"/>
                  </a:moveTo>
                  <a:lnTo>
                    <a:pt x="242" y="1837"/>
                  </a:lnTo>
                  <a:lnTo>
                    <a:pt x="225" y="1833"/>
                  </a:lnTo>
                  <a:lnTo>
                    <a:pt x="223" y="1817"/>
                  </a:lnTo>
                  <a:lnTo>
                    <a:pt x="207" y="1816"/>
                  </a:lnTo>
                  <a:lnTo>
                    <a:pt x="202" y="1787"/>
                  </a:lnTo>
                  <a:lnTo>
                    <a:pt x="175" y="1786"/>
                  </a:lnTo>
                  <a:lnTo>
                    <a:pt x="163" y="1767"/>
                  </a:lnTo>
                  <a:lnTo>
                    <a:pt x="126" y="1764"/>
                  </a:lnTo>
                  <a:lnTo>
                    <a:pt x="131" y="1735"/>
                  </a:lnTo>
                  <a:lnTo>
                    <a:pt x="116" y="1726"/>
                  </a:lnTo>
                  <a:lnTo>
                    <a:pt x="113" y="1709"/>
                  </a:lnTo>
                  <a:lnTo>
                    <a:pt x="88" y="1698"/>
                  </a:lnTo>
                  <a:lnTo>
                    <a:pt x="129" y="1651"/>
                  </a:lnTo>
                  <a:lnTo>
                    <a:pt x="107" y="1625"/>
                  </a:lnTo>
                  <a:lnTo>
                    <a:pt x="86" y="1633"/>
                  </a:lnTo>
                  <a:lnTo>
                    <a:pt x="85" y="1619"/>
                  </a:lnTo>
                  <a:lnTo>
                    <a:pt x="44" y="1583"/>
                  </a:lnTo>
                  <a:lnTo>
                    <a:pt x="29" y="1583"/>
                  </a:lnTo>
                  <a:lnTo>
                    <a:pt x="30" y="1505"/>
                  </a:lnTo>
                  <a:lnTo>
                    <a:pt x="18" y="1503"/>
                  </a:lnTo>
                  <a:lnTo>
                    <a:pt x="26" y="1483"/>
                  </a:lnTo>
                  <a:lnTo>
                    <a:pt x="34" y="1481"/>
                  </a:lnTo>
                  <a:lnTo>
                    <a:pt x="29" y="1494"/>
                  </a:lnTo>
                  <a:lnTo>
                    <a:pt x="47" y="1495"/>
                  </a:lnTo>
                  <a:lnTo>
                    <a:pt x="50" y="1480"/>
                  </a:lnTo>
                  <a:lnTo>
                    <a:pt x="36" y="1458"/>
                  </a:lnTo>
                  <a:lnTo>
                    <a:pt x="35" y="1441"/>
                  </a:lnTo>
                  <a:lnTo>
                    <a:pt x="50" y="1431"/>
                  </a:lnTo>
                  <a:lnTo>
                    <a:pt x="29" y="1429"/>
                  </a:lnTo>
                  <a:lnTo>
                    <a:pt x="15" y="1408"/>
                  </a:lnTo>
                  <a:lnTo>
                    <a:pt x="16" y="1407"/>
                  </a:lnTo>
                  <a:lnTo>
                    <a:pt x="18" y="1404"/>
                  </a:lnTo>
                  <a:lnTo>
                    <a:pt x="19" y="1402"/>
                  </a:lnTo>
                  <a:lnTo>
                    <a:pt x="20" y="1399"/>
                  </a:lnTo>
                  <a:lnTo>
                    <a:pt x="21" y="1396"/>
                  </a:lnTo>
                  <a:lnTo>
                    <a:pt x="21" y="1393"/>
                  </a:lnTo>
                  <a:lnTo>
                    <a:pt x="21" y="1376"/>
                  </a:lnTo>
                  <a:lnTo>
                    <a:pt x="20" y="1360"/>
                  </a:lnTo>
                  <a:lnTo>
                    <a:pt x="21" y="1358"/>
                  </a:lnTo>
                  <a:lnTo>
                    <a:pt x="22" y="1356"/>
                  </a:lnTo>
                  <a:lnTo>
                    <a:pt x="24" y="1354"/>
                  </a:lnTo>
                  <a:lnTo>
                    <a:pt x="26" y="1352"/>
                  </a:lnTo>
                  <a:lnTo>
                    <a:pt x="31" y="1350"/>
                  </a:lnTo>
                  <a:lnTo>
                    <a:pt x="35" y="1349"/>
                  </a:lnTo>
                  <a:lnTo>
                    <a:pt x="39" y="1349"/>
                  </a:lnTo>
                  <a:lnTo>
                    <a:pt x="45" y="1349"/>
                  </a:lnTo>
                  <a:lnTo>
                    <a:pt x="51" y="1350"/>
                  </a:lnTo>
                  <a:lnTo>
                    <a:pt x="52" y="1315"/>
                  </a:lnTo>
                  <a:lnTo>
                    <a:pt x="34" y="1290"/>
                  </a:lnTo>
                  <a:lnTo>
                    <a:pt x="16" y="1284"/>
                  </a:lnTo>
                  <a:lnTo>
                    <a:pt x="15" y="1261"/>
                  </a:lnTo>
                  <a:lnTo>
                    <a:pt x="30" y="1252"/>
                  </a:lnTo>
                  <a:lnTo>
                    <a:pt x="25" y="1246"/>
                  </a:lnTo>
                  <a:lnTo>
                    <a:pt x="21" y="1240"/>
                  </a:lnTo>
                  <a:lnTo>
                    <a:pt x="18" y="1234"/>
                  </a:lnTo>
                  <a:lnTo>
                    <a:pt x="17" y="1231"/>
                  </a:lnTo>
                  <a:lnTo>
                    <a:pt x="16" y="1229"/>
                  </a:lnTo>
                  <a:lnTo>
                    <a:pt x="16" y="1227"/>
                  </a:lnTo>
                  <a:lnTo>
                    <a:pt x="17" y="1226"/>
                  </a:lnTo>
                  <a:lnTo>
                    <a:pt x="18" y="1224"/>
                  </a:lnTo>
                  <a:lnTo>
                    <a:pt x="18" y="1223"/>
                  </a:lnTo>
                  <a:lnTo>
                    <a:pt x="31" y="1211"/>
                  </a:lnTo>
                  <a:lnTo>
                    <a:pt x="2" y="1200"/>
                  </a:lnTo>
                  <a:lnTo>
                    <a:pt x="0" y="1184"/>
                  </a:lnTo>
                  <a:lnTo>
                    <a:pt x="13" y="1179"/>
                  </a:lnTo>
                  <a:lnTo>
                    <a:pt x="4" y="1164"/>
                  </a:lnTo>
                  <a:lnTo>
                    <a:pt x="1" y="1165"/>
                  </a:lnTo>
                  <a:lnTo>
                    <a:pt x="0" y="1105"/>
                  </a:lnTo>
                  <a:lnTo>
                    <a:pt x="26" y="1070"/>
                  </a:lnTo>
                  <a:lnTo>
                    <a:pt x="47" y="1086"/>
                  </a:lnTo>
                  <a:lnTo>
                    <a:pt x="60" y="1086"/>
                  </a:lnTo>
                  <a:lnTo>
                    <a:pt x="61" y="1100"/>
                  </a:lnTo>
                  <a:lnTo>
                    <a:pt x="75" y="1114"/>
                  </a:lnTo>
                  <a:lnTo>
                    <a:pt x="100" y="1096"/>
                  </a:lnTo>
                  <a:lnTo>
                    <a:pt x="98" y="1070"/>
                  </a:lnTo>
                  <a:lnTo>
                    <a:pt x="109" y="1063"/>
                  </a:lnTo>
                  <a:lnTo>
                    <a:pt x="161" y="1072"/>
                  </a:lnTo>
                  <a:lnTo>
                    <a:pt x="219" y="1076"/>
                  </a:lnTo>
                  <a:lnTo>
                    <a:pt x="232" y="1067"/>
                  </a:lnTo>
                  <a:lnTo>
                    <a:pt x="247" y="1066"/>
                  </a:lnTo>
                  <a:lnTo>
                    <a:pt x="248" y="1050"/>
                  </a:lnTo>
                  <a:lnTo>
                    <a:pt x="228" y="1027"/>
                  </a:lnTo>
                  <a:lnTo>
                    <a:pt x="226" y="1002"/>
                  </a:lnTo>
                  <a:lnTo>
                    <a:pt x="247" y="1001"/>
                  </a:lnTo>
                  <a:lnTo>
                    <a:pt x="248" y="986"/>
                  </a:lnTo>
                  <a:lnTo>
                    <a:pt x="210" y="986"/>
                  </a:lnTo>
                  <a:lnTo>
                    <a:pt x="210" y="973"/>
                  </a:lnTo>
                  <a:lnTo>
                    <a:pt x="224" y="974"/>
                  </a:lnTo>
                  <a:lnTo>
                    <a:pt x="229" y="968"/>
                  </a:lnTo>
                  <a:lnTo>
                    <a:pt x="233" y="964"/>
                  </a:lnTo>
                  <a:lnTo>
                    <a:pt x="236" y="959"/>
                  </a:lnTo>
                  <a:lnTo>
                    <a:pt x="239" y="955"/>
                  </a:lnTo>
                  <a:lnTo>
                    <a:pt x="241" y="953"/>
                  </a:lnTo>
                  <a:lnTo>
                    <a:pt x="242" y="952"/>
                  </a:lnTo>
                  <a:lnTo>
                    <a:pt x="274" y="930"/>
                  </a:lnTo>
                  <a:lnTo>
                    <a:pt x="277" y="941"/>
                  </a:lnTo>
                  <a:lnTo>
                    <a:pt x="289" y="921"/>
                  </a:lnTo>
                  <a:lnTo>
                    <a:pt x="307" y="936"/>
                  </a:lnTo>
                  <a:lnTo>
                    <a:pt x="335" y="932"/>
                  </a:lnTo>
                  <a:lnTo>
                    <a:pt x="335" y="919"/>
                  </a:lnTo>
                  <a:lnTo>
                    <a:pt x="377" y="919"/>
                  </a:lnTo>
                  <a:lnTo>
                    <a:pt x="380" y="903"/>
                  </a:lnTo>
                  <a:lnTo>
                    <a:pt x="368" y="900"/>
                  </a:lnTo>
                  <a:lnTo>
                    <a:pt x="359" y="877"/>
                  </a:lnTo>
                  <a:lnTo>
                    <a:pt x="365" y="869"/>
                  </a:lnTo>
                  <a:lnTo>
                    <a:pt x="353" y="861"/>
                  </a:lnTo>
                  <a:lnTo>
                    <a:pt x="325" y="884"/>
                  </a:lnTo>
                  <a:lnTo>
                    <a:pt x="311" y="882"/>
                  </a:lnTo>
                  <a:lnTo>
                    <a:pt x="310" y="869"/>
                  </a:lnTo>
                  <a:lnTo>
                    <a:pt x="323" y="864"/>
                  </a:lnTo>
                  <a:lnTo>
                    <a:pt x="322" y="852"/>
                  </a:lnTo>
                  <a:lnTo>
                    <a:pt x="308" y="858"/>
                  </a:lnTo>
                  <a:lnTo>
                    <a:pt x="299" y="839"/>
                  </a:lnTo>
                  <a:lnTo>
                    <a:pt x="308" y="822"/>
                  </a:lnTo>
                  <a:lnTo>
                    <a:pt x="298" y="813"/>
                  </a:lnTo>
                  <a:lnTo>
                    <a:pt x="310" y="771"/>
                  </a:lnTo>
                  <a:lnTo>
                    <a:pt x="344" y="779"/>
                  </a:lnTo>
                  <a:lnTo>
                    <a:pt x="349" y="770"/>
                  </a:lnTo>
                  <a:lnTo>
                    <a:pt x="360" y="778"/>
                  </a:lnTo>
                  <a:lnTo>
                    <a:pt x="387" y="766"/>
                  </a:lnTo>
                  <a:lnTo>
                    <a:pt x="387" y="783"/>
                  </a:lnTo>
                  <a:lnTo>
                    <a:pt x="424" y="779"/>
                  </a:lnTo>
                  <a:lnTo>
                    <a:pt x="413" y="797"/>
                  </a:lnTo>
                  <a:lnTo>
                    <a:pt x="433" y="795"/>
                  </a:lnTo>
                  <a:lnTo>
                    <a:pt x="469" y="756"/>
                  </a:lnTo>
                  <a:lnTo>
                    <a:pt x="486" y="765"/>
                  </a:lnTo>
                  <a:lnTo>
                    <a:pt x="486" y="749"/>
                  </a:lnTo>
                  <a:lnTo>
                    <a:pt x="498" y="748"/>
                  </a:lnTo>
                  <a:lnTo>
                    <a:pt x="488" y="733"/>
                  </a:lnTo>
                  <a:lnTo>
                    <a:pt x="506" y="717"/>
                  </a:lnTo>
                  <a:lnTo>
                    <a:pt x="519" y="705"/>
                  </a:lnTo>
                  <a:lnTo>
                    <a:pt x="524" y="699"/>
                  </a:lnTo>
                  <a:lnTo>
                    <a:pt x="527" y="696"/>
                  </a:lnTo>
                  <a:lnTo>
                    <a:pt x="528" y="693"/>
                  </a:lnTo>
                  <a:lnTo>
                    <a:pt x="528" y="690"/>
                  </a:lnTo>
                  <a:lnTo>
                    <a:pt x="527" y="687"/>
                  </a:lnTo>
                  <a:lnTo>
                    <a:pt x="526" y="684"/>
                  </a:lnTo>
                  <a:lnTo>
                    <a:pt x="524" y="680"/>
                  </a:lnTo>
                  <a:lnTo>
                    <a:pt x="522" y="678"/>
                  </a:lnTo>
                  <a:lnTo>
                    <a:pt x="531" y="676"/>
                  </a:lnTo>
                  <a:lnTo>
                    <a:pt x="538" y="674"/>
                  </a:lnTo>
                  <a:lnTo>
                    <a:pt x="541" y="672"/>
                  </a:lnTo>
                  <a:lnTo>
                    <a:pt x="542" y="671"/>
                  </a:lnTo>
                  <a:lnTo>
                    <a:pt x="543" y="670"/>
                  </a:lnTo>
                  <a:lnTo>
                    <a:pt x="544" y="668"/>
                  </a:lnTo>
                  <a:lnTo>
                    <a:pt x="545" y="667"/>
                  </a:lnTo>
                  <a:lnTo>
                    <a:pt x="545" y="665"/>
                  </a:lnTo>
                  <a:lnTo>
                    <a:pt x="544" y="664"/>
                  </a:lnTo>
                  <a:lnTo>
                    <a:pt x="542" y="661"/>
                  </a:lnTo>
                  <a:lnTo>
                    <a:pt x="538" y="657"/>
                  </a:lnTo>
                  <a:lnTo>
                    <a:pt x="536" y="655"/>
                  </a:lnTo>
                  <a:lnTo>
                    <a:pt x="534" y="652"/>
                  </a:lnTo>
                  <a:lnTo>
                    <a:pt x="533" y="646"/>
                  </a:lnTo>
                  <a:lnTo>
                    <a:pt x="532" y="640"/>
                  </a:lnTo>
                  <a:lnTo>
                    <a:pt x="532" y="638"/>
                  </a:lnTo>
                  <a:lnTo>
                    <a:pt x="543" y="638"/>
                  </a:lnTo>
                  <a:lnTo>
                    <a:pt x="551" y="614"/>
                  </a:lnTo>
                  <a:lnTo>
                    <a:pt x="536" y="612"/>
                  </a:lnTo>
                  <a:lnTo>
                    <a:pt x="540" y="599"/>
                  </a:lnTo>
                  <a:lnTo>
                    <a:pt x="558" y="602"/>
                  </a:lnTo>
                  <a:lnTo>
                    <a:pt x="558" y="598"/>
                  </a:lnTo>
                  <a:lnTo>
                    <a:pt x="557" y="594"/>
                  </a:lnTo>
                  <a:lnTo>
                    <a:pt x="555" y="590"/>
                  </a:lnTo>
                  <a:lnTo>
                    <a:pt x="554" y="588"/>
                  </a:lnTo>
                  <a:lnTo>
                    <a:pt x="554" y="585"/>
                  </a:lnTo>
                  <a:lnTo>
                    <a:pt x="555" y="581"/>
                  </a:lnTo>
                  <a:lnTo>
                    <a:pt x="557" y="577"/>
                  </a:lnTo>
                  <a:lnTo>
                    <a:pt x="560" y="573"/>
                  </a:lnTo>
                  <a:lnTo>
                    <a:pt x="562" y="571"/>
                  </a:lnTo>
                  <a:lnTo>
                    <a:pt x="563" y="571"/>
                  </a:lnTo>
                  <a:lnTo>
                    <a:pt x="564" y="571"/>
                  </a:lnTo>
                  <a:lnTo>
                    <a:pt x="567" y="572"/>
                  </a:lnTo>
                  <a:lnTo>
                    <a:pt x="569" y="573"/>
                  </a:lnTo>
                  <a:lnTo>
                    <a:pt x="572" y="573"/>
                  </a:lnTo>
                  <a:lnTo>
                    <a:pt x="575" y="574"/>
                  </a:lnTo>
                  <a:lnTo>
                    <a:pt x="577" y="575"/>
                  </a:lnTo>
                  <a:lnTo>
                    <a:pt x="578" y="576"/>
                  </a:lnTo>
                  <a:lnTo>
                    <a:pt x="579" y="578"/>
                  </a:lnTo>
                  <a:lnTo>
                    <a:pt x="579" y="580"/>
                  </a:lnTo>
                  <a:lnTo>
                    <a:pt x="579" y="582"/>
                  </a:lnTo>
                  <a:lnTo>
                    <a:pt x="579" y="583"/>
                  </a:lnTo>
                  <a:lnTo>
                    <a:pt x="608" y="576"/>
                  </a:lnTo>
                  <a:lnTo>
                    <a:pt x="607" y="574"/>
                  </a:lnTo>
                  <a:lnTo>
                    <a:pt x="606" y="569"/>
                  </a:lnTo>
                  <a:lnTo>
                    <a:pt x="605" y="565"/>
                  </a:lnTo>
                  <a:lnTo>
                    <a:pt x="604" y="560"/>
                  </a:lnTo>
                  <a:lnTo>
                    <a:pt x="603" y="547"/>
                  </a:lnTo>
                  <a:lnTo>
                    <a:pt x="603" y="544"/>
                  </a:lnTo>
                  <a:lnTo>
                    <a:pt x="604" y="541"/>
                  </a:lnTo>
                  <a:lnTo>
                    <a:pt x="606" y="539"/>
                  </a:lnTo>
                  <a:lnTo>
                    <a:pt x="607" y="538"/>
                  </a:lnTo>
                  <a:lnTo>
                    <a:pt x="612" y="538"/>
                  </a:lnTo>
                  <a:lnTo>
                    <a:pt x="622" y="538"/>
                  </a:lnTo>
                  <a:lnTo>
                    <a:pt x="624" y="538"/>
                  </a:lnTo>
                  <a:lnTo>
                    <a:pt x="625" y="537"/>
                  </a:lnTo>
                  <a:lnTo>
                    <a:pt x="626" y="536"/>
                  </a:lnTo>
                  <a:lnTo>
                    <a:pt x="627" y="534"/>
                  </a:lnTo>
                  <a:lnTo>
                    <a:pt x="628" y="532"/>
                  </a:lnTo>
                  <a:lnTo>
                    <a:pt x="629" y="528"/>
                  </a:lnTo>
                  <a:lnTo>
                    <a:pt x="629" y="526"/>
                  </a:lnTo>
                  <a:lnTo>
                    <a:pt x="626" y="485"/>
                  </a:lnTo>
                  <a:lnTo>
                    <a:pt x="636" y="456"/>
                  </a:lnTo>
                  <a:lnTo>
                    <a:pt x="615" y="438"/>
                  </a:lnTo>
                  <a:lnTo>
                    <a:pt x="612" y="451"/>
                  </a:lnTo>
                  <a:lnTo>
                    <a:pt x="587" y="449"/>
                  </a:lnTo>
                  <a:lnTo>
                    <a:pt x="580" y="459"/>
                  </a:lnTo>
                  <a:lnTo>
                    <a:pt x="570" y="447"/>
                  </a:lnTo>
                  <a:lnTo>
                    <a:pt x="559" y="448"/>
                  </a:lnTo>
                  <a:lnTo>
                    <a:pt x="562" y="398"/>
                  </a:lnTo>
                  <a:lnTo>
                    <a:pt x="548" y="375"/>
                  </a:lnTo>
                  <a:lnTo>
                    <a:pt x="549" y="362"/>
                  </a:lnTo>
                  <a:lnTo>
                    <a:pt x="540" y="356"/>
                  </a:lnTo>
                  <a:lnTo>
                    <a:pt x="529" y="355"/>
                  </a:lnTo>
                  <a:lnTo>
                    <a:pt x="521" y="355"/>
                  </a:lnTo>
                  <a:lnTo>
                    <a:pt x="521" y="326"/>
                  </a:lnTo>
                  <a:lnTo>
                    <a:pt x="535" y="322"/>
                  </a:lnTo>
                  <a:lnTo>
                    <a:pt x="554" y="334"/>
                  </a:lnTo>
                  <a:lnTo>
                    <a:pt x="565" y="326"/>
                  </a:lnTo>
                  <a:lnTo>
                    <a:pt x="582" y="325"/>
                  </a:lnTo>
                  <a:lnTo>
                    <a:pt x="588" y="340"/>
                  </a:lnTo>
                  <a:lnTo>
                    <a:pt x="603" y="339"/>
                  </a:lnTo>
                  <a:lnTo>
                    <a:pt x="615" y="330"/>
                  </a:lnTo>
                  <a:lnTo>
                    <a:pt x="614" y="298"/>
                  </a:lnTo>
                  <a:lnTo>
                    <a:pt x="582" y="291"/>
                  </a:lnTo>
                  <a:lnTo>
                    <a:pt x="580" y="277"/>
                  </a:lnTo>
                  <a:lnTo>
                    <a:pt x="554" y="276"/>
                  </a:lnTo>
                  <a:lnTo>
                    <a:pt x="541" y="250"/>
                  </a:lnTo>
                  <a:lnTo>
                    <a:pt x="519" y="248"/>
                  </a:lnTo>
                  <a:lnTo>
                    <a:pt x="513" y="231"/>
                  </a:lnTo>
                  <a:lnTo>
                    <a:pt x="523" y="223"/>
                  </a:lnTo>
                  <a:lnTo>
                    <a:pt x="513" y="211"/>
                  </a:lnTo>
                  <a:lnTo>
                    <a:pt x="513" y="193"/>
                  </a:lnTo>
                  <a:lnTo>
                    <a:pt x="547" y="193"/>
                  </a:lnTo>
                  <a:lnTo>
                    <a:pt x="568" y="168"/>
                  </a:lnTo>
                  <a:lnTo>
                    <a:pt x="591" y="168"/>
                  </a:lnTo>
                  <a:lnTo>
                    <a:pt x="602" y="155"/>
                  </a:lnTo>
                  <a:lnTo>
                    <a:pt x="624" y="160"/>
                  </a:lnTo>
                  <a:lnTo>
                    <a:pt x="636" y="153"/>
                  </a:lnTo>
                  <a:lnTo>
                    <a:pt x="657" y="168"/>
                  </a:lnTo>
                  <a:lnTo>
                    <a:pt x="681" y="156"/>
                  </a:lnTo>
                  <a:lnTo>
                    <a:pt x="707" y="182"/>
                  </a:lnTo>
                  <a:lnTo>
                    <a:pt x="722" y="207"/>
                  </a:lnTo>
                  <a:lnTo>
                    <a:pt x="731" y="187"/>
                  </a:lnTo>
                  <a:lnTo>
                    <a:pt x="761" y="197"/>
                  </a:lnTo>
                  <a:lnTo>
                    <a:pt x="777" y="210"/>
                  </a:lnTo>
                  <a:lnTo>
                    <a:pt x="804" y="188"/>
                  </a:lnTo>
                  <a:lnTo>
                    <a:pt x="823" y="189"/>
                  </a:lnTo>
                  <a:lnTo>
                    <a:pt x="826" y="207"/>
                  </a:lnTo>
                  <a:lnTo>
                    <a:pt x="840" y="208"/>
                  </a:lnTo>
                  <a:lnTo>
                    <a:pt x="852" y="227"/>
                  </a:lnTo>
                  <a:lnTo>
                    <a:pt x="858" y="240"/>
                  </a:lnTo>
                  <a:lnTo>
                    <a:pt x="834" y="258"/>
                  </a:lnTo>
                  <a:lnTo>
                    <a:pt x="852" y="288"/>
                  </a:lnTo>
                  <a:lnTo>
                    <a:pt x="880" y="293"/>
                  </a:lnTo>
                  <a:lnTo>
                    <a:pt x="887" y="281"/>
                  </a:lnTo>
                  <a:lnTo>
                    <a:pt x="927" y="309"/>
                  </a:lnTo>
                  <a:lnTo>
                    <a:pt x="930" y="273"/>
                  </a:lnTo>
                  <a:lnTo>
                    <a:pt x="941" y="265"/>
                  </a:lnTo>
                  <a:lnTo>
                    <a:pt x="934" y="247"/>
                  </a:lnTo>
                  <a:lnTo>
                    <a:pt x="937" y="205"/>
                  </a:lnTo>
                  <a:lnTo>
                    <a:pt x="947" y="193"/>
                  </a:lnTo>
                  <a:lnTo>
                    <a:pt x="936" y="152"/>
                  </a:lnTo>
                  <a:lnTo>
                    <a:pt x="941" y="106"/>
                  </a:lnTo>
                  <a:lnTo>
                    <a:pt x="927" y="93"/>
                  </a:lnTo>
                  <a:lnTo>
                    <a:pt x="927" y="54"/>
                  </a:lnTo>
                  <a:lnTo>
                    <a:pt x="965" y="49"/>
                  </a:lnTo>
                  <a:lnTo>
                    <a:pt x="981" y="35"/>
                  </a:lnTo>
                  <a:lnTo>
                    <a:pt x="983" y="19"/>
                  </a:lnTo>
                  <a:lnTo>
                    <a:pt x="999" y="18"/>
                  </a:lnTo>
                  <a:lnTo>
                    <a:pt x="998" y="3"/>
                  </a:lnTo>
                  <a:lnTo>
                    <a:pt x="1017" y="0"/>
                  </a:lnTo>
                  <a:lnTo>
                    <a:pt x="1041" y="11"/>
                  </a:lnTo>
                  <a:lnTo>
                    <a:pt x="1063" y="8"/>
                  </a:lnTo>
                  <a:lnTo>
                    <a:pt x="1073" y="24"/>
                  </a:lnTo>
                  <a:lnTo>
                    <a:pt x="1073" y="36"/>
                  </a:lnTo>
                  <a:lnTo>
                    <a:pt x="1057" y="45"/>
                  </a:lnTo>
                  <a:lnTo>
                    <a:pt x="1056" y="96"/>
                  </a:lnTo>
                  <a:lnTo>
                    <a:pt x="1081" y="111"/>
                  </a:lnTo>
                  <a:lnTo>
                    <a:pt x="1104" y="111"/>
                  </a:lnTo>
                  <a:lnTo>
                    <a:pt x="1105" y="149"/>
                  </a:lnTo>
                  <a:lnTo>
                    <a:pt x="1139" y="155"/>
                  </a:lnTo>
                  <a:lnTo>
                    <a:pt x="1139" y="171"/>
                  </a:lnTo>
                  <a:lnTo>
                    <a:pt x="1171" y="163"/>
                  </a:lnTo>
                  <a:lnTo>
                    <a:pt x="1171" y="146"/>
                  </a:lnTo>
                  <a:lnTo>
                    <a:pt x="1195" y="146"/>
                  </a:lnTo>
                  <a:lnTo>
                    <a:pt x="1215" y="164"/>
                  </a:lnTo>
                  <a:lnTo>
                    <a:pt x="1273" y="151"/>
                  </a:lnTo>
                  <a:lnTo>
                    <a:pt x="1273" y="144"/>
                  </a:lnTo>
                  <a:lnTo>
                    <a:pt x="1283" y="142"/>
                  </a:lnTo>
                  <a:lnTo>
                    <a:pt x="1288" y="144"/>
                  </a:lnTo>
                  <a:lnTo>
                    <a:pt x="1292" y="146"/>
                  </a:lnTo>
                  <a:lnTo>
                    <a:pt x="1296" y="147"/>
                  </a:lnTo>
                  <a:lnTo>
                    <a:pt x="1298" y="146"/>
                  </a:lnTo>
                  <a:lnTo>
                    <a:pt x="1300" y="144"/>
                  </a:lnTo>
                  <a:lnTo>
                    <a:pt x="1304" y="139"/>
                  </a:lnTo>
                  <a:lnTo>
                    <a:pt x="1305" y="138"/>
                  </a:lnTo>
                  <a:lnTo>
                    <a:pt x="1307" y="138"/>
                  </a:lnTo>
                  <a:lnTo>
                    <a:pt x="1309" y="138"/>
                  </a:lnTo>
                  <a:lnTo>
                    <a:pt x="1312" y="140"/>
                  </a:lnTo>
                  <a:lnTo>
                    <a:pt x="1315" y="141"/>
                  </a:lnTo>
                  <a:lnTo>
                    <a:pt x="1324" y="143"/>
                  </a:lnTo>
                  <a:lnTo>
                    <a:pt x="1319" y="137"/>
                  </a:lnTo>
                  <a:lnTo>
                    <a:pt x="1317" y="134"/>
                  </a:lnTo>
                  <a:lnTo>
                    <a:pt x="1315" y="131"/>
                  </a:lnTo>
                  <a:lnTo>
                    <a:pt x="1314" y="129"/>
                  </a:lnTo>
                  <a:lnTo>
                    <a:pt x="1314" y="126"/>
                  </a:lnTo>
                  <a:lnTo>
                    <a:pt x="1314" y="125"/>
                  </a:lnTo>
                  <a:lnTo>
                    <a:pt x="1315" y="124"/>
                  </a:lnTo>
                  <a:lnTo>
                    <a:pt x="1317" y="123"/>
                  </a:lnTo>
                  <a:lnTo>
                    <a:pt x="1321" y="122"/>
                  </a:lnTo>
                  <a:lnTo>
                    <a:pt x="1325" y="122"/>
                  </a:lnTo>
                  <a:lnTo>
                    <a:pt x="1329" y="122"/>
                  </a:lnTo>
                  <a:lnTo>
                    <a:pt x="1333" y="122"/>
                  </a:lnTo>
                  <a:lnTo>
                    <a:pt x="1336" y="123"/>
                  </a:lnTo>
                  <a:lnTo>
                    <a:pt x="1338" y="124"/>
                  </a:lnTo>
                  <a:lnTo>
                    <a:pt x="1340" y="126"/>
                  </a:lnTo>
                  <a:lnTo>
                    <a:pt x="1342" y="126"/>
                  </a:lnTo>
                  <a:lnTo>
                    <a:pt x="1348" y="126"/>
                  </a:lnTo>
                  <a:lnTo>
                    <a:pt x="1352" y="126"/>
                  </a:lnTo>
                  <a:lnTo>
                    <a:pt x="1354" y="125"/>
                  </a:lnTo>
                  <a:lnTo>
                    <a:pt x="1363" y="141"/>
                  </a:lnTo>
                  <a:lnTo>
                    <a:pt x="1374" y="152"/>
                  </a:lnTo>
                  <a:lnTo>
                    <a:pt x="1401" y="144"/>
                  </a:lnTo>
                  <a:lnTo>
                    <a:pt x="1414" y="130"/>
                  </a:lnTo>
                  <a:lnTo>
                    <a:pt x="1431" y="129"/>
                  </a:lnTo>
                  <a:lnTo>
                    <a:pt x="1446" y="120"/>
                  </a:lnTo>
                  <a:lnTo>
                    <a:pt x="1464" y="135"/>
                  </a:lnTo>
                  <a:lnTo>
                    <a:pt x="1465" y="153"/>
                  </a:lnTo>
                  <a:lnTo>
                    <a:pt x="1481" y="151"/>
                  </a:lnTo>
                  <a:lnTo>
                    <a:pt x="1490" y="161"/>
                  </a:lnTo>
                  <a:lnTo>
                    <a:pt x="1489" y="208"/>
                  </a:lnTo>
                  <a:lnTo>
                    <a:pt x="1507" y="207"/>
                  </a:lnTo>
                  <a:lnTo>
                    <a:pt x="1545" y="232"/>
                  </a:lnTo>
                  <a:lnTo>
                    <a:pt x="1573" y="232"/>
                  </a:lnTo>
                  <a:lnTo>
                    <a:pt x="1596" y="258"/>
                  </a:lnTo>
                  <a:lnTo>
                    <a:pt x="1596" y="273"/>
                  </a:lnTo>
                  <a:lnTo>
                    <a:pt x="1606" y="283"/>
                  </a:lnTo>
                  <a:lnTo>
                    <a:pt x="1612" y="295"/>
                  </a:lnTo>
                  <a:lnTo>
                    <a:pt x="1605" y="308"/>
                  </a:lnTo>
                  <a:lnTo>
                    <a:pt x="1583" y="311"/>
                  </a:lnTo>
                  <a:lnTo>
                    <a:pt x="1582" y="330"/>
                  </a:lnTo>
                  <a:lnTo>
                    <a:pt x="1598" y="344"/>
                  </a:lnTo>
                  <a:lnTo>
                    <a:pt x="1620" y="345"/>
                  </a:lnTo>
                  <a:lnTo>
                    <a:pt x="1656" y="396"/>
                  </a:lnTo>
                  <a:lnTo>
                    <a:pt x="1661" y="436"/>
                  </a:lnTo>
                  <a:lnTo>
                    <a:pt x="1651" y="447"/>
                  </a:lnTo>
                  <a:lnTo>
                    <a:pt x="1650" y="487"/>
                  </a:lnTo>
                  <a:lnTo>
                    <a:pt x="1671" y="505"/>
                  </a:lnTo>
                  <a:lnTo>
                    <a:pt x="1693" y="511"/>
                  </a:lnTo>
                  <a:lnTo>
                    <a:pt x="1715" y="537"/>
                  </a:lnTo>
                  <a:lnTo>
                    <a:pt x="1706" y="544"/>
                  </a:lnTo>
                  <a:lnTo>
                    <a:pt x="1709" y="554"/>
                  </a:lnTo>
                  <a:lnTo>
                    <a:pt x="1705" y="568"/>
                  </a:lnTo>
                  <a:lnTo>
                    <a:pt x="1703" y="578"/>
                  </a:lnTo>
                  <a:lnTo>
                    <a:pt x="1691" y="593"/>
                  </a:lnTo>
                  <a:lnTo>
                    <a:pt x="1659" y="594"/>
                  </a:lnTo>
                  <a:lnTo>
                    <a:pt x="1661" y="626"/>
                  </a:lnTo>
                  <a:lnTo>
                    <a:pt x="1653" y="636"/>
                  </a:lnTo>
                  <a:lnTo>
                    <a:pt x="1630" y="639"/>
                  </a:lnTo>
                  <a:lnTo>
                    <a:pt x="1617" y="647"/>
                  </a:lnTo>
                  <a:lnTo>
                    <a:pt x="1615" y="647"/>
                  </a:lnTo>
                  <a:lnTo>
                    <a:pt x="1611" y="646"/>
                  </a:lnTo>
                  <a:lnTo>
                    <a:pt x="1605" y="646"/>
                  </a:lnTo>
                  <a:lnTo>
                    <a:pt x="1603" y="647"/>
                  </a:lnTo>
                  <a:lnTo>
                    <a:pt x="1602" y="648"/>
                  </a:lnTo>
                  <a:lnTo>
                    <a:pt x="1601" y="650"/>
                  </a:lnTo>
                  <a:lnTo>
                    <a:pt x="1599" y="651"/>
                  </a:lnTo>
                  <a:lnTo>
                    <a:pt x="1596" y="652"/>
                  </a:lnTo>
                  <a:lnTo>
                    <a:pt x="1592" y="653"/>
                  </a:lnTo>
                  <a:lnTo>
                    <a:pt x="1587" y="653"/>
                  </a:lnTo>
                  <a:lnTo>
                    <a:pt x="1583" y="653"/>
                  </a:lnTo>
                  <a:lnTo>
                    <a:pt x="1580" y="654"/>
                  </a:lnTo>
                  <a:lnTo>
                    <a:pt x="1576" y="655"/>
                  </a:lnTo>
                  <a:lnTo>
                    <a:pt x="1571" y="658"/>
                  </a:lnTo>
                  <a:lnTo>
                    <a:pt x="1563" y="648"/>
                  </a:lnTo>
                  <a:lnTo>
                    <a:pt x="1563" y="638"/>
                  </a:lnTo>
                  <a:lnTo>
                    <a:pt x="1541" y="655"/>
                  </a:lnTo>
                  <a:lnTo>
                    <a:pt x="1518" y="644"/>
                  </a:lnTo>
                  <a:lnTo>
                    <a:pt x="1515" y="651"/>
                  </a:lnTo>
                  <a:lnTo>
                    <a:pt x="1491" y="651"/>
                  </a:lnTo>
                  <a:lnTo>
                    <a:pt x="1441" y="668"/>
                  </a:lnTo>
                  <a:lnTo>
                    <a:pt x="1429" y="660"/>
                  </a:lnTo>
                  <a:lnTo>
                    <a:pt x="1427" y="662"/>
                  </a:lnTo>
                  <a:lnTo>
                    <a:pt x="1426" y="665"/>
                  </a:lnTo>
                  <a:lnTo>
                    <a:pt x="1425" y="667"/>
                  </a:lnTo>
                  <a:lnTo>
                    <a:pt x="1425" y="668"/>
                  </a:lnTo>
                  <a:lnTo>
                    <a:pt x="1424" y="669"/>
                  </a:lnTo>
                  <a:lnTo>
                    <a:pt x="1420" y="670"/>
                  </a:lnTo>
                  <a:lnTo>
                    <a:pt x="1416" y="671"/>
                  </a:lnTo>
                  <a:lnTo>
                    <a:pt x="1412" y="673"/>
                  </a:lnTo>
                  <a:lnTo>
                    <a:pt x="1410" y="674"/>
                  </a:lnTo>
                  <a:lnTo>
                    <a:pt x="1409" y="676"/>
                  </a:lnTo>
                  <a:lnTo>
                    <a:pt x="1407" y="680"/>
                  </a:lnTo>
                  <a:lnTo>
                    <a:pt x="1406" y="684"/>
                  </a:lnTo>
                  <a:lnTo>
                    <a:pt x="1390" y="684"/>
                  </a:lnTo>
                  <a:lnTo>
                    <a:pt x="1383" y="675"/>
                  </a:lnTo>
                  <a:lnTo>
                    <a:pt x="1382" y="674"/>
                  </a:lnTo>
                  <a:lnTo>
                    <a:pt x="1378" y="673"/>
                  </a:lnTo>
                  <a:lnTo>
                    <a:pt x="1376" y="673"/>
                  </a:lnTo>
                  <a:lnTo>
                    <a:pt x="1374" y="673"/>
                  </a:lnTo>
                  <a:lnTo>
                    <a:pt x="1371" y="673"/>
                  </a:lnTo>
                  <a:lnTo>
                    <a:pt x="1369" y="675"/>
                  </a:lnTo>
                  <a:lnTo>
                    <a:pt x="1364" y="679"/>
                  </a:lnTo>
                  <a:lnTo>
                    <a:pt x="1361" y="682"/>
                  </a:lnTo>
                  <a:lnTo>
                    <a:pt x="1360" y="684"/>
                  </a:lnTo>
                  <a:lnTo>
                    <a:pt x="1359" y="686"/>
                  </a:lnTo>
                  <a:lnTo>
                    <a:pt x="1359" y="689"/>
                  </a:lnTo>
                  <a:lnTo>
                    <a:pt x="1358" y="692"/>
                  </a:lnTo>
                  <a:lnTo>
                    <a:pt x="1359" y="699"/>
                  </a:lnTo>
                  <a:lnTo>
                    <a:pt x="1361" y="707"/>
                  </a:lnTo>
                  <a:lnTo>
                    <a:pt x="1362" y="713"/>
                  </a:lnTo>
                  <a:lnTo>
                    <a:pt x="1363" y="716"/>
                  </a:lnTo>
                  <a:lnTo>
                    <a:pt x="1374" y="714"/>
                  </a:lnTo>
                  <a:lnTo>
                    <a:pt x="1383" y="744"/>
                  </a:lnTo>
                  <a:lnTo>
                    <a:pt x="1372" y="753"/>
                  </a:lnTo>
                  <a:lnTo>
                    <a:pt x="1396" y="767"/>
                  </a:lnTo>
                  <a:lnTo>
                    <a:pt x="1381" y="780"/>
                  </a:lnTo>
                  <a:lnTo>
                    <a:pt x="1387" y="801"/>
                  </a:lnTo>
                  <a:lnTo>
                    <a:pt x="1397" y="803"/>
                  </a:lnTo>
                  <a:lnTo>
                    <a:pt x="1395" y="821"/>
                  </a:lnTo>
                  <a:lnTo>
                    <a:pt x="1377" y="810"/>
                  </a:lnTo>
                  <a:lnTo>
                    <a:pt x="1370" y="822"/>
                  </a:lnTo>
                  <a:lnTo>
                    <a:pt x="1358" y="815"/>
                  </a:lnTo>
                  <a:lnTo>
                    <a:pt x="1343" y="830"/>
                  </a:lnTo>
                  <a:lnTo>
                    <a:pt x="1309" y="827"/>
                  </a:lnTo>
                  <a:lnTo>
                    <a:pt x="1289" y="842"/>
                  </a:lnTo>
                  <a:lnTo>
                    <a:pt x="1289" y="851"/>
                  </a:lnTo>
                  <a:lnTo>
                    <a:pt x="1272" y="849"/>
                  </a:lnTo>
                  <a:lnTo>
                    <a:pt x="1271" y="870"/>
                  </a:lnTo>
                  <a:lnTo>
                    <a:pt x="1252" y="857"/>
                  </a:lnTo>
                  <a:lnTo>
                    <a:pt x="1238" y="870"/>
                  </a:lnTo>
                  <a:lnTo>
                    <a:pt x="1236" y="856"/>
                  </a:lnTo>
                  <a:lnTo>
                    <a:pt x="1220" y="864"/>
                  </a:lnTo>
                  <a:lnTo>
                    <a:pt x="1219" y="918"/>
                  </a:lnTo>
                  <a:lnTo>
                    <a:pt x="1189" y="930"/>
                  </a:lnTo>
                  <a:lnTo>
                    <a:pt x="1191" y="950"/>
                  </a:lnTo>
                  <a:lnTo>
                    <a:pt x="1181" y="961"/>
                  </a:lnTo>
                  <a:lnTo>
                    <a:pt x="1166" y="957"/>
                  </a:lnTo>
                  <a:lnTo>
                    <a:pt x="1176" y="1024"/>
                  </a:lnTo>
                  <a:lnTo>
                    <a:pt x="1185" y="1027"/>
                  </a:lnTo>
                  <a:lnTo>
                    <a:pt x="1175" y="1042"/>
                  </a:lnTo>
                  <a:lnTo>
                    <a:pt x="1179" y="1065"/>
                  </a:lnTo>
                  <a:lnTo>
                    <a:pt x="1195" y="1064"/>
                  </a:lnTo>
                  <a:lnTo>
                    <a:pt x="1195" y="1089"/>
                  </a:lnTo>
                  <a:lnTo>
                    <a:pt x="1158" y="1108"/>
                  </a:lnTo>
                  <a:lnTo>
                    <a:pt x="1172" y="1139"/>
                  </a:lnTo>
                  <a:lnTo>
                    <a:pt x="1157" y="1144"/>
                  </a:lnTo>
                  <a:lnTo>
                    <a:pt x="1155" y="1156"/>
                  </a:lnTo>
                  <a:lnTo>
                    <a:pt x="1148" y="1162"/>
                  </a:lnTo>
                  <a:lnTo>
                    <a:pt x="1137" y="1155"/>
                  </a:lnTo>
                  <a:lnTo>
                    <a:pt x="1128" y="1166"/>
                  </a:lnTo>
                  <a:lnTo>
                    <a:pt x="1134" y="1178"/>
                  </a:lnTo>
                  <a:lnTo>
                    <a:pt x="1155" y="1178"/>
                  </a:lnTo>
                  <a:lnTo>
                    <a:pt x="1145" y="1225"/>
                  </a:lnTo>
                  <a:lnTo>
                    <a:pt x="1163" y="1223"/>
                  </a:lnTo>
                  <a:lnTo>
                    <a:pt x="1165" y="1240"/>
                  </a:lnTo>
                  <a:lnTo>
                    <a:pt x="1188" y="1254"/>
                  </a:lnTo>
                  <a:lnTo>
                    <a:pt x="1189" y="1272"/>
                  </a:lnTo>
                  <a:lnTo>
                    <a:pt x="1160" y="1311"/>
                  </a:lnTo>
                  <a:lnTo>
                    <a:pt x="1160" y="1330"/>
                  </a:lnTo>
                  <a:lnTo>
                    <a:pt x="1144" y="1760"/>
                  </a:lnTo>
                  <a:lnTo>
                    <a:pt x="1127" y="1796"/>
                  </a:lnTo>
                  <a:lnTo>
                    <a:pt x="1152" y="1806"/>
                  </a:lnTo>
                  <a:lnTo>
                    <a:pt x="1154" y="1835"/>
                  </a:lnTo>
                  <a:lnTo>
                    <a:pt x="1175" y="1854"/>
                  </a:lnTo>
                  <a:lnTo>
                    <a:pt x="1185" y="1884"/>
                  </a:lnTo>
                  <a:lnTo>
                    <a:pt x="1220" y="1907"/>
                  </a:lnTo>
                  <a:lnTo>
                    <a:pt x="1226" y="1920"/>
                  </a:lnTo>
                  <a:lnTo>
                    <a:pt x="1261" y="1918"/>
                  </a:lnTo>
                  <a:lnTo>
                    <a:pt x="1288" y="1926"/>
                  </a:lnTo>
                  <a:lnTo>
                    <a:pt x="1289" y="1927"/>
                  </a:lnTo>
                  <a:lnTo>
                    <a:pt x="1290" y="1928"/>
                  </a:lnTo>
                  <a:lnTo>
                    <a:pt x="1291" y="1930"/>
                  </a:lnTo>
                  <a:lnTo>
                    <a:pt x="1292" y="1932"/>
                  </a:lnTo>
                  <a:lnTo>
                    <a:pt x="1293" y="1937"/>
                  </a:lnTo>
                  <a:lnTo>
                    <a:pt x="1293" y="1943"/>
                  </a:lnTo>
                  <a:lnTo>
                    <a:pt x="1292" y="1953"/>
                  </a:lnTo>
                  <a:lnTo>
                    <a:pt x="1292" y="1957"/>
                  </a:lnTo>
                  <a:lnTo>
                    <a:pt x="1299" y="1975"/>
                  </a:lnTo>
                  <a:lnTo>
                    <a:pt x="1301" y="1986"/>
                  </a:lnTo>
                  <a:lnTo>
                    <a:pt x="1282" y="1994"/>
                  </a:lnTo>
                  <a:lnTo>
                    <a:pt x="1249" y="1994"/>
                  </a:lnTo>
                  <a:lnTo>
                    <a:pt x="1170" y="1994"/>
                  </a:lnTo>
                  <a:lnTo>
                    <a:pt x="1122" y="1995"/>
                  </a:lnTo>
                  <a:lnTo>
                    <a:pt x="1074" y="1996"/>
                  </a:lnTo>
                  <a:lnTo>
                    <a:pt x="1030" y="1997"/>
                  </a:lnTo>
                  <a:lnTo>
                    <a:pt x="1010" y="1999"/>
                  </a:lnTo>
                  <a:lnTo>
                    <a:pt x="993" y="2000"/>
                  </a:lnTo>
                  <a:lnTo>
                    <a:pt x="966" y="2003"/>
                  </a:lnTo>
                  <a:lnTo>
                    <a:pt x="928" y="2008"/>
                  </a:lnTo>
                  <a:lnTo>
                    <a:pt x="885" y="2014"/>
                  </a:lnTo>
                  <a:lnTo>
                    <a:pt x="839" y="2021"/>
                  </a:lnTo>
                  <a:lnTo>
                    <a:pt x="762" y="2033"/>
                  </a:lnTo>
                  <a:lnTo>
                    <a:pt x="728" y="2039"/>
                  </a:lnTo>
                  <a:lnTo>
                    <a:pt x="722" y="2040"/>
                  </a:lnTo>
                  <a:lnTo>
                    <a:pt x="717" y="2019"/>
                  </a:lnTo>
                  <a:lnTo>
                    <a:pt x="693" y="2010"/>
                  </a:lnTo>
                  <a:lnTo>
                    <a:pt x="702" y="1994"/>
                  </a:lnTo>
                  <a:lnTo>
                    <a:pt x="671" y="1992"/>
                  </a:lnTo>
                  <a:lnTo>
                    <a:pt x="645" y="1971"/>
                  </a:lnTo>
                  <a:lnTo>
                    <a:pt x="615" y="1971"/>
                  </a:lnTo>
                  <a:lnTo>
                    <a:pt x="609" y="1949"/>
                  </a:lnTo>
                  <a:lnTo>
                    <a:pt x="574" y="1942"/>
                  </a:lnTo>
                  <a:lnTo>
                    <a:pt x="584" y="1930"/>
                  </a:lnTo>
                  <a:lnTo>
                    <a:pt x="574" y="1911"/>
                  </a:lnTo>
                  <a:lnTo>
                    <a:pt x="577" y="1896"/>
                  </a:lnTo>
                  <a:lnTo>
                    <a:pt x="565" y="1890"/>
                  </a:lnTo>
                  <a:lnTo>
                    <a:pt x="536" y="1928"/>
                  </a:lnTo>
                  <a:lnTo>
                    <a:pt x="522" y="1921"/>
                  </a:lnTo>
                  <a:lnTo>
                    <a:pt x="508" y="1921"/>
                  </a:lnTo>
                  <a:lnTo>
                    <a:pt x="504" y="1943"/>
                  </a:lnTo>
                  <a:lnTo>
                    <a:pt x="498" y="1943"/>
                  </a:lnTo>
                  <a:lnTo>
                    <a:pt x="485" y="1942"/>
                  </a:lnTo>
                  <a:lnTo>
                    <a:pt x="478" y="1941"/>
                  </a:lnTo>
                  <a:lnTo>
                    <a:pt x="471" y="1939"/>
                  </a:lnTo>
                  <a:lnTo>
                    <a:pt x="465" y="1937"/>
                  </a:lnTo>
                  <a:lnTo>
                    <a:pt x="463" y="1936"/>
                  </a:lnTo>
                  <a:lnTo>
                    <a:pt x="461" y="1934"/>
                  </a:lnTo>
                  <a:lnTo>
                    <a:pt x="458" y="1931"/>
                  </a:lnTo>
                  <a:lnTo>
                    <a:pt x="457" y="1928"/>
                  </a:lnTo>
                  <a:lnTo>
                    <a:pt x="456" y="1926"/>
                  </a:lnTo>
                  <a:lnTo>
                    <a:pt x="455" y="1924"/>
                  </a:lnTo>
                  <a:lnTo>
                    <a:pt x="456" y="1922"/>
                  </a:lnTo>
                  <a:lnTo>
                    <a:pt x="457" y="1920"/>
                  </a:lnTo>
                  <a:lnTo>
                    <a:pt x="459" y="1918"/>
                  </a:lnTo>
                  <a:lnTo>
                    <a:pt x="473" y="1910"/>
                  </a:lnTo>
                  <a:lnTo>
                    <a:pt x="482" y="1905"/>
                  </a:lnTo>
                  <a:lnTo>
                    <a:pt x="462" y="1850"/>
                  </a:lnTo>
                  <a:lnTo>
                    <a:pt x="457" y="1851"/>
                  </a:lnTo>
                  <a:lnTo>
                    <a:pt x="451" y="1851"/>
                  </a:lnTo>
                  <a:lnTo>
                    <a:pt x="445" y="1850"/>
                  </a:lnTo>
                  <a:lnTo>
                    <a:pt x="439" y="1849"/>
                  </a:lnTo>
                  <a:lnTo>
                    <a:pt x="436" y="1848"/>
                  </a:lnTo>
                  <a:lnTo>
                    <a:pt x="434" y="1847"/>
                  </a:lnTo>
                  <a:lnTo>
                    <a:pt x="431" y="1845"/>
                  </a:lnTo>
                  <a:lnTo>
                    <a:pt x="430" y="1843"/>
                  </a:lnTo>
                  <a:lnTo>
                    <a:pt x="429" y="1841"/>
                  </a:lnTo>
                  <a:lnTo>
                    <a:pt x="429" y="1838"/>
                  </a:lnTo>
                  <a:lnTo>
                    <a:pt x="430" y="1827"/>
                  </a:lnTo>
                  <a:lnTo>
                    <a:pt x="432" y="1818"/>
                  </a:lnTo>
                  <a:lnTo>
                    <a:pt x="434" y="1809"/>
                  </a:lnTo>
                  <a:lnTo>
                    <a:pt x="414" y="1809"/>
                  </a:lnTo>
                  <a:lnTo>
                    <a:pt x="391" y="1785"/>
                  </a:lnTo>
                  <a:lnTo>
                    <a:pt x="388" y="1784"/>
                  </a:lnTo>
                  <a:lnTo>
                    <a:pt x="382" y="1784"/>
                  </a:lnTo>
                  <a:lnTo>
                    <a:pt x="377" y="1784"/>
                  </a:lnTo>
                  <a:lnTo>
                    <a:pt x="373" y="1785"/>
                  </a:lnTo>
                  <a:lnTo>
                    <a:pt x="368" y="1787"/>
                  </a:lnTo>
                  <a:lnTo>
                    <a:pt x="363" y="1790"/>
                  </a:lnTo>
                  <a:lnTo>
                    <a:pt x="361" y="1791"/>
                  </a:lnTo>
                  <a:lnTo>
                    <a:pt x="360" y="1794"/>
                  </a:lnTo>
                  <a:lnTo>
                    <a:pt x="359" y="1796"/>
                  </a:lnTo>
                  <a:lnTo>
                    <a:pt x="358" y="1798"/>
                  </a:lnTo>
                  <a:lnTo>
                    <a:pt x="358" y="1804"/>
                  </a:lnTo>
                  <a:lnTo>
                    <a:pt x="358" y="1809"/>
                  </a:lnTo>
                  <a:lnTo>
                    <a:pt x="359" y="1814"/>
                  </a:lnTo>
                  <a:lnTo>
                    <a:pt x="360" y="1818"/>
                  </a:lnTo>
                  <a:lnTo>
                    <a:pt x="362" y="1821"/>
                  </a:lnTo>
                  <a:lnTo>
                    <a:pt x="348" y="1821"/>
                  </a:lnTo>
                  <a:lnTo>
                    <a:pt x="339" y="1814"/>
                  </a:lnTo>
                  <a:lnTo>
                    <a:pt x="295" y="1820"/>
                  </a:lnTo>
                  <a:lnTo>
                    <a:pt x="269" y="1820"/>
                  </a:lnTo>
                  <a:lnTo>
                    <a:pt x="260" y="1838"/>
                  </a:lnTo>
                  <a:lnTo>
                    <a:pt x="270" y="1854"/>
                  </a:lnTo>
                  <a:lnTo>
                    <a:pt x="254" y="1857"/>
                  </a:lnTo>
                  <a:lnTo>
                    <a:pt x="243" y="1858"/>
                  </a:lnTo>
                  <a:close/>
                </a:path>
              </a:pathLst>
            </a:custGeom>
            <a:solidFill>
              <a:srgbClr val="66FF33">
                <a:alpha val="3098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9" name="Group 4840"/>
          <p:cNvGrpSpPr>
            <a:grpSpLocks noChangeAspect="1"/>
          </p:cNvGrpSpPr>
          <p:nvPr/>
        </p:nvGrpSpPr>
        <p:grpSpPr bwMode="auto">
          <a:xfrm>
            <a:off x="1501775" y="203200"/>
            <a:ext cx="2351088" cy="2058988"/>
            <a:chOff x="946" y="126"/>
            <a:chExt cx="1481" cy="1297"/>
          </a:xfrm>
        </p:grpSpPr>
        <p:sp>
          <p:nvSpPr>
            <p:cNvPr id="27661" name="AutoShape 4839"/>
            <p:cNvSpPr>
              <a:spLocks noChangeAspect="1" noChangeArrowheads="1" noTextEdit="1"/>
            </p:cNvSpPr>
            <p:nvPr/>
          </p:nvSpPr>
          <p:spPr bwMode="auto">
            <a:xfrm>
              <a:off x="946" y="126"/>
              <a:ext cx="1481" cy="1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62" name="Freeform 4841"/>
            <p:cNvSpPr>
              <a:spLocks/>
            </p:cNvSpPr>
            <p:nvPr/>
          </p:nvSpPr>
          <p:spPr bwMode="auto">
            <a:xfrm>
              <a:off x="946" y="126"/>
              <a:ext cx="1480" cy="1297"/>
            </a:xfrm>
            <a:custGeom>
              <a:avLst/>
              <a:gdLst>
                <a:gd name="T0" fmla="*/ 944 w 1480"/>
                <a:gd name="T1" fmla="*/ 1154 h 1297"/>
                <a:gd name="T2" fmla="*/ 1072 w 1480"/>
                <a:gd name="T3" fmla="*/ 1084 h 1297"/>
                <a:gd name="T4" fmla="*/ 1077 w 1480"/>
                <a:gd name="T5" fmla="*/ 1022 h 1297"/>
                <a:gd name="T6" fmla="*/ 1151 w 1480"/>
                <a:gd name="T7" fmla="*/ 994 h 1297"/>
                <a:gd name="T8" fmla="*/ 1197 w 1480"/>
                <a:gd name="T9" fmla="*/ 920 h 1297"/>
                <a:gd name="T10" fmla="*/ 1152 w 1480"/>
                <a:gd name="T11" fmla="*/ 880 h 1297"/>
                <a:gd name="T12" fmla="*/ 1268 w 1480"/>
                <a:gd name="T13" fmla="*/ 837 h 1297"/>
                <a:gd name="T14" fmla="*/ 1350 w 1480"/>
                <a:gd name="T15" fmla="*/ 776 h 1297"/>
                <a:gd name="T16" fmla="*/ 1368 w 1480"/>
                <a:gd name="T17" fmla="*/ 738 h 1297"/>
                <a:gd name="T18" fmla="*/ 1389 w 1480"/>
                <a:gd name="T19" fmla="*/ 725 h 1297"/>
                <a:gd name="T20" fmla="*/ 1376 w 1480"/>
                <a:gd name="T21" fmla="*/ 699 h 1297"/>
                <a:gd name="T22" fmla="*/ 1401 w 1480"/>
                <a:gd name="T23" fmla="*/ 652 h 1297"/>
                <a:gd name="T24" fmla="*/ 1407 w 1480"/>
                <a:gd name="T25" fmla="*/ 628 h 1297"/>
                <a:gd name="T26" fmla="*/ 1423 w 1480"/>
                <a:gd name="T27" fmla="*/ 635 h 1297"/>
                <a:gd name="T28" fmla="*/ 1448 w 1480"/>
                <a:gd name="T29" fmla="*/ 618 h 1297"/>
                <a:gd name="T30" fmla="*/ 1468 w 1480"/>
                <a:gd name="T31" fmla="*/ 595 h 1297"/>
                <a:gd name="T32" fmla="*/ 1480 w 1480"/>
                <a:gd name="T33" fmla="*/ 513 h 1297"/>
                <a:gd name="T34" fmla="*/ 1392 w 1480"/>
                <a:gd name="T35" fmla="*/ 432 h 1297"/>
                <a:gd name="T36" fmla="*/ 1313 w 1480"/>
                <a:gd name="T37" fmla="*/ 408 h 1297"/>
                <a:gd name="T38" fmla="*/ 1208 w 1480"/>
                <a:gd name="T39" fmla="*/ 256 h 1297"/>
                <a:gd name="T40" fmla="*/ 1113 w 1480"/>
                <a:gd name="T41" fmla="*/ 200 h 1297"/>
                <a:gd name="T42" fmla="*/ 995 w 1480"/>
                <a:gd name="T43" fmla="*/ 61 h 1297"/>
                <a:gd name="T44" fmla="*/ 839 w 1480"/>
                <a:gd name="T45" fmla="*/ 54 h 1297"/>
                <a:gd name="T46" fmla="*/ 663 w 1480"/>
                <a:gd name="T47" fmla="*/ 175 h 1297"/>
                <a:gd name="T48" fmla="*/ 620 w 1480"/>
                <a:gd name="T49" fmla="*/ 207 h 1297"/>
                <a:gd name="T50" fmla="*/ 610 w 1480"/>
                <a:gd name="T51" fmla="*/ 300 h 1297"/>
                <a:gd name="T52" fmla="*/ 481 w 1480"/>
                <a:gd name="T53" fmla="*/ 400 h 1297"/>
                <a:gd name="T54" fmla="*/ 439 w 1480"/>
                <a:gd name="T55" fmla="*/ 468 h 1297"/>
                <a:gd name="T56" fmla="*/ 278 w 1480"/>
                <a:gd name="T57" fmla="*/ 491 h 1297"/>
                <a:gd name="T58" fmla="*/ 170 w 1480"/>
                <a:gd name="T59" fmla="*/ 507 h 1297"/>
                <a:gd name="T60" fmla="*/ 28 w 1480"/>
                <a:gd name="T61" fmla="*/ 539 h 1297"/>
                <a:gd name="T62" fmla="*/ 2 w 1480"/>
                <a:gd name="T63" fmla="*/ 603 h 1297"/>
                <a:gd name="T64" fmla="*/ 42 w 1480"/>
                <a:gd name="T65" fmla="*/ 598 h 1297"/>
                <a:gd name="T66" fmla="*/ 61 w 1480"/>
                <a:gd name="T67" fmla="*/ 660 h 1297"/>
                <a:gd name="T68" fmla="*/ 113 w 1480"/>
                <a:gd name="T69" fmla="*/ 901 h 1297"/>
                <a:gd name="T70" fmla="*/ 109 w 1480"/>
                <a:gd name="T71" fmla="*/ 1013 h 1297"/>
                <a:gd name="T72" fmla="*/ 74 w 1480"/>
                <a:gd name="T73" fmla="*/ 1133 h 1297"/>
                <a:gd name="T74" fmla="*/ 226 w 1480"/>
                <a:gd name="T75" fmla="*/ 1121 h 1297"/>
                <a:gd name="T76" fmla="*/ 322 w 1480"/>
                <a:gd name="T77" fmla="*/ 1057 h 1297"/>
                <a:gd name="T78" fmla="*/ 297 w 1480"/>
                <a:gd name="T79" fmla="*/ 982 h 1297"/>
                <a:gd name="T80" fmla="*/ 262 w 1480"/>
                <a:gd name="T81" fmla="*/ 943 h 1297"/>
                <a:gd name="T82" fmla="*/ 347 w 1480"/>
                <a:gd name="T83" fmla="*/ 922 h 1297"/>
                <a:gd name="T84" fmla="*/ 364 w 1480"/>
                <a:gd name="T85" fmla="*/ 947 h 1297"/>
                <a:gd name="T86" fmla="*/ 382 w 1480"/>
                <a:gd name="T87" fmla="*/ 933 h 1297"/>
                <a:gd name="T88" fmla="*/ 398 w 1480"/>
                <a:gd name="T89" fmla="*/ 920 h 1297"/>
                <a:gd name="T90" fmla="*/ 409 w 1480"/>
                <a:gd name="T91" fmla="*/ 955 h 1297"/>
                <a:gd name="T92" fmla="*/ 426 w 1480"/>
                <a:gd name="T93" fmla="*/ 953 h 1297"/>
                <a:gd name="T94" fmla="*/ 434 w 1480"/>
                <a:gd name="T95" fmla="*/ 965 h 1297"/>
                <a:gd name="T96" fmla="*/ 451 w 1480"/>
                <a:gd name="T97" fmla="*/ 975 h 1297"/>
                <a:gd name="T98" fmla="*/ 454 w 1480"/>
                <a:gd name="T99" fmla="*/ 929 h 1297"/>
                <a:gd name="T100" fmla="*/ 507 w 1480"/>
                <a:gd name="T101" fmla="*/ 1004 h 1297"/>
                <a:gd name="T102" fmla="*/ 586 w 1480"/>
                <a:gd name="T103" fmla="*/ 1045 h 1297"/>
                <a:gd name="T104" fmla="*/ 645 w 1480"/>
                <a:gd name="T105" fmla="*/ 1018 h 1297"/>
                <a:gd name="T106" fmla="*/ 658 w 1480"/>
                <a:gd name="T107" fmla="*/ 1051 h 1297"/>
                <a:gd name="T108" fmla="*/ 671 w 1480"/>
                <a:gd name="T109" fmla="*/ 1099 h 1297"/>
                <a:gd name="T110" fmla="*/ 661 w 1480"/>
                <a:gd name="T111" fmla="*/ 1216 h 1297"/>
                <a:gd name="T112" fmla="*/ 721 w 1480"/>
                <a:gd name="T113" fmla="*/ 1259 h 1297"/>
                <a:gd name="T114" fmla="*/ 849 w 1480"/>
                <a:gd name="T115" fmla="*/ 1219 h 129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80"/>
                <a:gd name="T175" fmla="*/ 0 h 1297"/>
                <a:gd name="T176" fmla="*/ 1480 w 1480"/>
                <a:gd name="T177" fmla="*/ 1297 h 129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80" h="1297">
                  <a:moveTo>
                    <a:pt x="849" y="1219"/>
                  </a:moveTo>
                  <a:lnTo>
                    <a:pt x="844" y="1163"/>
                  </a:lnTo>
                  <a:lnTo>
                    <a:pt x="870" y="1127"/>
                  </a:lnTo>
                  <a:lnTo>
                    <a:pt x="891" y="1143"/>
                  </a:lnTo>
                  <a:lnTo>
                    <a:pt x="904" y="1143"/>
                  </a:lnTo>
                  <a:lnTo>
                    <a:pt x="905" y="1157"/>
                  </a:lnTo>
                  <a:lnTo>
                    <a:pt x="919" y="1171"/>
                  </a:lnTo>
                  <a:lnTo>
                    <a:pt x="944" y="1154"/>
                  </a:lnTo>
                  <a:lnTo>
                    <a:pt x="942" y="1127"/>
                  </a:lnTo>
                  <a:lnTo>
                    <a:pt x="953" y="1121"/>
                  </a:lnTo>
                  <a:lnTo>
                    <a:pt x="1005" y="1130"/>
                  </a:lnTo>
                  <a:lnTo>
                    <a:pt x="1063" y="1133"/>
                  </a:lnTo>
                  <a:lnTo>
                    <a:pt x="1076" y="1124"/>
                  </a:lnTo>
                  <a:lnTo>
                    <a:pt x="1091" y="1123"/>
                  </a:lnTo>
                  <a:lnTo>
                    <a:pt x="1092" y="1108"/>
                  </a:lnTo>
                  <a:lnTo>
                    <a:pt x="1072" y="1084"/>
                  </a:lnTo>
                  <a:lnTo>
                    <a:pt x="1070" y="1060"/>
                  </a:lnTo>
                  <a:lnTo>
                    <a:pt x="1091" y="1059"/>
                  </a:lnTo>
                  <a:lnTo>
                    <a:pt x="1092" y="1045"/>
                  </a:lnTo>
                  <a:lnTo>
                    <a:pt x="1054" y="1045"/>
                  </a:lnTo>
                  <a:lnTo>
                    <a:pt x="1054" y="1031"/>
                  </a:lnTo>
                  <a:lnTo>
                    <a:pt x="1068" y="1032"/>
                  </a:lnTo>
                  <a:lnTo>
                    <a:pt x="1073" y="1027"/>
                  </a:lnTo>
                  <a:lnTo>
                    <a:pt x="1077" y="1022"/>
                  </a:lnTo>
                  <a:lnTo>
                    <a:pt x="1080" y="1017"/>
                  </a:lnTo>
                  <a:lnTo>
                    <a:pt x="1083" y="1014"/>
                  </a:lnTo>
                  <a:lnTo>
                    <a:pt x="1085" y="1012"/>
                  </a:lnTo>
                  <a:lnTo>
                    <a:pt x="1086" y="1010"/>
                  </a:lnTo>
                  <a:lnTo>
                    <a:pt x="1118" y="988"/>
                  </a:lnTo>
                  <a:lnTo>
                    <a:pt x="1121" y="999"/>
                  </a:lnTo>
                  <a:lnTo>
                    <a:pt x="1133" y="979"/>
                  </a:lnTo>
                  <a:lnTo>
                    <a:pt x="1151" y="994"/>
                  </a:lnTo>
                  <a:lnTo>
                    <a:pt x="1179" y="991"/>
                  </a:lnTo>
                  <a:lnTo>
                    <a:pt x="1179" y="977"/>
                  </a:lnTo>
                  <a:lnTo>
                    <a:pt x="1221" y="977"/>
                  </a:lnTo>
                  <a:lnTo>
                    <a:pt x="1224" y="962"/>
                  </a:lnTo>
                  <a:lnTo>
                    <a:pt x="1212" y="959"/>
                  </a:lnTo>
                  <a:lnTo>
                    <a:pt x="1203" y="936"/>
                  </a:lnTo>
                  <a:lnTo>
                    <a:pt x="1209" y="928"/>
                  </a:lnTo>
                  <a:lnTo>
                    <a:pt x="1197" y="920"/>
                  </a:lnTo>
                  <a:lnTo>
                    <a:pt x="1169" y="942"/>
                  </a:lnTo>
                  <a:lnTo>
                    <a:pt x="1155" y="940"/>
                  </a:lnTo>
                  <a:lnTo>
                    <a:pt x="1154" y="928"/>
                  </a:lnTo>
                  <a:lnTo>
                    <a:pt x="1167" y="922"/>
                  </a:lnTo>
                  <a:lnTo>
                    <a:pt x="1166" y="910"/>
                  </a:lnTo>
                  <a:lnTo>
                    <a:pt x="1152" y="917"/>
                  </a:lnTo>
                  <a:lnTo>
                    <a:pt x="1143" y="898"/>
                  </a:lnTo>
                  <a:lnTo>
                    <a:pt x="1152" y="880"/>
                  </a:lnTo>
                  <a:lnTo>
                    <a:pt x="1142" y="871"/>
                  </a:lnTo>
                  <a:lnTo>
                    <a:pt x="1154" y="830"/>
                  </a:lnTo>
                  <a:lnTo>
                    <a:pt x="1188" y="837"/>
                  </a:lnTo>
                  <a:lnTo>
                    <a:pt x="1193" y="828"/>
                  </a:lnTo>
                  <a:lnTo>
                    <a:pt x="1204" y="836"/>
                  </a:lnTo>
                  <a:lnTo>
                    <a:pt x="1231" y="824"/>
                  </a:lnTo>
                  <a:lnTo>
                    <a:pt x="1231" y="842"/>
                  </a:lnTo>
                  <a:lnTo>
                    <a:pt x="1268" y="837"/>
                  </a:lnTo>
                  <a:lnTo>
                    <a:pt x="1257" y="856"/>
                  </a:lnTo>
                  <a:lnTo>
                    <a:pt x="1277" y="854"/>
                  </a:lnTo>
                  <a:lnTo>
                    <a:pt x="1313" y="814"/>
                  </a:lnTo>
                  <a:lnTo>
                    <a:pt x="1330" y="823"/>
                  </a:lnTo>
                  <a:lnTo>
                    <a:pt x="1330" y="807"/>
                  </a:lnTo>
                  <a:lnTo>
                    <a:pt x="1342" y="806"/>
                  </a:lnTo>
                  <a:lnTo>
                    <a:pt x="1332" y="792"/>
                  </a:lnTo>
                  <a:lnTo>
                    <a:pt x="1350" y="776"/>
                  </a:lnTo>
                  <a:lnTo>
                    <a:pt x="1363" y="763"/>
                  </a:lnTo>
                  <a:lnTo>
                    <a:pt x="1368" y="758"/>
                  </a:lnTo>
                  <a:lnTo>
                    <a:pt x="1371" y="754"/>
                  </a:lnTo>
                  <a:lnTo>
                    <a:pt x="1372" y="751"/>
                  </a:lnTo>
                  <a:lnTo>
                    <a:pt x="1372" y="748"/>
                  </a:lnTo>
                  <a:lnTo>
                    <a:pt x="1371" y="745"/>
                  </a:lnTo>
                  <a:lnTo>
                    <a:pt x="1370" y="743"/>
                  </a:lnTo>
                  <a:lnTo>
                    <a:pt x="1368" y="738"/>
                  </a:lnTo>
                  <a:lnTo>
                    <a:pt x="1366" y="737"/>
                  </a:lnTo>
                  <a:lnTo>
                    <a:pt x="1375" y="735"/>
                  </a:lnTo>
                  <a:lnTo>
                    <a:pt x="1382" y="732"/>
                  </a:lnTo>
                  <a:lnTo>
                    <a:pt x="1385" y="730"/>
                  </a:lnTo>
                  <a:lnTo>
                    <a:pt x="1386" y="729"/>
                  </a:lnTo>
                  <a:lnTo>
                    <a:pt x="1387" y="728"/>
                  </a:lnTo>
                  <a:lnTo>
                    <a:pt x="1389" y="727"/>
                  </a:lnTo>
                  <a:lnTo>
                    <a:pt x="1389" y="725"/>
                  </a:lnTo>
                  <a:lnTo>
                    <a:pt x="1389" y="723"/>
                  </a:lnTo>
                  <a:lnTo>
                    <a:pt x="1388" y="722"/>
                  </a:lnTo>
                  <a:lnTo>
                    <a:pt x="1386" y="719"/>
                  </a:lnTo>
                  <a:lnTo>
                    <a:pt x="1382" y="716"/>
                  </a:lnTo>
                  <a:lnTo>
                    <a:pt x="1380" y="713"/>
                  </a:lnTo>
                  <a:lnTo>
                    <a:pt x="1379" y="710"/>
                  </a:lnTo>
                  <a:lnTo>
                    <a:pt x="1377" y="704"/>
                  </a:lnTo>
                  <a:lnTo>
                    <a:pt x="1376" y="699"/>
                  </a:lnTo>
                  <a:lnTo>
                    <a:pt x="1376" y="696"/>
                  </a:lnTo>
                  <a:lnTo>
                    <a:pt x="1387" y="696"/>
                  </a:lnTo>
                  <a:lnTo>
                    <a:pt x="1395" y="673"/>
                  </a:lnTo>
                  <a:lnTo>
                    <a:pt x="1380" y="671"/>
                  </a:lnTo>
                  <a:lnTo>
                    <a:pt x="1384" y="657"/>
                  </a:lnTo>
                  <a:lnTo>
                    <a:pt x="1402" y="661"/>
                  </a:lnTo>
                  <a:lnTo>
                    <a:pt x="1402" y="656"/>
                  </a:lnTo>
                  <a:lnTo>
                    <a:pt x="1401" y="652"/>
                  </a:lnTo>
                  <a:lnTo>
                    <a:pt x="1399" y="647"/>
                  </a:lnTo>
                  <a:lnTo>
                    <a:pt x="1398" y="645"/>
                  </a:lnTo>
                  <a:lnTo>
                    <a:pt x="1398" y="643"/>
                  </a:lnTo>
                  <a:lnTo>
                    <a:pt x="1399" y="639"/>
                  </a:lnTo>
                  <a:lnTo>
                    <a:pt x="1401" y="635"/>
                  </a:lnTo>
                  <a:lnTo>
                    <a:pt x="1404" y="630"/>
                  </a:lnTo>
                  <a:lnTo>
                    <a:pt x="1406" y="628"/>
                  </a:lnTo>
                  <a:lnTo>
                    <a:pt x="1407" y="628"/>
                  </a:lnTo>
                  <a:lnTo>
                    <a:pt x="1408" y="628"/>
                  </a:lnTo>
                  <a:lnTo>
                    <a:pt x="1411" y="630"/>
                  </a:lnTo>
                  <a:lnTo>
                    <a:pt x="1413" y="630"/>
                  </a:lnTo>
                  <a:lnTo>
                    <a:pt x="1416" y="630"/>
                  </a:lnTo>
                  <a:lnTo>
                    <a:pt x="1419" y="631"/>
                  </a:lnTo>
                  <a:lnTo>
                    <a:pt x="1421" y="632"/>
                  </a:lnTo>
                  <a:lnTo>
                    <a:pt x="1422" y="634"/>
                  </a:lnTo>
                  <a:lnTo>
                    <a:pt x="1423" y="635"/>
                  </a:lnTo>
                  <a:lnTo>
                    <a:pt x="1423" y="637"/>
                  </a:lnTo>
                  <a:lnTo>
                    <a:pt x="1423" y="639"/>
                  </a:lnTo>
                  <a:lnTo>
                    <a:pt x="1423" y="641"/>
                  </a:lnTo>
                  <a:lnTo>
                    <a:pt x="1452" y="633"/>
                  </a:lnTo>
                  <a:lnTo>
                    <a:pt x="1451" y="631"/>
                  </a:lnTo>
                  <a:lnTo>
                    <a:pt x="1450" y="627"/>
                  </a:lnTo>
                  <a:lnTo>
                    <a:pt x="1449" y="623"/>
                  </a:lnTo>
                  <a:lnTo>
                    <a:pt x="1448" y="618"/>
                  </a:lnTo>
                  <a:lnTo>
                    <a:pt x="1447" y="604"/>
                  </a:lnTo>
                  <a:lnTo>
                    <a:pt x="1447" y="602"/>
                  </a:lnTo>
                  <a:lnTo>
                    <a:pt x="1448" y="599"/>
                  </a:lnTo>
                  <a:lnTo>
                    <a:pt x="1450" y="597"/>
                  </a:lnTo>
                  <a:lnTo>
                    <a:pt x="1451" y="596"/>
                  </a:lnTo>
                  <a:lnTo>
                    <a:pt x="1456" y="595"/>
                  </a:lnTo>
                  <a:lnTo>
                    <a:pt x="1466" y="596"/>
                  </a:lnTo>
                  <a:lnTo>
                    <a:pt x="1468" y="595"/>
                  </a:lnTo>
                  <a:lnTo>
                    <a:pt x="1469" y="595"/>
                  </a:lnTo>
                  <a:lnTo>
                    <a:pt x="1470" y="594"/>
                  </a:lnTo>
                  <a:lnTo>
                    <a:pt x="1471" y="592"/>
                  </a:lnTo>
                  <a:lnTo>
                    <a:pt x="1472" y="589"/>
                  </a:lnTo>
                  <a:lnTo>
                    <a:pt x="1473" y="585"/>
                  </a:lnTo>
                  <a:lnTo>
                    <a:pt x="1473" y="583"/>
                  </a:lnTo>
                  <a:lnTo>
                    <a:pt x="1470" y="543"/>
                  </a:lnTo>
                  <a:lnTo>
                    <a:pt x="1480" y="513"/>
                  </a:lnTo>
                  <a:lnTo>
                    <a:pt x="1459" y="495"/>
                  </a:lnTo>
                  <a:lnTo>
                    <a:pt x="1456" y="509"/>
                  </a:lnTo>
                  <a:lnTo>
                    <a:pt x="1431" y="506"/>
                  </a:lnTo>
                  <a:lnTo>
                    <a:pt x="1424" y="516"/>
                  </a:lnTo>
                  <a:lnTo>
                    <a:pt x="1414" y="504"/>
                  </a:lnTo>
                  <a:lnTo>
                    <a:pt x="1403" y="505"/>
                  </a:lnTo>
                  <a:lnTo>
                    <a:pt x="1406" y="455"/>
                  </a:lnTo>
                  <a:lnTo>
                    <a:pt x="1392" y="432"/>
                  </a:lnTo>
                  <a:lnTo>
                    <a:pt x="1393" y="419"/>
                  </a:lnTo>
                  <a:lnTo>
                    <a:pt x="1384" y="414"/>
                  </a:lnTo>
                  <a:lnTo>
                    <a:pt x="1369" y="412"/>
                  </a:lnTo>
                  <a:lnTo>
                    <a:pt x="1365" y="412"/>
                  </a:lnTo>
                  <a:lnTo>
                    <a:pt x="1365" y="416"/>
                  </a:lnTo>
                  <a:lnTo>
                    <a:pt x="1370" y="429"/>
                  </a:lnTo>
                  <a:lnTo>
                    <a:pt x="1355" y="433"/>
                  </a:lnTo>
                  <a:lnTo>
                    <a:pt x="1313" y="408"/>
                  </a:lnTo>
                  <a:lnTo>
                    <a:pt x="1299" y="416"/>
                  </a:lnTo>
                  <a:lnTo>
                    <a:pt x="1272" y="409"/>
                  </a:lnTo>
                  <a:lnTo>
                    <a:pt x="1266" y="284"/>
                  </a:lnTo>
                  <a:lnTo>
                    <a:pt x="1250" y="284"/>
                  </a:lnTo>
                  <a:lnTo>
                    <a:pt x="1236" y="270"/>
                  </a:lnTo>
                  <a:lnTo>
                    <a:pt x="1235" y="257"/>
                  </a:lnTo>
                  <a:lnTo>
                    <a:pt x="1219" y="244"/>
                  </a:lnTo>
                  <a:lnTo>
                    <a:pt x="1208" y="256"/>
                  </a:lnTo>
                  <a:lnTo>
                    <a:pt x="1189" y="250"/>
                  </a:lnTo>
                  <a:lnTo>
                    <a:pt x="1189" y="229"/>
                  </a:lnTo>
                  <a:lnTo>
                    <a:pt x="1171" y="229"/>
                  </a:lnTo>
                  <a:lnTo>
                    <a:pt x="1160" y="217"/>
                  </a:lnTo>
                  <a:lnTo>
                    <a:pt x="1161" y="198"/>
                  </a:lnTo>
                  <a:lnTo>
                    <a:pt x="1148" y="197"/>
                  </a:lnTo>
                  <a:lnTo>
                    <a:pt x="1134" y="206"/>
                  </a:lnTo>
                  <a:lnTo>
                    <a:pt x="1113" y="200"/>
                  </a:lnTo>
                  <a:lnTo>
                    <a:pt x="1110" y="187"/>
                  </a:lnTo>
                  <a:lnTo>
                    <a:pt x="1125" y="170"/>
                  </a:lnTo>
                  <a:lnTo>
                    <a:pt x="1078" y="125"/>
                  </a:lnTo>
                  <a:lnTo>
                    <a:pt x="1077" y="98"/>
                  </a:lnTo>
                  <a:lnTo>
                    <a:pt x="1068" y="87"/>
                  </a:lnTo>
                  <a:lnTo>
                    <a:pt x="1044" y="87"/>
                  </a:lnTo>
                  <a:lnTo>
                    <a:pt x="1014" y="65"/>
                  </a:lnTo>
                  <a:lnTo>
                    <a:pt x="995" y="61"/>
                  </a:lnTo>
                  <a:lnTo>
                    <a:pt x="994" y="36"/>
                  </a:lnTo>
                  <a:lnTo>
                    <a:pt x="974" y="26"/>
                  </a:lnTo>
                  <a:lnTo>
                    <a:pt x="973" y="7"/>
                  </a:lnTo>
                  <a:lnTo>
                    <a:pt x="920" y="25"/>
                  </a:lnTo>
                  <a:lnTo>
                    <a:pt x="914" y="0"/>
                  </a:lnTo>
                  <a:lnTo>
                    <a:pt x="900" y="0"/>
                  </a:lnTo>
                  <a:lnTo>
                    <a:pt x="861" y="52"/>
                  </a:lnTo>
                  <a:lnTo>
                    <a:pt x="839" y="54"/>
                  </a:lnTo>
                  <a:lnTo>
                    <a:pt x="843" y="83"/>
                  </a:lnTo>
                  <a:lnTo>
                    <a:pt x="828" y="116"/>
                  </a:lnTo>
                  <a:lnTo>
                    <a:pt x="808" y="120"/>
                  </a:lnTo>
                  <a:lnTo>
                    <a:pt x="782" y="164"/>
                  </a:lnTo>
                  <a:lnTo>
                    <a:pt x="721" y="194"/>
                  </a:lnTo>
                  <a:lnTo>
                    <a:pt x="711" y="182"/>
                  </a:lnTo>
                  <a:lnTo>
                    <a:pt x="703" y="193"/>
                  </a:lnTo>
                  <a:lnTo>
                    <a:pt x="663" y="175"/>
                  </a:lnTo>
                  <a:lnTo>
                    <a:pt x="661" y="161"/>
                  </a:lnTo>
                  <a:lnTo>
                    <a:pt x="629" y="160"/>
                  </a:lnTo>
                  <a:lnTo>
                    <a:pt x="615" y="175"/>
                  </a:lnTo>
                  <a:lnTo>
                    <a:pt x="618" y="185"/>
                  </a:lnTo>
                  <a:lnTo>
                    <a:pt x="620" y="194"/>
                  </a:lnTo>
                  <a:lnTo>
                    <a:pt x="621" y="197"/>
                  </a:lnTo>
                  <a:lnTo>
                    <a:pt x="621" y="200"/>
                  </a:lnTo>
                  <a:lnTo>
                    <a:pt x="620" y="207"/>
                  </a:lnTo>
                  <a:lnTo>
                    <a:pt x="617" y="214"/>
                  </a:lnTo>
                  <a:lnTo>
                    <a:pt x="614" y="222"/>
                  </a:lnTo>
                  <a:lnTo>
                    <a:pt x="611" y="228"/>
                  </a:lnTo>
                  <a:lnTo>
                    <a:pt x="608" y="234"/>
                  </a:lnTo>
                  <a:lnTo>
                    <a:pt x="603" y="240"/>
                  </a:lnTo>
                  <a:lnTo>
                    <a:pt x="598" y="246"/>
                  </a:lnTo>
                  <a:lnTo>
                    <a:pt x="609" y="260"/>
                  </a:lnTo>
                  <a:lnTo>
                    <a:pt x="610" y="300"/>
                  </a:lnTo>
                  <a:lnTo>
                    <a:pt x="575" y="329"/>
                  </a:lnTo>
                  <a:lnTo>
                    <a:pt x="540" y="342"/>
                  </a:lnTo>
                  <a:lnTo>
                    <a:pt x="519" y="367"/>
                  </a:lnTo>
                  <a:lnTo>
                    <a:pt x="535" y="374"/>
                  </a:lnTo>
                  <a:lnTo>
                    <a:pt x="535" y="382"/>
                  </a:lnTo>
                  <a:lnTo>
                    <a:pt x="515" y="387"/>
                  </a:lnTo>
                  <a:lnTo>
                    <a:pt x="510" y="399"/>
                  </a:lnTo>
                  <a:lnTo>
                    <a:pt x="481" y="400"/>
                  </a:lnTo>
                  <a:lnTo>
                    <a:pt x="477" y="388"/>
                  </a:lnTo>
                  <a:lnTo>
                    <a:pt x="435" y="383"/>
                  </a:lnTo>
                  <a:lnTo>
                    <a:pt x="420" y="375"/>
                  </a:lnTo>
                  <a:lnTo>
                    <a:pt x="414" y="395"/>
                  </a:lnTo>
                  <a:lnTo>
                    <a:pt x="426" y="424"/>
                  </a:lnTo>
                  <a:lnTo>
                    <a:pt x="416" y="431"/>
                  </a:lnTo>
                  <a:lnTo>
                    <a:pt x="416" y="457"/>
                  </a:lnTo>
                  <a:lnTo>
                    <a:pt x="439" y="468"/>
                  </a:lnTo>
                  <a:lnTo>
                    <a:pt x="438" y="480"/>
                  </a:lnTo>
                  <a:lnTo>
                    <a:pt x="417" y="493"/>
                  </a:lnTo>
                  <a:lnTo>
                    <a:pt x="426" y="546"/>
                  </a:lnTo>
                  <a:lnTo>
                    <a:pt x="349" y="561"/>
                  </a:lnTo>
                  <a:lnTo>
                    <a:pt x="335" y="549"/>
                  </a:lnTo>
                  <a:lnTo>
                    <a:pt x="316" y="500"/>
                  </a:lnTo>
                  <a:lnTo>
                    <a:pt x="295" y="503"/>
                  </a:lnTo>
                  <a:lnTo>
                    <a:pt x="278" y="491"/>
                  </a:lnTo>
                  <a:lnTo>
                    <a:pt x="265" y="503"/>
                  </a:lnTo>
                  <a:lnTo>
                    <a:pt x="241" y="486"/>
                  </a:lnTo>
                  <a:lnTo>
                    <a:pt x="226" y="493"/>
                  </a:lnTo>
                  <a:lnTo>
                    <a:pt x="201" y="476"/>
                  </a:lnTo>
                  <a:lnTo>
                    <a:pt x="171" y="493"/>
                  </a:lnTo>
                  <a:lnTo>
                    <a:pt x="173" y="504"/>
                  </a:lnTo>
                  <a:lnTo>
                    <a:pt x="171" y="505"/>
                  </a:lnTo>
                  <a:lnTo>
                    <a:pt x="170" y="507"/>
                  </a:lnTo>
                  <a:lnTo>
                    <a:pt x="166" y="511"/>
                  </a:lnTo>
                  <a:lnTo>
                    <a:pt x="162" y="516"/>
                  </a:lnTo>
                  <a:lnTo>
                    <a:pt x="137" y="519"/>
                  </a:lnTo>
                  <a:lnTo>
                    <a:pt x="118" y="498"/>
                  </a:lnTo>
                  <a:lnTo>
                    <a:pt x="98" y="511"/>
                  </a:lnTo>
                  <a:lnTo>
                    <a:pt x="47" y="515"/>
                  </a:lnTo>
                  <a:lnTo>
                    <a:pt x="34" y="532"/>
                  </a:lnTo>
                  <a:lnTo>
                    <a:pt x="28" y="539"/>
                  </a:lnTo>
                  <a:lnTo>
                    <a:pt x="26" y="543"/>
                  </a:lnTo>
                  <a:lnTo>
                    <a:pt x="24" y="546"/>
                  </a:lnTo>
                  <a:lnTo>
                    <a:pt x="22" y="551"/>
                  </a:lnTo>
                  <a:lnTo>
                    <a:pt x="19" y="556"/>
                  </a:lnTo>
                  <a:lnTo>
                    <a:pt x="13" y="566"/>
                  </a:lnTo>
                  <a:lnTo>
                    <a:pt x="7" y="577"/>
                  </a:lnTo>
                  <a:lnTo>
                    <a:pt x="0" y="588"/>
                  </a:lnTo>
                  <a:lnTo>
                    <a:pt x="2" y="603"/>
                  </a:lnTo>
                  <a:lnTo>
                    <a:pt x="15" y="608"/>
                  </a:lnTo>
                  <a:lnTo>
                    <a:pt x="17" y="605"/>
                  </a:lnTo>
                  <a:lnTo>
                    <a:pt x="20" y="603"/>
                  </a:lnTo>
                  <a:lnTo>
                    <a:pt x="27" y="600"/>
                  </a:lnTo>
                  <a:lnTo>
                    <a:pt x="33" y="597"/>
                  </a:lnTo>
                  <a:lnTo>
                    <a:pt x="38" y="596"/>
                  </a:lnTo>
                  <a:lnTo>
                    <a:pt x="40" y="597"/>
                  </a:lnTo>
                  <a:lnTo>
                    <a:pt x="42" y="598"/>
                  </a:lnTo>
                  <a:lnTo>
                    <a:pt x="43" y="600"/>
                  </a:lnTo>
                  <a:lnTo>
                    <a:pt x="44" y="602"/>
                  </a:lnTo>
                  <a:lnTo>
                    <a:pt x="45" y="608"/>
                  </a:lnTo>
                  <a:lnTo>
                    <a:pt x="46" y="614"/>
                  </a:lnTo>
                  <a:lnTo>
                    <a:pt x="46" y="621"/>
                  </a:lnTo>
                  <a:lnTo>
                    <a:pt x="45" y="627"/>
                  </a:lnTo>
                  <a:lnTo>
                    <a:pt x="45" y="632"/>
                  </a:lnTo>
                  <a:lnTo>
                    <a:pt x="61" y="660"/>
                  </a:lnTo>
                  <a:lnTo>
                    <a:pt x="50" y="671"/>
                  </a:lnTo>
                  <a:lnTo>
                    <a:pt x="37" y="662"/>
                  </a:lnTo>
                  <a:lnTo>
                    <a:pt x="32" y="668"/>
                  </a:lnTo>
                  <a:lnTo>
                    <a:pt x="41" y="684"/>
                  </a:lnTo>
                  <a:lnTo>
                    <a:pt x="46" y="838"/>
                  </a:lnTo>
                  <a:lnTo>
                    <a:pt x="70" y="862"/>
                  </a:lnTo>
                  <a:lnTo>
                    <a:pt x="84" y="903"/>
                  </a:lnTo>
                  <a:lnTo>
                    <a:pt x="113" y="901"/>
                  </a:lnTo>
                  <a:lnTo>
                    <a:pt x="114" y="916"/>
                  </a:lnTo>
                  <a:lnTo>
                    <a:pt x="99" y="931"/>
                  </a:lnTo>
                  <a:lnTo>
                    <a:pt x="98" y="946"/>
                  </a:lnTo>
                  <a:lnTo>
                    <a:pt x="112" y="947"/>
                  </a:lnTo>
                  <a:lnTo>
                    <a:pt x="123" y="958"/>
                  </a:lnTo>
                  <a:lnTo>
                    <a:pt x="120" y="979"/>
                  </a:lnTo>
                  <a:lnTo>
                    <a:pt x="108" y="999"/>
                  </a:lnTo>
                  <a:lnTo>
                    <a:pt x="109" y="1013"/>
                  </a:lnTo>
                  <a:lnTo>
                    <a:pt x="87" y="1014"/>
                  </a:lnTo>
                  <a:lnTo>
                    <a:pt x="80" y="1020"/>
                  </a:lnTo>
                  <a:lnTo>
                    <a:pt x="79" y="1047"/>
                  </a:lnTo>
                  <a:lnTo>
                    <a:pt x="85" y="1057"/>
                  </a:lnTo>
                  <a:lnTo>
                    <a:pt x="84" y="1080"/>
                  </a:lnTo>
                  <a:lnTo>
                    <a:pt x="57" y="1108"/>
                  </a:lnTo>
                  <a:lnTo>
                    <a:pt x="61" y="1130"/>
                  </a:lnTo>
                  <a:lnTo>
                    <a:pt x="74" y="1133"/>
                  </a:lnTo>
                  <a:lnTo>
                    <a:pt x="76" y="1149"/>
                  </a:lnTo>
                  <a:lnTo>
                    <a:pt x="102" y="1173"/>
                  </a:lnTo>
                  <a:lnTo>
                    <a:pt x="124" y="1160"/>
                  </a:lnTo>
                  <a:lnTo>
                    <a:pt x="140" y="1169"/>
                  </a:lnTo>
                  <a:lnTo>
                    <a:pt x="184" y="1168"/>
                  </a:lnTo>
                  <a:lnTo>
                    <a:pt x="201" y="1154"/>
                  </a:lnTo>
                  <a:lnTo>
                    <a:pt x="202" y="1143"/>
                  </a:lnTo>
                  <a:lnTo>
                    <a:pt x="226" y="1121"/>
                  </a:lnTo>
                  <a:lnTo>
                    <a:pt x="216" y="1099"/>
                  </a:lnTo>
                  <a:lnTo>
                    <a:pt x="251" y="1077"/>
                  </a:lnTo>
                  <a:lnTo>
                    <a:pt x="270" y="1086"/>
                  </a:lnTo>
                  <a:lnTo>
                    <a:pt x="289" y="1074"/>
                  </a:lnTo>
                  <a:lnTo>
                    <a:pt x="304" y="1087"/>
                  </a:lnTo>
                  <a:lnTo>
                    <a:pt x="325" y="1088"/>
                  </a:lnTo>
                  <a:lnTo>
                    <a:pt x="333" y="1075"/>
                  </a:lnTo>
                  <a:lnTo>
                    <a:pt x="322" y="1057"/>
                  </a:lnTo>
                  <a:lnTo>
                    <a:pt x="336" y="1034"/>
                  </a:lnTo>
                  <a:lnTo>
                    <a:pt x="336" y="1007"/>
                  </a:lnTo>
                  <a:lnTo>
                    <a:pt x="320" y="986"/>
                  </a:lnTo>
                  <a:lnTo>
                    <a:pt x="307" y="986"/>
                  </a:lnTo>
                  <a:lnTo>
                    <a:pt x="308" y="1010"/>
                  </a:lnTo>
                  <a:lnTo>
                    <a:pt x="287" y="1008"/>
                  </a:lnTo>
                  <a:lnTo>
                    <a:pt x="288" y="992"/>
                  </a:lnTo>
                  <a:lnTo>
                    <a:pt x="297" y="982"/>
                  </a:lnTo>
                  <a:lnTo>
                    <a:pt x="259" y="981"/>
                  </a:lnTo>
                  <a:lnTo>
                    <a:pt x="264" y="974"/>
                  </a:lnTo>
                  <a:lnTo>
                    <a:pt x="268" y="969"/>
                  </a:lnTo>
                  <a:lnTo>
                    <a:pt x="269" y="967"/>
                  </a:lnTo>
                  <a:lnTo>
                    <a:pt x="270" y="965"/>
                  </a:lnTo>
                  <a:lnTo>
                    <a:pt x="268" y="961"/>
                  </a:lnTo>
                  <a:lnTo>
                    <a:pt x="266" y="953"/>
                  </a:lnTo>
                  <a:lnTo>
                    <a:pt x="262" y="943"/>
                  </a:lnTo>
                  <a:lnTo>
                    <a:pt x="302" y="939"/>
                  </a:lnTo>
                  <a:lnTo>
                    <a:pt x="311" y="946"/>
                  </a:lnTo>
                  <a:lnTo>
                    <a:pt x="335" y="924"/>
                  </a:lnTo>
                  <a:lnTo>
                    <a:pt x="337" y="923"/>
                  </a:lnTo>
                  <a:lnTo>
                    <a:pt x="341" y="922"/>
                  </a:lnTo>
                  <a:lnTo>
                    <a:pt x="343" y="921"/>
                  </a:lnTo>
                  <a:lnTo>
                    <a:pt x="345" y="921"/>
                  </a:lnTo>
                  <a:lnTo>
                    <a:pt x="347" y="922"/>
                  </a:lnTo>
                  <a:lnTo>
                    <a:pt x="348" y="923"/>
                  </a:lnTo>
                  <a:lnTo>
                    <a:pt x="348" y="924"/>
                  </a:lnTo>
                  <a:lnTo>
                    <a:pt x="351" y="930"/>
                  </a:lnTo>
                  <a:lnTo>
                    <a:pt x="355" y="938"/>
                  </a:lnTo>
                  <a:lnTo>
                    <a:pt x="359" y="944"/>
                  </a:lnTo>
                  <a:lnTo>
                    <a:pt x="361" y="946"/>
                  </a:lnTo>
                  <a:lnTo>
                    <a:pt x="362" y="947"/>
                  </a:lnTo>
                  <a:lnTo>
                    <a:pt x="364" y="947"/>
                  </a:lnTo>
                  <a:lnTo>
                    <a:pt x="367" y="947"/>
                  </a:lnTo>
                  <a:lnTo>
                    <a:pt x="370" y="946"/>
                  </a:lnTo>
                  <a:lnTo>
                    <a:pt x="373" y="944"/>
                  </a:lnTo>
                  <a:lnTo>
                    <a:pt x="378" y="941"/>
                  </a:lnTo>
                  <a:lnTo>
                    <a:pt x="379" y="940"/>
                  </a:lnTo>
                  <a:lnTo>
                    <a:pt x="380" y="939"/>
                  </a:lnTo>
                  <a:lnTo>
                    <a:pt x="381" y="937"/>
                  </a:lnTo>
                  <a:lnTo>
                    <a:pt x="382" y="933"/>
                  </a:lnTo>
                  <a:lnTo>
                    <a:pt x="384" y="928"/>
                  </a:lnTo>
                  <a:lnTo>
                    <a:pt x="385" y="926"/>
                  </a:lnTo>
                  <a:lnTo>
                    <a:pt x="387" y="924"/>
                  </a:lnTo>
                  <a:lnTo>
                    <a:pt x="389" y="922"/>
                  </a:lnTo>
                  <a:lnTo>
                    <a:pt x="392" y="922"/>
                  </a:lnTo>
                  <a:lnTo>
                    <a:pt x="396" y="921"/>
                  </a:lnTo>
                  <a:lnTo>
                    <a:pt x="397" y="920"/>
                  </a:lnTo>
                  <a:lnTo>
                    <a:pt x="398" y="920"/>
                  </a:lnTo>
                  <a:lnTo>
                    <a:pt x="399" y="921"/>
                  </a:lnTo>
                  <a:lnTo>
                    <a:pt x="400" y="922"/>
                  </a:lnTo>
                  <a:lnTo>
                    <a:pt x="402" y="927"/>
                  </a:lnTo>
                  <a:lnTo>
                    <a:pt x="405" y="936"/>
                  </a:lnTo>
                  <a:lnTo>
                    <a:pt x="407" y="944"/>
                  </a:lnTo>
                  <a:lnTo>
                    <a:pt x="408" y="952"/>
                  </a:lnTo>
                  <a:lnTo>
                    <a:pt x="408" y="954"/>
                  </a:lnTo>
                  <a:lnTo>
                    <a:pt x="409" y="955"/>
                  </a:lnTo>
                  <a:lnTo>
                    <a:pt x="410" y="957"/>
                  </a:lnTo>
                  <a:lnTo>
                    <a:pt x="412" y="958"/>
                  </a:lnTo>
                  <a:lnTo>
                    <a:pt x="413" y="959"/>
                  </a:lnTo>
                  <a:lnTo>
                    <a:pt x="415" y="959"/>
                  </a:lnTo>
                  <a:lnTo>
                    <a:pt x="418" y="959"/>
                  </a:lnTo>
                  <a:lnTo>
                    <a:pt x="420" y="958"/>
                  </a:lnTo>
                  <a:lnTo>
                    <a:pt x="422" y="956"/>
                  </a:lnTo>
                  <a:lnTo>
                    <a:pt x="426" y="953"/>
                  </a:lnTo>
                  <a:lnTo>
                    <a:pt x="428" y="951"/>
                  </a:lnTo>
                  <a:lnTo>
                    <a:pt x="429" y="949"/>
                  </a:lnTo>
                  <a:lnTo>
                    <a:pt x="431" y="951"/>
                  </a:lnTo>
                  <a:lnTo>
                    <a:pt x="433" y="954"/>
                  </a:lnTo>
                  <a:lnTo>
                    <a:pt x="434" y="955"/>
                  </a:lnTo>
                  <a:lnTo>
                    <a:pt x="434" y="957"/>
                  </a:lnTo>
                  <a:lnTo>
                    <a:pt x="434" y="961"/>
                  </a:lnTo>
                  <a:lnTo>
                    <a:pt x="434" y="965"/>
                  </a:lnTo>
                  <a:lnTo>
                    <a:pt x="434" y="967"/>
                  </a:lnTo>
                  <a:lnTo>
                    <a:pt x="435" y="969"/>
                  </a:lnTo>
                  <a:lnTo>
                    <a:pt x="437" y="971"/>
                  </a:lnTo>
                  <a:lnTo>
                    <a:pt x="439" y="973"/>
                  </a:lnTo>
                  <a:lnTo>
                    <a:pt x="444" y="975"/>
                  </a:lnTo>
                  <a:lnTo>
                    <a:pt x="447" y="975"/>
                  </a:lnTo>
                  <a:lnTo>
                    <a:pt x="449" y="975"/>
                  </a:lnTo>
                  <a:lnTo>
                    <a:pt x="451" y="975"/>
                  </a:lnTo>
                  <a:lnTo>
                    <a:pt x="452" y="974"/>
                  </a:lnTo>
                  <a:lnTo>
                    <a:pt x="454" y="973"/>
                  </a:lnTo>
                  <a:lnTo>
                    <a:pt x="454" y="971"/>
                  </a:lnTo>
                  <a:lnTo>
                    <a:pt x="455" y="968"/>
                  </a:lnTo>
                  <a:lnTo>
                    <a:pt x="455" y="963"/>
                  </a:lnTo>
                  <a:lnTo>
                    <a:pt x="455" y="949"/>
                  </a:lnTo>
                  <a:lnTo>
                    <a:pt x="454" y="935"/>
                  </a:lnTo>
                  <a:lnTo>
                    <a:pt x="454" y="929"/>
                  </a:lnTo>
                  <a:lnTo>
                    <a:pt x="454" y="927"/>
                  </a:lnTo>
                  <a:lnTo>
                    <a:pt x="455" y="927"/>
                  </a:lnTo>
                  <a:lnTo>
                    <a:pt x="456" y="926"/>
                  </a:lnTo>
                  <a:lnTo>
                    <a:pt x="462" y="925"/>
                  </a:lnTo>
                  <a:lnTo>
                    <a:pt x="515" y="925"/>
                  </a:lnTo>
                  <a:lnTo>
                    <a:pt x="512" y="979"/>
                  </a:lnTo>
                  <a:lnTo>
                    <a:pt x="498" y="989"/>
                  </a:lnTo>
                  <a:lnTo>
                    <a:pt x="507" y="1004"/>
                  </a:lnTo>
                  <a:lnTo>
                    <a:pt x="496" y="1021"/>
                  </a:lnTo>
                  <a:lnTo>
                    <a:pt x="520" y="1044"/>
                  </a:lnTo>
                  <a:lnTo>
                    <a:pt x="538" y="1037"/>
                  </a:lnTo>
                  <a:lnTo>
                    <a:pt x="540" y="1009"/>
                  </a:lnTo>
                  <a:lnTo>
                    <a:pt x="561" y="1009"/>
                  </a:lnTo>
                  <a:lnTo>
                    <a:pt x="575" y="1029"/>
                  </a:lnTo>
                  <a:lnTo>
                    <a:pt x="576" y="1045"/>
                  </a:lnTo>
                  <a:lnTo>
                    <a:pt x="586" y="1045"/>
                  </a:lnTo>
                  <a:lnTo>
                    <a:pt x="596" y="1037"/>
                  </a:lnTo>
                  <a:lnTo>
                    <a:pt x="596" y="1020"/>
                  </a:lnTo>
                  <a:lnTo>
                    <a:pt x="611" y="1006"/>
                  </a:lnTo>
                  <a:lnTo>
                    <a:pt x="626" y="1006"/>
                  </a:lnTo>
                  <a:lnTo>
                    <a:pt x="629" y="1008"/>
                  </a:lnTo>
                  <a:lnTo>
                    <a:pt x="637" y="1012"/>
                  </a:lnTo>
                  <a:lnTo>
                    <a:pt x="641" y="1015"/>
                  </a:lnTo>
                  <a:lnTo>
                    <a:pt x="645" y="1018"/>
                  </a:lnTo>
                  <a:lnTo>
                    <a:pt x="649" y="1021"/>
                  </a:lnTo>
                  <a:lnTo>
                    <a:pt x="652" y="1025"/>
                  </a:lnTo>
                  <a:lnTo>
                    <a:pt x="654" y="1028"/>
                  </a:lnTo>
                  <a:lnTo>
                    <a:pt x="656" y="1034"/>
                  </a:lnTo>
                  <a:lnTo>
                    <a:pt x="658" y="1042"/>
                  </a:lnTo>
                  <a:lnTo>
                    <a:pt x="658" y="1047"/>
                  </a:lnTo>
                  <a:lnTo>
                    <a:pt x="658" y="1049"/>
                  </a:lnTo>
                  <a:lnTo>
                    <a:pt x="658" y="1051"/>
                  </a:lnTo>
                  <a:lnTo>
                    <a:pt x="656" y="1059"/>
                  </a:lnTo>
                  <a:lnTo>
                    <a:pt x="653" y="1066"/>
                  </a:lnTo>
                  <a:lnTo>
                    <a:pt x="650" y="1074"/>
                  </a:lnTo>
                  <a:lnTo>
                    <a:pt x="655" y="1093"/>
                  </a:lnTo>
                  <a:lnTo>
                    <a:pt x="662" y="1095"/>
                  </a:lnTo>
                  <a:lnTo>
                    <a:pt x="667" y="1097"/>
                  </a:lnTo>
                  <a:lnTo>
                    <a:pt x="669" y="1098"/>
                  </a:lnTo>
                  <a:lnTo>
                    <a:pt x="671" y="1099"/>
                  </a:lnTo>
                  <a:lnTo>
                    <a:pt x="674" y="1104"/>
                  </a:lnTo>
                  <a:lnTo>
                    <a:pt x="676" y="1110"/>
                  </a:lnTo>
                  <a:lnTo>
                    <a:pt x="679" y="1119"/>
                  </a:lnTo>
                  <a:lnTo>
                    <a:pt x="679" y="1139"/>
                  </a:lnTo>
                  <a:lnTo>
                    <a:pt x="657" y="1159"/>
                  </a:lnTo>
                  <a:lnTo>
                    <a:pt x="661" y="1179"/>
                  </a:lnTo>
                  <a:lnTo>
                    <a:pt x="641" y="1201"/>
                  </a:lnTo>
                  <a:lnTo>
                    <a:pt x="661" y="1216"/>
                  </a:lnTo>
                  <a:lnTo>
                    <a:pt x="678" y="1216"/>
                  </a:lnTo>
                  <a:lnTo>
                    <a:pt x="686" y="1184"/>
                  </a:lnTo>
                  <a:lnTo>
                    <a:pt x="712" y="1172"/>
                  </a:lnTo>
                  <a:lnTo>
                    <a:pt x="707" y="1198"/>
                  </a:lnTo>
                  <a:lnTo>
                    <a:pt x="721" y="1198"/>
                  </a:lnTo>
                  <a:lnTo>
                    <a:pt x="726" y="1235"/>
                  </a:lnTo>
                  <a:lnTo>
                    <a:pt x="713" y="1248"/>
                  </a:lnTo>
                  <a:lnTo>
                    <a:pt x="721" y="1259"/>
                  </a:lnTo>
                  <a:lnTo>
                    <a:pt x="711" y="1281"/>
                  </a:lnTo>
                  <a:lnTo>
                    <a:pt x="733" y="1297"/>
                  </a:lnTo>
                  <a:lnTo>
                    <a:pt x="807" y="1294"/>
                  </a:lnTo>
                  <a:lnTo>
                    <a:pt x="808" y="1275"/>
                  </a:lnTo>
                  <a:lnTo>
                    <a:pt x="832" y="1254"/>
                  </a:lnTo>
                  <a:lnTo>
                    <a:pt x="822" y="1234"/>
                  </a:lnTo>
                  <a:lnTo>
                    <a:pt x="845" y="1223"/>
                  </a:lnTo>
                  <a:lnTo>
                    <a:pt x="849" y="1219"/>
                  </a:lnTo>
                  <a:close/>
                </a:path>
              </a:pathLst>
            </a:custGeom>
            <a:solidFill>
              <a:srgbClr val="CCFFFF">
                <a:alpha val="5294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45804" name="Picture 48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6588" y="4589463"/>
            <a:ext cx="576262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805" name="Text Box 4845"/>
          <p:cNvSpPr txBox="1">
            <a:spLocks noChangeArrowheads="1"/>
          </p:cNvSpPr>
          <p:nvPr/>
        </p:nvSpPr>
        <p:spPr bwMode="auto">
          <a:xfrm>
            <a:off x="2909888" y="5084763"/>
            <a:ext cx="479425" cy="127000"/>
          </a:xfrm>
          <a:prstGeom prst="rect">
            <a:avLst/>
          </a:prstGeom>
          <a:solidFill>
            <a:srgbClr val="FFFF00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18000" tIns="18000" rIns="18000" bIns="18000">
            <a:spAutoFit/>
          </a:bodyPr>
          <a:lstStyle/>
          <a:p>
            <a:r>
              <a:rPr lang="de-DE" sz="600">
                <a:solidFill>
                  <a:schemeClr val="tx1"/>
                </a:solidFill>
              </a:rPr>
              <a:t>Memmingen</a:t>
            </a:r>
          </a:p>
        </p:txBody>
      </p:sp>
      <p:sp>
        <p:nvSpPr>
          <p:cNvPr id="45806" name="Text Box 4846"/>
          <p:cNvSpPr txBox="1">
            <a:spLocks noChangeArrowheads="1"/>
          </p:cNvSpPr>
          <p:nvPr/>
        </p:nvSpPr>
        <p:spPr bwMode="auto">
          <a:xfrm>
            <a:off x="4643438" y="4935538"/>
            <a:ext cx="368300" cy="127000"/>
          </a:xfrm>
          <a:prstGeom prst="rect">
            <a:avLst/>
          </a:prstGeom>
          <a:solidFill>
            <a:srgbClr val="FFFF00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18000" tIns="18000" rIns="18000" bIns="18000">
            <a:spAutoFit/>
          </a:bodyPr>
          <a:lstStyle/>
          <a:p>
            <a:r>
              <a:rPr lang="de-DE" sz="600">
                <a:solidFill>
                  <a:schemeClr val="tx1"/>
                </a:solidFill>
              </a:rPr>
              <a:t>München</a:t>
            </a:r>
          </a:p>
        </p:txBody>
      </p:sp>
      <p:sp>
        <p:nvSpPr>
          <p:cNvPr id="45807" name="Text Box 4847"/>
          <p:cNvSpPr txBox="1">
            <a:spLocks noChangeArrowheads="1"/>
          </p:cNvSpPr>
          <p:nvPr/>
        </p:nvSpPr>
        <p:spPr bwMode="auto">
          <a:xfrm>
            <a:off x="2271713" y="1651000"/>
            <a:ext cx="388937" cy="127000"/>
          </a:xfrm>
          <a:prstGeom prst="rect">
            <a:avLst/>
          </a:prstGeom>
          <a:solidFill>
            <a:srgbClr val="FFFF00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18000" tIns="18000" rIns="18000" bIns="18000">
            <a:spAutoFit/>
          </a:bodyPr>
          <a:lstStyle/>
          <a:p>
            <a:r>
              <a:rPr lang="de-DE" sz="600">
                <a:solidFill>
                  <a:schemeClr val="tx1"/>
                </a:solidFill>
              </a:rPr>
              <a:t>Würzburg</a:t>
            </a:r>
          </a:p>
        </p:txBody>
      </p:sp>
      <p:sp>
        <p:nvSpPr>
          <p:cNvPr id="45808" name="Text Box 4848"/>
          <p:cNvSpPr txBox="1">
            <a:spLocks noChangeArrowheads="1"/>
          </p:cNvSpPr>
          <p:nvPr/>
        </p:nvSpPr>
        <p:spPr bwMode="auto">
          <a:xfrm>
            <a:off x="3786188" y="2330450"/>
            <a:ext cx="377825" cy="127000"/>
          </a:xfrm>
          <a:prstGeom prst="rect">
            <a:avLst/>
          </a:prstGeom>
          <a:solidFill>
            <a:srgbClr val="FFFF00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18000" tIns="18000" rIns="18000" bIns="18000">
            <a:spAutoFit/>
          </a:bodyPr>
          <a:lstStyle/>
          <a:p>
            <a:r>
              <a:rPr lang="de-DE" sz="600">
                <a:solidFill>
                  <a:schemeClr val="tx1"/>
                </a:solidFill>
              </a:rPr>
              <a:t>Nürnberg</a:t>
            </a:r>
          </a:p>
        </p:txBody>
      </p:sp>
      <p:sp>
        <p:nvSpPr>
          <p:cNvPr id="45809" name="Text Box 4849"/>
          <p:cNvSpPr txBox="1">
            <a:spLocks noChangeArrowheads="1"/>
          </p:cNvSpPr>
          <p:nvPr/>
        </p:nvSpPr>
        <p:spPr bwMode="auto">
          <a:xfrm>
            <a:off x="3914775" y="2060575"/>
            <a:ext cx="360363" cy="127000"/>
          </a:xfrm>
          <a:prstGeom prst="rect">
            <a:avLst/>
          </a:prstGeom>
          <a:solidFill>
            <a:srgbClr val="FFFF00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18000" tIns="18000" rIns="18000" bIns="18000">
            <a:spAutoFit/>
          </a:bodyPr>
          <a:lstStyle/>
          <a:p>
            <a:r>
              <a:rPr lang="de-DE" sz="600">
                <a:solidFill>
                  <a:schemeClr val="tx1"/>
                </a:solidFill>
              </a:rPr>
              <a:t>Erlangen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05" grpId="0" animBg="1"/>
      <p:bldP spid="45806" grpId="0" animBg="1"/>
      <p:bldP spid="45807" grpId="0" animBg="1"/>
      <p:bldP spid="45808" grpId="0" animBg="1"/>
      <p:bldP spid="4580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8662" y="214290"/>
            <a:ext cx="6843706" cy="1041397"/>
          </a:xfrm>
        </p:spPr>
        <p:txBody>
          <a:bodyPr/>
          <a:lstStyle/>
          <a:p>
            <a:r>
              <a:rPr lang="de-DE" sz="2800" dirty="0" smtClean="0">
                <a:solidFill>
                  <a:srgbClr val="FF0000"/>
                </a:solidFill>
              </a:rPr>
              <a:t>Zahlen/Daten des Ambulanten Kinderhospiz München - AKM</a:t>
            </a:r>
            <a:endParaRPr lang="de-DE" sz="2800" dirty="0">
              <a:solidFill>
                <a:srgbClr val="FF0000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4282" y="1214422"/>
            <a:ext cx="8715436" cy="5214974"/>
          </a:xfrm>
        </p:spPr>
        <p:txBody>
          <a:bodyPr/>
          <a:lstStyle/>
          <a:p>
            <a:pPr algn="l">
              <a:buFontTx/>
              <a:buChar char="-"/>
            </a:pPr>
            <a:r>
              <a:rPr lang="de-DE" sz="2000" u="sng" dirty="0" smtClean="0"/>
              <a:t>Bestehen des AKM:</a:t>
            </a:r>
          </a:p>
          <a:p>
            <a:pPr algn="l"/>
            <a:r>
              <a:rPr lang="de-DE" sz="2000" dirty="0" smtClean="0"/>
              <a:t>Das AKM wurde im Jahr 2004 gegründet</a:t>
            </a:r>
          </a:p>
          <a:p>
            <a:pPr algn="l"/>
            <a:endParaRPr lang="de-DE" sz="2000" u="sng" dirty="0" smtClean="0"/>
          </a:p>
          <a:p>
            <a:pPr algn="l">
              <a:buFontTx/>
              <a:buChar char="-"/>
            </a:pPr>
            <a:r>
              <a:rPr lang="de-DE" sz="2000" u="sng" dirty="0" smtClean="0"/>
              <a:t>Treuhandstiftung/selbstständige Stiftung</a:t>
            </a:r>
          </a:p>
          <a:p>
            <a:pPr algn="l"/>
            <a:r>
              <a:rPr lang="de-DE" sz="2000" dirty="0" smtClean="0"/>
              <a:t>Das AKM wurde als Treuhandstiftung gegründet. Seit November 2007 ist das AKM eine selbstständige Stiftung mit einem Grundkapital von 100.000 Euro, sowie 2 laufenden Spendenkonten. Hauptzweck der Stiftung ist das Betreiben und die Finanzierung des zur Stiftung gehörenden </a:t>
            </a:r>
            <a:r>
              <a:rPr lang="de-DE" sz="2000" dirty="0" err="1" smtClean="0"/>
              <a:t>Kinderhospizdienstes</a:t>
            </a:r>
            <a:r>
              <a:rPr lang="de-DE" sz="2000" dirty="0" smtClean="0"/>
              <a:t>. </a:t>
            </a:r>
          </a:p>
          <a:p>
            <a:pPr algn="l"/>
            <a:endParaRPr lang="de-DE" sz="2000" u="sng" dirty="0" smtClean="0"/>
          </a:p>
          <a:p>
            <a:pPr algn="l">
              <a:buFontTx/>
              <a:buChar char="-"/>
            </a:pPr>
            <a:r>
              <a:rPr lang="de-DE" sz="2000" u="sng" dirty="0" smtClean="0"/>
              <a:t>Finanzierung des </a:t>
            </a:r>
            <a:r>
              <a:rPr lang="de-DE" sz="2000" u="sng" dirty="0" err="1" smtClean="0"/>
              <a:t>Kinderhospizdienstes</a:t>
            </a:r>
            <a:endParaRPr lang="de-DE" sz="2000" u="sng" dirty="0" smtClean="0"/>
          </a:p>
          <a:p>
            <a:pPr algn="l"/>
            <a:r>
              <a:rPr lang="de-DE" sz="2000" dirty="0" smtClean="0"/>
              <a:t>Bis jetzt ist das AKM ausschließlich spendenfinanziert.</a:t>
            </a:r>
          </a:p>
          <a:p>
            <a:pPr algn="l"/>
            <a:r>
              <a:rPr lang="de-DE" sz="2000" dirty="0" smtClean="0"/>
              <a:t>Kostenanteile:  50% Personal; 25% Ehrenamt; 25% Büro, Telefon,     Öffentlichkeitsarbeit bei Jahresgesamtkosten von ca. 100.000 Euro</a:t>
            </a:r>
          </a:p>
          <a:p>
            <a:pPr algn="l"/>
            <a:r>
              <a:rPr lang="de-DE" sz="2000" dirty="0" smtClean="0"/>
              <a:t>Eine Bezuschussung durch die Krankenkassen gemäß §39a SGB V für das Jahr 2008 wird beantragt. </a:t>
            </a:r>
          </a:p>
          <a:p>
            <a:pPr algn="l"/>
            <a:endParaRPr lang="de-DE" sz="2000" dirty="0" smtClean="0"/>
          </a:p>
          <a:p>
            <a:pPr algn="l"/>
            <a:endParaRPr lang="de-DE" sz="2000" dirty="0" smtClean="0"/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50825" y="1484313"/>
            <a:ext cx="8374063" cy="5903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8138" indent="-338138" defTabSz="449263">
              <a:spcBef>
                <a:spcPts val="700"/>
              </a:spcBef>
              <a:buClr>
                <a:srgbClr val="808080"/>
              </a:buClr>
              <a:buSzPct val="100000"/>
              <a:buFont typeface="Arial" charset="0"/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2000" b="0">
                <a:latin typeface="Calibri" pitchFamily="34" charset="0"/>
                <a:cs typeface="Lucida Sans Unicode" pitchFamily="34" charset="0"/>
              </a:rPr>
              <a:t>Qualität  - Schulung (Grundmodul:39UE; Aufbaumodul 110 UE),  Supervision, Struktur, Büro, Begleitung, Beratung und Vermittlung, Öffentlichkeitsarbeit</a:t>
            </a:r>
          </a:p>
          <a:p>
            <a:pPr marL="338138" indent="-338138" defTabSz="449263">
              <a:spcBef>
                <a:spcPts val="700"/>
              </a:spcBef>
              <a:buClr>
                <a:srgbClr val="808080"/>
              </a:buClr>
              <a:buSzPct val="100000"/>
              <a:buFont typeface="Arial" charset="0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en-GB" sz="1000" b="0">
              <a:latin typeface="Calibri" pitchFamily="34" charset="0"/>
              <a:cs typeface="Lucida Sans Unicode" pitchFamily="34" charset="0"/>
            </a:endParaRPr>
          </a:p>
          <a:p>
            <a:pPr marL="338138" indent="-338138" defTabSz="449263">
              <a:spcBef>
                <a:spcPts val="700"/>
              </a:spcBef>
              <a:buClr>
                <a:srgbClr val="808080"/>
              </a:buClr>
              <a:buSzPct val="100000"/>
              <a:buFont typeface="Arial" charset="0"/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2000" b="0">
                <a:latin typeface="Calibri" pitchFamily="34" charset="0"/>
                <a:cs typeface="Lucida Sans Unicode" pitchFamily="34" charset="0"/>
              </a:rPr>
              <a:t>optimale Zusammenarbeit von qualifiziertem Ehrenamt und Professionellen  </a:t>
            </a:r>
          </a:p>
          <a:p>
            <a:pPr marL="338138" indent="-338138" defTabSz="449263">
              <a:spcBef>
                <a:spcPts val="700"/>
              </a:spcBef>
              <a:buClr>
                <a:srgbClr val="808080"/>
              </a:buClr>
              <a:buSzPct val="100000"/>
              <a:buFont typeface="Arial" charset="0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1000" b="0">
                <a:latin typeface="Calibri" pitchFamily="34" charset="0"/>
                <a:cs typeface="Lucida Sans Unicode" pitchFamily="34" charset="0"/>
              </a:rPr>
              <a:t>         </a:t>
            </a:r>
          </a:p>
          <a:p>
            <a:pPr marL="338138" indent="-338138" defTabSz="449263">
              <a:spcBef>
                <a:spcPts val="700"/>
              </a:spcBef>
              <a:buClr>
                <a:srgbClr val="808080"/>
              </a:buClr>
              <a:buSzPct val="100000"/>
              <a:buFont typeface="Arial" charset="0"/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2000" b="0">
                <a:latin typeface="Calibri" pitchFamily="34" charset="0"/>
                <a:cs typeface="Lucida Sans Unicode" pitchFamily="34" charset="0"/>
              </a:rPr>
              <a:t>feste Einbindung ins gesamte Palliativnetz</a:t>
            </a:r>
          </a:p>
          <a:p>
            <a:pPr marL="338138" indent="-338138" defTabSz="449263">
              <a:spcBef>
                <a:spcPts val="700"/>
              </a:spcBef>
              <a:buClr>
                <a:srgbClr val="808080"/>
              </a:buClr>
              <a:buSzPct val="100000"/>
              <a:buFont typeface="Arial" charset="0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1000" b="0">
                <a:latin typeface="Calibri" pitchFamily="34" charset="0"/>
                <a:cs typeface="Lucida Sans Unicode" pitchFamily="34" charset="0"/>
              </a:rPr>
              <a:t>    </a:t>
            </a:r>
          </a:p>
          <a:p>
            <a:pPr marL="338138" indent="-338138" defTabSz="449263">
              <a:spcBef>
                <a:spcPts val="700"/>
              </a:spcBef>
              <a:buClr>
                <a:srgbClr val="808080"/>
              </a:buClr>
              <a:buSzPct val="100000"/>
              <a:buFont typeface="Arial" charset="0"/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2000" b="0">
                <a:latin typeface="Calibri" pitchFamily="34" charset="0"/>
                <a:cs typeface="Lucida Sans Unicode" pitchFamily="34" charset="0"/>
              </a:rPr>
              <a:t>durch unser Kooperationsmodell eine finanzierbare, flächendeckende,       Qualität sichernde, ambulante Betreuung der betroffenen Familen in  München und den umliegenden ländlichen Regionen in einem Radius von etwa 120 km erreichen</a:t>
            </a:r>
            <a:endParaRPr lang="en-GB" sz="2400" b="0">
              <a:latin typeface="Calibri" pitchFamily="34" charset="0"/>
            </a:endParaRPr>
          </a:p>
          <a:p>
            <a:pPr marL="338138" indent="-338138" algn="ctr" defTabSz="449263">
              <a:spcBef>
                <a:spcPts val="700"/>
              </a:spcBef>
              <a:buClr>
                <a:srgbClr val="808080"/>
              </a:buClr>
              <a:buSzPct val="100000"/>
              <a:buFont typeface="Arial" charset="0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en-GB" sz="1000" b="0">
              <a:latin typeface="Calibri" pitchFamily="34" charset="0"/>
            </a:endParaRPr>
          </a:p>
          <a:p>
            <a:pPr marL="338138" indent="-338138" algn="ctr" defTabSz="449263">
              <a:spcBef>
                <a:spcPts val="700"/>
              </a:spcBef>
              <a:buClr>
                <a:srgbClr val="808080"/>
              </a:buClr>
              <a:buSzPct val="100000"/>
              <a:buFont typeface="Arial" charset="0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2400" b="0">
                <a:solidFill>
                  <a:srgbClr val="FF0000"/>
                </a:solidFill>
                <a:latin typeface="Calibri" pitchFamily="34" charset="0"/>
              </a:rPr>
              <a:t>Wo Kinderhospizarbeit draufsteht, soll sie auch drinstecken !</a:t>
            </a:r>
          </a:p>
          <a:p>
            <a:pPr marL="338138" indent="-338138" algn="ctr" defTabSz="449263">
              <a:spcBef>
                <a:spcPts val="700"/>
              </a:spcBef>
              <a:buClr>
                <a:srgbClr val="808080"/>
              </a:buClr>
              <a:buSzPct val="100000"/>
              <a:buFont typeface="Arial" charset="0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en-GB" sz="2400" b="0">
              <a:latin typeface="Calibri" pitchFamily="34" charset="0"/>
              <a:cs typeface="Lucida Sans Unicode" pitchFamily="34" charset="0"/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755650" y="546100"/>
            <a:ext cx="76025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1968500" algn="l"/>
              </a:tabLst>
            </a:pPr>
            <a:r>
              <a:rPr lang="de-DE" sz="3200">
                <a:solidFill>
                  <a:srgbClr val="FF0000"/>
                </a:solidFill>
              </a:rPr>
              <a:t>Unsere Ziele in der Kinderhospizarbeit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2"/>
          <p:cNvSpPr txBox="1">
            <a:spLocks noChangeArrowheads="1"/>
          </p:cNvSpPr>
          <p:nvPr/>
        </p:nvSpPr>
        <p:spPr bwMode="auto">
          <a:xfrm>
            <a:off x="0" y="981075"/>
            <a:ext cx="9144000" cy="1922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49263">
              <a:buClr>
                <a:srgbClr val="EB2605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>
                <a:solidFill>
                  <a:srgbClr val="EB2605"/>
                </a:solidFill>
                <a:latin typeface="Calibri" pitchFamily="34" charset="0"/>
                <a:cs typeface="Lucida Sans Unicode" pitchFamily="34" charset="0"/>
              </a:rPr>
              <a:t>  </a:t>
            </a:r>
            <a:r>
              <a:rPr lang="en-GB" sz="2800">
                <a:solidFill>
                  <a:srgbClr val="FF3333"/>
                </a:solidFill>
                <a:latin typeface="Calibri" pitchFamily="34" charset="0"/>
                <a:cs typeface="Lucida Sans Unicode" pitchFamily="34" charset="0"/>
              </a:rPr>
              <a:t>„Nicht das Leben mit Tagen, </a:t>
            </a:r>
          </a:p>
          <a:p>
            <a:pPr algn="ctr" defTabSz="449263">
              <a:buClr>
                <a:srgbClr val="EB2605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>
                <a:solidFill>
                  <a:srgbClr val="FF3333"/>
                </a:solidFill>
                <a:latin typeface="Calibri" pitchFamily="34" charset="0"/>
                <a:cs typeface="Lucida Sans Unicode" pitchFamily="34" charset="0"/>
              </a:rPr>
              <a:t>sondern die Tage mit Leben anfüllen“</a:t>
            </a:r>
          </a:p>
          <a:p>
            <a:pPr defTabSz="449263">
              <a:buClr>
                <a:srgbClr val="EB2605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0">
                <a:solidFill>
                  <a:srgbClr val="008000"/>
                </a:solidFill>
                <a:latin typeface="Comic Sans MS" pitchFamily="66" charset="0"/>
                <a:cs typeface="Lucida Sans Unicode" pitchFamily="34" charset="0"/>
              </a:rPr>
              <a:t>		 </a:t>
            </a: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b="0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  <a:p>
            <a:pPr defTabSz="449263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b="0">
              <a:solidFill>
                <a:srgbClr val="000000"/>
              </a:solidFill>
              <a:latin typeface="Calibri" pitchFamily="34" charset="0"/>
              <a:cs typeface="Lucida Sans Unicode" pitchFamily="34" charset="0"/>
            </a:endParaRPr>
          </a:p>
        </p:txBody>
      </p:sp>
      <p:pic>
        <p:nvPicPr>
          <p:cNvPr id="6553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2528888"/>
            <a:ext cx="4968875" cy="3775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42875" y="1857375"/>
            <a:ext cx="9001125" cy="4860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dist="25456" dir="2700000" algn="ctr" rotWithShape="0">
              <a:srgbClr val="C0C0C0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395288" y="0"/>
            <a:ext cx="8229600" cy="868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defTabSz="449263">
              <a:buClr>
                <a:srgbClr val="EB2605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400">
                <a:solidFill>
                  <a:srgbClr val="FF0000"/>
                </a:solidFill>
                <a:latin typeface="Calibri" pitchFamily="34" charset="0"/>
                <a:cs typeface="Lucida Sans Unicode" pitchFamily="34" charset="0"/>
              </a:rPr>
              <a:t>AKM</a:t>
            </a:r>
            <a:r>
              <a:rPr lang="en-GB" sz="440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 - TEAM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836613"/>
            <a:ext cx="9144000" cy="5399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4963" indent="-334963" defTabSz="449263">
              <a:lnSpc>
                <a:spcPct val="80000"/>
              </a:lnSpc>
              <a:spcBef>
                <a:spcPts val="450"/>
              </a:spcBef>
              <a:buClr>
                <a:srgbClr val="808080"/>
              </a:buClr>
              <a:buSzPct val="10000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en-GB" b="0" dirty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Das </a:t>
            </a:r>
            <a:r>
              <a:rPr lang="en-GB" b="0" dirty="0">
                <a:solidFill>
                  <a:srgbClr val="FF0000"/>
                </a:solidFill>
                <a:latin typeface="Calibri" pitchFamily="34" charset="0"/>
                <a:cs typeface="Lucida Sans Unicode" pitchFamily="34" charset="0"/>
              </a:rPr>
              <a:t>AKM </a:t>
            </a:r>
            <a:r>
              <a:rPr lang="de-DE" b="0" dirty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ist</a:t>
            </a:r>
            <a:r>
              <a:rPr lang="en-GB" b="0" dirty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de-DE" b="0" dirty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ein</a:t>
            </a:r>
            <a:r>
              <a:rPr lang="en-GB" b="0" dirty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err="1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Kinderhospizdienstdienst</a:t>
            </a:r>
            <a:r>
              <a:rPr lang="en-GB" b="0" dirty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err="1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im</a:t>
            </a:r>
            <a:r>
              <a:rPr lang="en-GB" b="0" dirty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err="1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Sinne</a:t>
            </a:r>
            <a:r>
              <a:rPr lang="en-GB" b="0" dirty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 des Paragraph 39a SGB </a:t>
            </a:r>
            <a:r>
              <a:rPr lang="en-GB" b="0" dirty="0" smtClean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V.</a:t>
            </a:r>
            <a:endParaRPr lang="en-GB" b="0" dirty="0">
              <a:solidFill>
                <a:srgbClr val="FF0000"/>
              </a:solidFill>
              <a:latin typeface="Calibri" pitchFamily="34" charset="0"/>
              <a:cs typeface="Lucida Sans Unicode" pitchFamily="34" charset="0"/>
            </a:endParaRPr>
          </a:p>
          <a:p>
            <a:pPr marL="334963" indent="-334963" defTabSz="449263">
              <a:lnSpc>
                <a:spcPct val="80000"/>
              </a:lnSpc>
              <a:spcBef>
                <a:spcPts val="450"/>
              </a:spcBef>
              <a:buClr>
                <a:srgbClr val="FF0000"/>
              </a:buClr>
              <a:buSzPct val="10000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Das </a:t>
            </a:r>
            <a:r>
              <a:rPr lang="en-GB" b="0" dirty="0">
                <a:solidFill>
                  <a:srgbClr val="FF0000"/>
                </a:solidFill>
                <a:latin typeface="Calibri" pitchFamily="34" charset="0"/>
                <a:cs typeface="Lucida Sans Unicode" pitchFamily="34" charset="0"/>
              </a:rPr>
              <a:t>AKM</a:t>
            </a:r>
            <a:r>
              <a:rPr lang="en-GB" b="0" dirty="0">
                <a:solidFill>
                  <a:schemeClr val="bg2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bietet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err="1" smtClean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qualifizierte</a:t>
            </a:r>
            <a:r>
              <a:rPr lang="en-GB" b="0" dirty="0" smtClean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err="1" smtClean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ehrenamtliche</a:t>
            </a:r>
            <a:r>
              <a:rPr lang="en-GB" b="0" dirty="0" smtClean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ambulante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Kinderhospizarbeit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unter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ständiger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</a:t>
            </a:r>
          </a:p>
          <a:p>
            <a:pPr marL="334963" indent="-334963" defTabSz="449263">
              <a:lnSpc>
                <a:spcPct val="80000"/>
              </a:lnSpc>
              <a:spcBef>
                <a:spcPts val="450"/>
              </a:spcBef>
              <a:buClr>
                <a:srgbClr val="FF0000"/>
              </a:buClr>
              <a:buSzPct val="10000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fachlicher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Verantwortung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mindestens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einer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Fachkraft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(§39a) </a:t>
            </a:r>
            <a:r>
              <a:rPr lang="en-GB" b="0" dirty="0" smtClean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an.     </a:t>
            </a:r>
            <a:endParaRPr lang="en-GB" b="0" dirty="0">
              <a:solidFill>
                <a:srgbClr val="7F7F7F"/>
              </a:solidFill>
              <a:latin typeface="Calibri" pitchFamily="34" charset="0"/>
              <a:cs typeface="Lucida Sans Unicode" pitchFamily="34" charset="0"/>
            </a:endParaRPr>
          </a:p>
          <a:p>
            <a:pPr marL="334963" indent="-334963" defTabSz="449263">
              <a:lnSpc>
                <a:spcPct val="80000"/>
              </a:lnSpc>
              <a:spcBef>
                <a:spcPts val="450"/>
              </a:spcBef>
              <a:buClr>
                <a:srgbClr val="808080"/>
              </a:buClr>
              <a:buSzPct val="10000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en-GB" b="0" dirty="0">
              <a:solidFill>
                <a:schemeClr val="bg2"/>
              </a:solidFill>
              <a:latin typeface="Calibri" pitchFamily="34" charset="0"/>
              <a:cs typeface="Lucida Sans Unicode" pitchFamily="34" charset="0"/>
            </a:endParaRPr>
          </a:p>
          <a:p>
            <a:pPr marL="334963" indent="-334963" defTabSz="449263">
              <a:lnSpc>
                <a:spcPct val="80000"/>
              </a:lnSpc>
              <a:spcBef>
                <a:spcPts val="450"/>
              </a:spcBef>
              <a:buClr>
                <a:srgbClr val="808080"/>
              </a:buClr>
              <a:buSzPct val="10000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en-GB" u="sng" dirty="0" err="1" smtClean="0">
                <a:solidFill>
                  <a:srgbClr val="FF0000"/>
                </a:solidFill>
                <a:latin typeface="Calibri" pitchFamily="34" charset="0"/>
                <a:cs typeface="Lucida Sans Unicode" pitchFamily="34" charset="0"/>
              </a:rPr>
              <a:t>Leitungsteam</a:t>
            </a:r>
            <a:endParaRPr lang="en-GB" u="sng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Lucida Sans Unicode" pitchFamily="34" charset="0"/>
            </a:endParaRPr>
          </a:p>
          <a:p>
            <a:pPr marL="334963" indent="-334963" defTabSz="449263">
              <a:lnSpc>
                <a:spcPct val="80000"/>
              </a:lnSpc>
              <a:spcBef>
                <a:spcPts val="450"/>
              </a:spcBef>
              <a:buClr>
                <a:srgbClr val="808080"/>
              </a:buClr>
              <a:buSzPct val="10000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en-GB" b="0" dirty="0" smtClean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- </a:t>
            </a:r>
            <a:r>
              <a:rPr lang="en-GB" b="0" dirty="0" err="1" smtClean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Dienstleitung</a:t>
            </a:r>
            <a:r>
              <a:rPr lang="en-GB" b="0" dirty="0" smtClean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durch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den </a:t>
            </a:r>
            <a:r>
              <a:rPr lang="en-GB" b="0" dirty="0" err="1" smtClean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Vorstand</a:t>
            </a:r>
            <a:r>
              <a:rPr lang="en-GB" b="0" dirty="0" smtClean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 - </a:t>
            </a:r>
            <a:r>
              <a:rPr lang="en-GB" b="0" dirty="0" err="1" smtClean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ehrenamtlich</a:t>
            </a:r>
            <a:endParaRPr lang="en-GB" b="0" dirty="0">
              <a:solidFill>
                <a:srgbClr val="7F7F7F"/>
              </a:solidFill>
              <a:latin typeface="Calibri" pitchFamily="34" charset="0"/>
              <a:cs typeface="Lucida Sans Unicode" pitchFamily="34" charset="0"/>
            </a:endParaRPr>
          </a:p>
          <a:p>
            <a:pPr marL="334963" indent="-334963" defTabSz="449263">
              <a:lnSpc>
                <a:spcPct val="80000"/>
              </a:lnSpc>
              <a:spcBef>
                <a:spcPts val="450"/>
              </a:spcBef>
              <a:buClr>
                <a:srgbClr val="FF0000"/>
              </a:buClr>
              <a:buSzPct val="10000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-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Koordination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interner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Familienbegleiter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/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innen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(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Fachkraft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nach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smtClean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§39a SGB V) - </a:t>
            </a:r>
            <a:r>
              <a:rPr lang="en-GB" b="0" dirty="0" err="1" smtClean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Halbtagsstelle</a:t>
            </a:r>
            <a:endParaRPr lang="en-GB" b="0" dirty="0">
              <a:solidFill>
                <a:srgbClr val="7F7F7F"/>
              </a:solidFill>
              <a:latin typeface="Calibri" pitchFamily="34" charset="0"/>
              <a:cs typeface="Lucida Sans Unicode" pitchFamily="34" charset="0"/>
            </a:endParaRPr>
          </a:p>
          <a:p>
            <a:pPr marL="334963" indent="-334963" defTabSz="449263">
              <a:lnSpc>
                <a:spcPct val="80000"/>
              </a:lnSpc>
              <a:spcBef>
                <a:spcPts val="450"/>
              </a:spcBef>
              <a:buClr>
                <a:srgbClr val="808080"/>
              </a:buClr>
              <a:buSzPct val="10000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-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Vernetzung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Hospizvereine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und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Koordination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externer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Familienbegleiter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/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innen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</a:t>
            </a:r>
          </a:p>
          <a:p>
            <a:pPr marL="334963" indent="-334963" defTabSz="449263">
              <a:lnSpc>
                <a:spcPct val="80000"/>
              </a:lnSpc>
              <a:spcBef>
                <a:spcPts val="450"/>
              </a:spcBef>
              <a:buClr>
                <a:srgbClr val="808080"/>
              </a:buClr>
              <a:buSzPct val="10000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 (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neu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zu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definierende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Fachkraft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smtClean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– </a:t>
            </a:r>
            <a:r>
              <a:rPr lang="en-GB" b="0" dirty="0" err="1" smtClean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Sozialmanagement</a:t>
            </a:r>
            <a:r>
              <a:rPr lang="en-GB" b="0" dirty="0" smtClean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) - </a:t>
            </a:r>
            <a:r>
              <a:rPr lang="en-GB" b="0" dirty="0" err="1" smtClean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Halbtagsstelle</a:t>
            </a:r>
            <a:endParaRPr lang="en-GB" b="0" dirty="0">
              <a:solidFill>
                <a:srgbClr val="7F7F7F"/>
              </a:solidFill>
              <a:latin typeface="Calibri" pitchFamily="34" charset="0"/>
              <a:cs typeface="Lucida Sans Unicode" pitchFamily="34" charset="0"/>
            </a:endParaRPr>
          </a:p>
          <a:p>
            <a:pPr marL="334963" indent="-334963" defTabSz="449263">
              <a:lnSpc>
                <a:spcPct val="80000"/>
              </a:lnSpc>
              <a:spcBef>
                <a:spcPts val="450"/>
              </a:spcBef>
              <a:buClr>
                <a:srgbClr val="808080"/>
              </a:buClr>
              <a:buSzPct val="10000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en-GB" b="0" dirty="0">
                <a:solidFill>
                  <a:srgbClr val="7F7F7F"/>
                </a:solidFill>
                <a:latin typeface="Calibri" pitchFamily="34" charset="0"/>
              </a:rPr>
              <a:t>-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</a:rPr>
              <a:t>psychosoziale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</a:rPr>
              <a:t> und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</a:rPr>
              <a:t>organisatorische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</a:rPr>
              <a:t>Leitung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</a:rPr>
              <a:t>der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</a:rPr>
              <a:t>Schulung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</a:rPr>
              <a:t>,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</a:rPr>
              <a:t>Trauerbegleitung</a:t>
            </a:r>
            <a:endParaRPr lang="en-GB" b="0" dirty="0">
              <a:solidFill>
                <a:srgbClr val="7F7F7F"/>
              </a:solidFill>
              <a:latin typeface="Calibri" pitchFamily="34" charset="0"/>
            </a:endParaRPr>
          </a:p>
          <a:p>
            <a:pPr marL="334963" indent="-334963" defTabSz="449263">
              <a:lnSpc>
                <a:spcPct val="80000"/>
              </a:lnSpc>
              <a:spcBef>
                <a:spcPts val="450"/>
              </a:spcBef>
              <a:buClr>
                <a:srgbClr val="808080"/>
              </a:buClr>
              <a:buSzPct val="10000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en-GB" b="0" dirty="0">
                <a:solidFill>
                  <a:srgbClr val="7F7F7F"/>
                </a:solidFill>
                <a:latin typeface="Calibri" pitchFamily="34" charset="0"/>
              </a:rPr>
              <a:t>  (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</a:rPr>
              <a:t>psychosoz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</a:rPr>
              <a:t>.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</a:rPr>
              <a:t>Fachkraft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</a:rPr>
              <a:t>) </a:t>
            </a:r>
            <a:r>
              <a:rPr lang="en-GB" b="0" dirty="0" smtClean="0">
                <a:solidFill>
                  <a:srgbClr val="7F7F7F"/>
                </a:solidFill>
                <a:latin typeface="Calibri" pitchFamily="34" charset="0"/>
              </a:rPr>
              <a:t>- GFB</a:t>
            </a:r>
            <a:endParaRPr lang="en-GB" b="0" dirty="0">
              <a:solidFill>
                <a:srgbClr val="7F7F7F"/>
              </a:solidFill>
              <a:latin typeface="Calibri" pitchFamily="34" charset="0"/>
            </a:endParaRPr>
          </a:p>
          <a:p>
            <a:pPr marL="334963" indent="-334963" defTabSz="449263">
              <a:lnSpc>
                <a:spcPct val="80000"/>
              </a:lnSpc>
              <a:spcBef>
                <a:spcPts val="450"/>
              </a:spcBef>
              <a:buClr>
                <a:srgbClr val="808080"/>
              </a:buClr>
              <a:buSzPct val="10000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en-GB" b="0" dirty="0">
                <a:solidFill>
                  <a:srgbClr val="7F7F7F"/>
                </a:solidFill>
                <a:latin typeface="Calibri" pitchFamily="34" charset="0"/>
              </a:rPr>
              <a:t>-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Büro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,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Verwaltung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,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Telefon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,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Öffentlichkeitsarbeit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 </a:t>
            </a:r>
            <a:r>
              <a:rPr lang="en-GB" b="0" dirty="0" smtClean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- </a:t>
            </a:r>
            <a:r>
              <a:rPr lang="en-GB" b="0" dirty="0" err="1" smtClean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Vollzeitstelle</a:t>
            </a:r>
            <a:r>
              <a:rPr lang="en-GB" b="0" dirty="0" smtClean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                                                  </a:t>
            </a:r>
            <a:endParaRPr lang="en-GB" b="0" dirty="0">
              <a:solidFill>
                <a:srgbClr val="7F7F7F"/>
              </a:solidFill>
              <a:latin typeface="Calibri" pitchFamily="34" charset="0"/>
              <a:cs typeface="Lucida Sans Unicode" pitchFamily="34" charset="0"/>
            </a:endParaRPr>
          </a:p>
          <a:p>
            <a:pPr marL="334963" indent="-334963" defTabSz="449263">
              <a:lnSpc>
                <a:spcPct val="80000"/>
              </a:lnSpc>
              <a:spcBef>
                <a:spcPts val="450"/>
              </a:spcBef>
              <a:buClr>
                <a:srgbClr val="808080"/>
              </a:buClr>
              <a:buSzPct val="10000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en-GB" b="0" dirty="0">
              <a:solidFill>
                <a:srgbClr val="EB2605"/>
              </a:solidFill>
              <a:latin typeface="Calibri" pitchFamily="34" charset="0"/>
              <a:cs typeface="Lucida Sans Unicode" pitchFamily="34" charset="0"/>
            </a:endParaRPr>
          </a:p>
          <a:p>
            <a:pPr marL="334963" indent="-334963" defTabSz="449263">
              <a:lnSpc>
                <a:spcPct val="80000"/>
              </a:lnSpc>
              <a:spcBef>
                <a:spcPts val="450"/>
              </a:spcBef>
              <a:buClr>
                <a:srgbClr val="FF0000"/>
              </a:buClr>
              <a:buSzPct val="10000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en-GB" u="sng" dirty="0" err="1">
                <a:solidFill>
                  <a:srgbClr val="FF0000"/>
                </a:solidFill>
                <a:latin typeface="Calibri" pitchFamily="34" charset="0"/>
                <a:cs typeface="Lucida Sans Unicode" pitchFamily="34" charset="0"/>
              </a:rPr>
              <a:t>ehrenamtliche</a:t>
            </a:r>
            <a:r>
              <a:rPr lang="en-GB" u="sng" dirty="0">
                <a:solidFill>
                  <a:srgbClr val="FF0000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u="sng" dirty="0" err="1">
                <a:solidFill>
                  <a:srgbClr val="FF0000"/>
                </a:solidFill>
                <a:latin typeface="Calibri" pitchFamily="34" charset="0"/>
                <a:cs typeface="Lucida Sans Unicode" pitchFamily="34" charset="0"/>
              </a:rPr>
              <a:t>Familienbegleiter</a:t>
            </a:r>
            <a:r>
              <a:rPr lang="en-GB" u="sng" dirty="0">
                <a:solidFill>
                  <a:srgbClr val="FF0000"/>
                </a:solidFill>
                <a:latin typeface="Calibri" pitchFamily="34" charset="0"/>
                <a:cs typeface="Lucida Sans Unicode" pitchFamily="34" charset="0"/>
              </a:rPr>
              <a:t>/</a:t>
            </a:r>
            <a:r>
              <a:rPr lang="en-GB" u="sng" dirty="0" err="1">
                <a:solidFill>
                  <a:srgbClr val="FF0000"/>
                </a:solidFill>
                <a:latin typeface="Calibri" pitchFamily="34" charset="0"/>
                <a:cs typeface="Lucida Sans Unicode" pitchFamily="34" charset="0"/>
              </a:rPr>
              <a:t>innen</a:t>
            </a:r>
            <a:endParaRPr lang="en-GB" u="sng" dirty="0">
              <a:solidFill>
                <a:srgbClr val="FF0000"/>
              </a:solidFill>
              <a:latin typeface="Calibri" pitchFamily="34" charset="0"/>
              <a:cs typeface="Lucida Sans Unicode" pitchFamily="34" charset="0"/>
            </a:endParaRPr>
          </a:p>
          <a:p>
            <a:pPr marL="334963" indent="-334963" defTabSz="449263">
              <a:lnSpc>
                <a:spcPct val="80000"/>
              </a:lnSpc>
              <a:spcBef>
                <a:spcPts val="450"/>
              </a:spcBef>
              <a:buClr>
                <a:srgbClr val="FF0000"/>
              </a:buClr>
              <a:buSzPct val="10000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en-GB" b="0" dirty="0">
                <a:solidFill>
                  <a:schemeClr val="bg2"/>
                </a:solidFill>
                <a:latin typeface="Calibri" pitchFamily="34" charset="0"/>
                <a:cs typeface="Lucida Sans Unicode" pitchFamily="34" charset="0"/>
              </a:rPr>
              <a:t>- 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28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externe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und 28 interne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Familienbegleiter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/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innen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</a:t>
            </a:r>
          </a:p>
          <a:p>
            <a:pPr marL="334963" indent="-334963" defTabSz="449263">
              <a:lnSpc>
                <a:spcPct val="80000"/>
              </a:lnSpc>
              <a:spcBef>
                <a:spcPts val="450"/>
              </a:spcBef>
              <a:buClr>
                <a:srgbClr val="808080"/>
              </a:buClr>
              <a:buSzPct val="10000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- </a:t>
            </a:r>
            <a:r>
              <a:rPr lang="en-GB" b="0" dirty="0" smtClean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  9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externe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und </a:t>
            </a:r>
            <a:r>
              <a:rPr lang="en-GB" b="0" dirty="0" smtClean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11 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interne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Teilnehmer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/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innen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an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unserer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b="0" dirty="0" err="1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Schulung</a:t>
            </a:r>
            <a:r>
              <a:rPr lang="en-GB" b="0" dirty="0">
                <a:solidFill>
                  <a:srgbClr val="7F7F7F"/>
                </a:solidFill>
                <a:latin typeface="Calibri" pitchFamily="34" charset="0"/>
                <a:cs typeface="Lucida Sans Unicode" pitchFamily="34" charset="0"/>
              </a:rPr>
              <a:t> 2007/08    </a:t>
            </a:r>
          </a:p>
          <a:p>
            <a:pPr marL="334963" indent="-334963" defTabSz="449263">
              <a:lnSpc>
                <a:spcPct val="80000"/>
              </a:lnSpc>
              <a:spcBef>
                <a:spcPts val="450"/>
              </a:spcBef>
              <a:buClr>
                <a:srgbClr val="808080"/>
              </a:buClr>
              <a:buSzPct val="10000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en-GB" dirty="0">
              <a:solidFill>
                <a:srgbClr val="808080"/>
              </a:solidFill>
              <a:latin typeface="Calibri" pitchFamily="34" charset="0"/>
              <a:cs typeface="Lucida Sans Unicode" pitchFamily="34" charset="0"/>
            </a:endParaRPr>
          </a:p>
          <a:p>
            <a:pPr marL="334963" indent="-334963" defTabSz="449263">
              <a:lnSpc>
                <a:spcPct val="80000"/>
              </a:lnSpc>
              <a:spcBef>
                <a:spcPts val="450"/>
              </a:spcBef>
              <a:buClr>
                <a:srgbClr val="808080"/>
              </a:buClr>
              <a:buSzPct val="10000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en-GB" dirty="0" err="1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Unsere</a:t>
            </a:r>
            <a:r>
              <a:rPr lang="en-GB" dirty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dirty="0" err="1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Kooperationspartner</a:t>
            </a:r>
            <a:r>
              <a:rPr lang="en-GB" dirty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 in </a:t>
            </a:r>
            <a:r>
              <a:rPr lang="en-GB" dirty="0" err="1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der</a:t>
            </a:r>
            <a:r>
              <a:rPr lang="en-GB" dirty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dirty="0" err="1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Ausbildung</a:t>
            </a:r>
            <a:r>
              <a:rPr lang="en-GB" dirty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dirty="0" err="1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der</a:t>
            </a:r>
            <a:r>
              <a:rPr lang="en-GB" dirty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dirty="0" err="1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Helfer</a:t>
            </a:r>
            <a:r>
              <a:rPr lang="en-GB" dirty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/</a:t>
            </a:r>
            <a:r>
              <a:rPr lang="en-GB" dirty="0" err="1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innen</a:t>
            </a:r>
            <a:r>
              <a:rPr lang="en-GB" dirty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: </a:t>
            </a:r>
          </a:p>
          <a:p>
            <a:pPr marL="334963" indent="-334963" defTabSz="449263">
              <a:lnSpc>
                <a:spcPct val="80000"/>
              </a:lnSpc>
              <a:spcBef>
                <a:spcPts val="450"/>
              </a:spcBef>
              <a:buClr>
                <a:srgbClr val="808080"/>
              </a:buClr>
              <a:buSzPct val="10000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en-GB" dirty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- </a:t>
            </a:r>
            <a:r>
              <a:rPr lang="en-GB" dirty="0" err="1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Kleine</a:t>
            </a:r>
            <a:r>
              <a:rPr lang="en-GB" dirty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 </a:t>
            </a:r>
            <a:r>
              <a:rPr lang="en-GB" dirty="0" err="1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Riesen</a:t>
            </a:r>
            <a:r>
              <a:rPr lang="en-GB" dirty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, das </a:t>
            </a:r>
            <a:r>
              <a:rPr lang="en-GB" dirty="0" err="1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Palliativprojekt</a:t>
            </a:r>
            <a:r>
              <a:rPr lang="en-GB" dirty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 des KKH </a:t>
            </a:r>
            <a:r>
              <a:rPr lang="en-GB" dirty="0" err="1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Schwabing</a:t>
            </a:r>
            <a:r>
              <a:rPr lang="en-GB" dirty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, TU </a:t>
            </a:r>
            <a:r>
              <a:rPr lang="en-GB" dirty="0" err="1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München</a:t>
            </a:r>
            <a:r>
              <a:rPr lang="en-GB" dirty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 </a:t>
            </a:r>
          </a:p>
          <a:p>
            <a:pPr marL="334963" indent="-334963" defTabSz="449263">
              <a:lnSpc>
                <a:spcPct val="80000"/>
              </a:lnSpc>
              <a:spcBef>
                <a:spcPts val="450"/>
              </a:spcBef>
              <a:buClr>
                <a:srgbClr val="808080"/>
              </a:buClr>
              <a:buSzPct val="10000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en-GB" dirty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- KKIP (</a:t>
            </a:r>
            <a:r>
              <a:rPr lang="en-GB" dirty="0" err="1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HoMe</a:t>
            </a:r>
            <a:r>
              <a:rPr lang="en-GB" dirty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), LMU </a:t>
            </a:r>
            <a:r>
              <a:rPr lang="en-GB" dirty="0" err="1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München</a:t>
            </a:r>
            <a:endParaRPr lang="en-GB" dirty="0">
              <a:solidFill>
                <a:srgbClr val="FF0000"/>
              </a:solidFill>
              <a:latin typeface="Calibri" pitchFamily="34" charset="0"/>
              <a:cs typeface="Lucida Sans Unicode" pitchFamily="34" charset="0"/>
            </a:endParaRPr>
          </a:p>
          <a:p>
            <a:pPr marL="334963" indent="-334963" defTabSz="449263">
              <a:lnSpc>
                <a:spcPct val="80000"/>
              </a:lnSpc>
              <a:spcBef>
                <a:spcPts val="450"/>
              </a:spcBef>
              <a:buClr>
                <a:srgbClr val="808080"/>
              </a:buClr>
              <a:buSzPct val="10000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en-GB" dirty="0">
              <a:solidFill>
                <a:srgbClr val="FF0000"/>
              </a:solidFill>
              <a:latin typeface="Calibri" pitchFamily="34" charset="0"/>
              <a:cs typeface="Lucida Sans Unicode" pitchFamily="34" charset="0"/>
            </a:endParaRPr>
          </a:p>
          <a:p>
            <a:pPr marL="334963" indent="-334963" defTabSz="449263">
              <a:lnSpc>
                <a:spcPct val="80000"/>
              </a:lnSpc>
              <a:spcBef>
                <a:spcPts val="450"/>
              </a:spcBef>
              <a:buClr>
                <a:srgbClr val="808080"/>
              </a:buClr>
              <a:buSzPct val="10000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en-GB" b="0" dirty="0">
              <a:solidFill>
                <a:srgbClr val="FF0000"/>
              </a:solidFill>
              <a:latin typeface="Calibri" pitchFamily="34" charset="0"/>
              <a:cs typeface="Lucida Sans Unicode" pitchFamily="34" charset="0"/>
            </a:endParaRPr>
          </a:p>
          <a:p>
            <a:pPr marL="334963" indent="-334963" defTabSz="449263">
              <a:lnSpc>
                <a:spcPct val="80000"/>
              </a:lnSpc>
              <a:spcBef>
                <a:spcPts val="450"/>
              </a:spcBef>
              <a:buClr>
                <a:srgbClr val="808080"/>
              </a:buClr>
              <a:buSzPct val="10000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en-GB" b="0" dirty="0">
                <a:solidFill>
                  <a:srgbClr val="808080"/>
                </a:solidFill>
                <a:latin typeface="Calibri" pitchFamily="34" charset="0"/>
                <a:cs typeface="Lucida Sans Unicode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53975"/>
            <a:ext cx="8229600" cy="1143000"/>
          </a:xfrm>
        </p:spPr>
        <p:txBody>
          <a:bodyPr/>
          <a:lstStyle/>
          <a:p>
            <a:pPr eaLnBrk="1" hangingPunct="1"/>
            <a:r>
              <a:rPr lang="de-DE" sz="3200" b="1" smtClean="0">
                <a:solidFill>
                  <a:srgbClr val="FF0000"/>
                </a:solidFill>
              </a:rPr>
              <a:t>Familienbegleitungen Stand Januar 2008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19100" y="765175"/>
            <a:ext cx="8474075" cy="570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de-DE" b="0" dirty="0">
              <a:solidFill>
                <a:schemeClr val="tx1"/>
              </a:solidFill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de-DE" sz="2000" b="0" dirty="0">
                <a:solidFill>
                  <a:srgbClr val="7F7F7F"/>
                </a:solidFill>
                <a:latin typeface="Calibri" pitchFamily="34" charset="0"/>
              </a:rPr>
              <a:t> Anzahl der </a:t>
            </a:r>
            <a:r>
              <a:rPr lang="de-DE" sz="2000" b="0" dirty="0">
                <a:solidFill>
                  <a:srgbClr val="FF0000"/>
                </a:solidFill>
                <a:latin typeface="Calibri" pitchFamily="34" charset="0"/>
              </a:rPr>
              <a:t>gesamten</a:t>
            </a:r>
            <a:r>
              <a:rPr lang="de-DE" sz="2000" b="0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de-DE" sz="2000" b="0" dirty="0">
                <a:solidFill>
                  <a:srgbClr val="7F7F7F"/>
                </a:solidFill>
                <a:latin typeface="Calibri" pitchFamily="34" charset="0"/>
              </a:rPr>
              <a:t>Familienbegleitungen seit Dezember 2004: </a:t>
            </a:r>
          </a:p>
          <a:p>
            <a:r>
              <a:rPr lang="de-DE" sz="2000" b="0" dirty="0">
                <a:solidFill>
                  <a:srgbClr val="7F7F7F"/>
                </a:solidFill>
                <a:latin typeface="Calibri" pitchFamily="34" charset="0"/>
              </a:rPr>
              <a:t>   59 Familien</a:t>
            </a:r>
          </a:p>
          <a:p>
            <a:endParaRPr lang="de-DE" sz="1000" b="0" dirty="0">
              <a:solidFill>
                <a:schemeClr val="bg2"/>
              </a:solidFill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de-DE" sz="2000" b="0" dirty="0">
                <a:solidFill>
                  <a:srgbClr val="7F7F7F"/>
                </a:solidFill>
                <a:latin typeface="Calibri" pitchFamily="34" charset="0"/>
              </a:rPr>
              <a:t> Anzahl der </a:t>
            </a:r>
            <a:r>
              <a:rPr lang="de-DE" sz="2000" b="0" dirty="0">
                <a:solidFill>
                  <a:srgbClr val="FF0000"/>
                </a:solidFill>
                <a:latin typeface="Calibri" pitchFamily="34" charset="0"/>
              </a:rPr>
              <a:t>abgeschlossenen</a:t>
            </a:r>
            <a:r>
              <a:rPr lang="de-DE" sz="2000" b="0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de-DE" sz="2000" b="0" dirty="0">
                <a:solidFill>
                  <a:srgbClr val="7F7F7F"/>
                </a:solidFill>
                <a:latin typeface="Calibri" pitchFamily="34" charset="0"/>
              </a:rPr>
              <a:t>Begleitungen durch Familienbegleiter/innen:</a:t>
            </a:r>
          </a:p>
          <a:p>
            <a:r>
              <a:rPr lang="de-DE" sz="2000" b="0" dirty="0">
                <a:solidFill>
                  <a:srgbClr val="7F7F7F"/>
                </a:solidFill>
                <a:latin typeface="Calibri" pitchFamily="34" charset="0"/>
              </a:rPr>
              <a:t>   </a:t>
            </a:r>
            <a:r>
              <a:rPr lang="de-DE" sz="2000" b="0" dirty="0">
                <a:solidFill>
                  <a:srgbClr val="FF0000"/>
                </a:solidFill>
                <a:latin typeface="Calibri" pitchFamily="34" charset="0"/>
              </a:rPr>
              <a:t>24 Begleitungen</a:t>
            </a:r>
          </a:p>
          <a:p>
            <a:pPr>
              <a:buFontTx/>
              <a:buChar char="•"/>
            </a:pPr>
            <a:endParaRPr lang="de-DE" sz="1000" b="0" dirty="0">
              <a:solidFill>
                <a:schemeClr val="bg2"/>
              </a:solidFill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de-DE" sz="2000" b="0" dirty="0">
                <a:solidFill>
                  <a:srgbClr val="7F7F7F"/>
                </a:solidFill>
                <a:latin typeface="Calibri" pitchFamily="34" charset="0"/>
              </a:rPr>
              <a:t> Anzahl der Begleitungen in der</a:t>
            </a:r>
            <a:r>
              <a:rPr lang="de-DE" sz="2000" b="0" dirty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de-DE" sz="2000" b="0" dirty="0">
                <a:solidFill>
                  <a:srgbClr val="FF0000"/>
                </a:solidFill>
                <a:latin typeface="Calibri" pitchFamily="34" charset="0"/>
              </a:rPr>
              <a:t>Palliativphase:</a:t>
            </a:r>
            <a:endParaRPr lang="de-DE" sz="2000" b="0" dirty="0">
              <a:solidFill>
                <a:schemeClr val="bg2"/>
              </a:solidFill>
              <a:latin typeface="Calibri" pitchFamily="34" charset="0"/>
            </a:endParaRPr>
          </a:p>
          <a:p>
            <a:r>
              <a:rPr lang="de-DE" sz="2000" b="0" dirty="0">
                <a:solidFill>
                  <a:schemeClr val="bg2"/>
                </a:solidFill>
                <a:latin typeface="Calibri" pitchFamily="34" charset="0"/>
              </a:rPr>
              <a:t>   </a:t>
            </a:r>
            <a:r>
              <a:rPr lang="de-DE" sz="2000" b="0" dirty="0">
                <a:solidFill>
                  <a:srgbClr val="FF0000"/>
                </a:solidFill>
                <a:latin typeface="Calibri" pitchFamily="34" charset="0"/>
              </a:rPr>
              <a:t>27 Begleitungen</a:t>
            </a:r>
          </a:p>
          <a:p>
            <a:pPr>
              <a:buFontTx/>
              <a:buChar char="•"/>
            </a:pPr>
            <a:endParaRPr lang="de-DE" sz="1000" b="0" dirty="0">
              <a:solidFill>
                <a:srgbClr val="FF0000"/>
              </a:solidFill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de-DE" sz="2000" b="0" dirty="0">
                <a:solidFill>
                  <a:srgbClr val="7F7F7F"/>
                </a:solidFill>
                <a:latin typeface="Calibri" pitchFamily="34" charset="0"/>
              </a:rPr>
              <a:t> Anzahl der Begleitungen in der </a:t>
            </a:r>
            <a:r>
              <a:rPr lang="de-DE" sz="2000" b="0" dirty="0">
                <a:solidFill>
                  <a:srgbClr val="FF0000"/>
                </a:solidFill>
                <a:latin typeface="Calibri" pitchFamily="34" charset="0"/>
              </a:rPr>
              <a:t>Trauerzeit:</a:t>
            </a:r>
          </a:p>
          <a:p>
            <a:r>
              <a:rPr lang="de-DE" sz="2000" b="0" dirty="0">
                <a:solidFill>
                  <a:srgbClr val="FF0000"/>
                </a:solidFill>
                <a:latin typeface="Calibri" pitchFamily="34" charset="0"/>
              </a:rPr>
              <a:t>   8 Begleitungen </a:t>
            </a:r>
          </a:p>
          <a:p>
            <a:pPr>
              <a:buFontTx/>
              <a:buChar char="•"/>
            </a:pPr>
            <a:endParaRPr lang="de-DE" sz="1000" b="0" dirty="0">
              <a:solidFill>
                <a:schemeClr val="bg2"/>
              </a:solidFill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de-DE" sz="2000" b="0" dirty="0">
                <a:solidFill>
                  <a:srgbClr val="7F7F7F"/>
                </a:solidFill>
                <a:latin typeface="Calibri" pitchFamily="34" charset="0"/>
              </a:rPr>
              <a:t> Anzahl der eingesetzte Familienbegleiter/innen: </a:t>
            </a:r>
          </a:p>
          <a:p>
            <a:r>
              <a:rPr lang="de-DE" sz="2000" b="0" dirty="0">
                <a:solidFill>
                  <a:schemeClr val="bg2"/>
                </a:solidFill>
                <a:latin typeface="Calibri" pitchFamily="34" charset="0"/>
              </a:rPr>
              <a:t>   </a:t>
            </a:r>
            <a:r>
              <a:rPr lang="de-DE" sz="2000" b="0" dirty="0" smtClean="0">
                <a:solidFill>
                  <a:srgbClr val="FF0000"/>
                </a:solidFill>
                <a:latin typeface="Calibri" pitchFamily="34" charset="0"/>
              </a:rPr>
              <a:t>26 </a:t>
            </a:r>
            <a:r>
              <a:rPr lang="de-DE" sz="2000" b="0" dirty="0">
                <a:solidFill>
                  <a:srgbClr val="FF0000"/>
                </a:solidFill>
                <a:latin typeface="Calibri" pitchFamily="34" charset="0"/>
              </a:rPr>
              <a:t>Familienbegleiter/innen</a:t>
            </a:r>
          </a:p>
          <a:p>
            <a:pPr>
              <a:buFontTx/>
              <a:buChar char="•"/>
            </a:pPr>
            <a:endParaRPr lang="de-DE" sz="1000" b="0" dirty="0">
              <a:solidFill>
                <a:schemeClr val="bg2"/>
              </a:solidFill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de-DE" sz="2000" b="0" dirty="0">
                <a:solidFill>
                  <a:srgbClr val="7F7F7F"/>
                </a:solidFill>
                <a:latin typeface="Calibri" pitchFamily="34" charset="0"/>
              </a:rPr>
              <a:t> begonnene Begleitungen </a:t>
            </a:r>
            <a:r>
              <a:rPr lang="de-DE" sz="2000" b="0" dirty="0">
                <a:solidFill>
                  <a:srgbClr val="FF0000"/>
                </a:solidFill>
                <a:latin typeface="Calibri" pitchFamily="34" charset="0"/>
              </a:rPr>
              <a:t>2004:    1 Begleitung</a:t>
            </a:r>
          </a:p>
          <a:p>
            <a:pPr>
              <a:buFontTx/>
              <a:buChar char="•"/>
            </a:pPr>
            <a:r>
              <a:rPr lang="de-DE" sz="2000" b="0" dirty="0">
                <a:solidFill>
                  <a:srgbClr val="7F7F7F"/>
                </a:solidFill>
                <a:latin typeface="Calibri" pitchFamily="34" charset="0"/>
              </a:rPr>
              <a:t> begonnene Begleitungen </a:t>
            </a:r>
            <a:r>
              <a:rPr lang="de-DE" sz="2000" b="0" dirty="0">
                <a:solidFill>
                  <a:srgbClr val="FF0000"/>
                </a:solidFill>
                <a:latin typeface="Calibri" pitchFamily="34" charset="0"/>
              </a:rPr>
              <a:t>2005:  13 Begleitungen</a:t>
            </a:r>
          </a:p>
          <a:p>
            <a:pPr>
              <a:buFontTx/>
              <a:buChar char="•"/>
            </a:pPr>
            <a:r>
              <a:rPr lang="de-DE" sz="2000" b="0" dirty="0">
                <a:solidFill>
                  <a:srgbClr val="7F7F7F"/>
                </a:solidFill>
                <a:latin typeface="Calibri" pitchFamily="34" charset="0"/>
              </a:rPr>
              <a:t> begonnene Begleitungen </a:t>
            </a:r>
            <a:r>
              <a:rPr lang="de-DE" sz="2000" b="0" dirty="0">
                <a:solidFill>
                  <a:srgbClr val="FF0000"/>
                </a:solidFill>
                <a:latin typeface="Calibri" pitchFamily="34" charset="0"/>
              </a:rPr>
              <a:t>2006:  15 Begleitungen</a:t>
            </a:r>
          </a:p>
          <a:p>
            <a:pPr>
              <a:buFontTx/>
              <a:buChar char="•"/>
            </a:pPr>
            <a:r>
              <a:rPr lang="de-DE" sz="2000" b="0" dirty="0">
                <a:solidFill>
                  <a:srgbClr val="7F7F7F"/>
                </a:solidFill>
                <a:latin typeface="Calibri" pitchFamily="34" charset="0"/>
              </a:rPr>
              <a:t> begonnene Begleitungen </a:t>
            </a:r>
            <a:r>
              <a:rPr lang="de-DE" sz="2000" b="0" dirty="0">
                <a:solidFill>
                  <a:srgbClr val="FF0000"/>
                </a:solidFill>
                <a:latin typeface="Calibri" pitchFamily="34" charset="0"/>
              </a:rPr>
              <a:t>2007:  25 Begleitungen</a:t>
            </a:r>
          </a:p>
          <a:p>
            <a:pPr>
              <a:buFontTx/>
              <a:buChar char="•"/>
            </a:pPr>
            <a:r>
              <a:rPr lang="de-DE" sz="2000" b="0" dirty="0">
                <a:solidFill>
                  <a:srgbClr val="7F7F7F"/>
                </a:solidFill>
                <a:latin typeface="Calibri" pitchFamily="34" charset="0"/>
              </a:rPr>
              <a:t> begonnene Begleitungen </a:t>
            </a:r>
            <a:r>
              <a:rPr lang="de-DE" sz="2000" b="0" dirty="0">
                <a:solidFill>
                  <a:srgbClr val="FF0000"/>
                </a:solidFill>
                <a:latin typeface="Calibri" pitchFamily="34" charset="0"/>
              </a:rPr>
              <a:t>2008:    5 Begleitungen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de-DE" sz="3200" b="1" dirty="0" smtClean="0">
                <a:solidFill>
                  <a:srgbClr val="FF0000"/>
                </a:solidFill>
              </a:rPr>
              <a:t>Unterschiede</a:t>
            </a:r>
            <a:r>
              <a:rPr lang="de-DE" sz="3200" dirty="0" smtClean="0">
                <a:solidFill>
                  <a:schemeClr val="bg2"/>
                </a:solidFill>
              </a:rPr>
              <a:t> </a:t>
            </a:r>
            <a:br>
              <a:rPr lang="de-DE" sz="3200" dirty="0" smtClean="0">
                <a:solidFill>
                  <a:schemeClr val="bg2"/>
                </a:solidFill>
              </a:rPr>
            </a:br>
            <a:r>
              <a:rPr lang="de-DE" sz="3200" b="1" dirty="0" err="1" smtClean="0">
                <a:solidFill>
                  <a:srgbClr val="7F7F7F"/>
                </a:solidFill>
              </a:rPr>
              <a:t>Kinderhospizarbeit</a:t>
            </a:r>
            <a:r>
              <a:rPr lang="de-DE" sz="3200" b="1" dirty="0" smtClean="0">
                <a:solidFill>
                  <a:srgbClr val="7F7F7F"/>
                </a:solidFill>
              </a:rPr>
              <a:t> - </a:t>
            </a:r>
            <a:r>
              <a:rPr lang="de-DE" sz="3200" b="1" dirty="0" err="1" smtClean="0">
                <a:solidFill>
                  <a:srgbClr val="7F7F7F"/>
                </a:solidFill>
              </a:rPr>
              <a:t>Erwachsenenhospizarbeit</a:t>
            </a:r>
            <a:endParaRPr lang="de-DE" sz="3200" b="1" dirty="0" smtClean="0">
              <a:solidFill>
                <a:srgbClr val="7F7F7F"/>
              </a:solidFill>
            </a:endParaRPr>
          </a:p>
        </p:txBody>
      </p:sp>
      <p:pic>
        <p:nvPicPr>
          <p:cNvPr id="25602" name="Picture 3" descr="Anja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03800" y="1916113"/>
            <a:ext cx="1489075" cy="2185987"/>
          </a:xfrm>
        </p:spPr>
      </p:pic>
      <p:pic>
        <p:nvPicPr>
          <p:cNvPr id="25603" name="Picture 4" descr="Begruessungsbet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2087563"/>
            <a:ext cx="2062163" cy="1546225"/>
          </a:xfrm>
        </p:spPr>
      </p:pic>
      <p:pic>
        <p:nvPicPr>
          <p:cNvPr id="25604" name="Picture 5" descr="DSC0036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6732588" y="1998663"/>
            <a:ext cx="2411412" cy="1808162"/>
          </a:xfrm>
        </p:spPr>
      </p:pic>
      <p:pic>
        <p:nvPicPr>
          <p:cNvPr id="25605" name="Picture 6" descr="DSC0038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7313" y="1989138"/>
            <a:ext cx="21494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7" descr="Johanneshospiz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611188" y="4724400"/>
            <a:ext cx="2139950" cy="1423988"/>
          </a:xfrm>
        </p:spPr>
      </p:pic>
      <p:pic>
        <p:nvPicPr>
          <p:cNvPr id="25607" name="Picture 8" descr="Palliativstati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88125" y="4508500"/>
            <a:ext cx="2268538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9" descr="PflegePalliativ04DSC_024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48038" y="4652963"/>
            <a:ext cx="2846387" cy="189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eaLnBrk="1" hangingPunct="1"/>
            <a:r>
              <a:rPr lang="de-DE" sz="3200" b="1" smtClean="0">
                <a:solidFill>
                  <a:srgbClr val="FF0000"/>
                </a:solidFill>
              </a:rPr>
              <a:t>Bridge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ph idx="1"/>
          </p:nvPr>
        </p:nvGraphicFramePr>
        <p:xfrm>
          <a:off x="2124075" y="1341438"/>
          <a:ext cx="5027613" cy="3743325"/>
        </p:xfrm>
        <a:graphic>
          <a:graphicData uri="http://schemas.openxmlformats.org/presentationml/2006/ole">
            <p:oleObj spid="_x0000_s81922" name="Bitmap" r:id="rId3" imgW="26819048" imgH="20114286" progId="PBrush">
              <p:embed/>
            </p:oleObj>
          </a:graphicData>
        </a:graphic>
      </p:graphicFrame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116013" y="5589588"/>
            <a:ext cx="68405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>
                <a:solidFill>
                  <a:srgbClr val="808080"/>
                </a:solidFill>
                <a:latin typeface="Calibri" pitchFamily="34" charset="0"/>
              </a:rPr>
              <a:t>„Kinderhospizarbeit ist Lebensbegleitung”</a:t>
            </a:r>
            <a:endParaRPr lang="de-DE">
              <a:solidFill>
                <a:srgbClr val="80808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SC003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313" y="1630363"/>
            <a:ext cx="3725862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4429124" y="2643182"/>
            <a:ext cx="4500563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dirty="0">
                <a:latin typeface="Calibri" pitchFamily="34" charset="0"/>
              </a:rPr>
              <a:t>Aufgaben:</a:t>
            </a:r>
          </a:p>
          <a:p>
            <a:endParaRPr lang="de-DE" sz="1000" b="0" dirty="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de-DE" sz="2000" b="0" dirty="0">
                <a:latin typeface="Calibri" pitchFamily="34" charset="0"/>
              </a:rPr>
              <a:t> psychosoziale Beratung und   </a:t>
            </a:r>
          </a:p>
          <a:p>
            <a:r>
              <a:rPr lang="de-DE" sz="2000" b="0" dirty="0">
                <a:latin typeface="Calibri" pitchFamily="34" charset="0"/>
              </a:rPr>
              <a:t>   Begleitung der betroffenen Familien</a:t>
            </a:r>
          </a:p>
          <a:p>
            <a:endParaRPr lang="de-DE" sz="1000" b="0" dirty="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de-DE" sz="2000" b="0" dirty="0">
                <a:latin typeface="Calibri" pitchFamily="34" charset="0"/>
              </a:rPr>
              <a:t> Palliativpflegeberatung  </a:t>
            </a:r>
          </a:p>
          <a:p>
            <a:endParaRPr lang="de-DE" sz="1000" b="0" dirty="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de-DE" sz="2000" b="0" dirty="0">
                <a:latin typeface="Calibri" pitchFamily="34" charset="0"/>
              </a:rPr>
              <a:t> Trauerbegleitung </a:t>
            </a:r>
          </a:p>
          <a:p>
            <a:endParaRPr lang="de-DE" sz="2000" b="0" dirty="0">
              <a:latin typeface="Calibri" pitchFamily="34" charset="0"/>
            </a:endParaRPr>
          </a:p>
          <a:p>
            <a:endParaRPr lang="de-DE" sz="2000" b="0" dirty="0">
              <a:latin typeface="Calibri" pitchFamily="34" charset="0"/>
            </a:endParaRP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0" y="0"/>
            <a:ext cx="93249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3200" dirty="0" err="1">
                <a:solidFill>
                  <a:srgbClr val="FF0000"/>
                </a:solidFill>
                <a:latin typeface="Calibri" pitchFamily="34" charset="0"/>
              </a:rPr>
              <a:t>Kinderhospizarbeit</a:t>
            </a:r>
            <a:r>
              <a:rPr lang="de-DE" sz="3200" dirty="0">
                <a:solidFill>
                  <a:srgbClr val="FF0000"/>
                </a:solidFill>
                <a:latin typeface="Calibri" pitchFamily="34" charset="0"/>
              </a:rPr>
              <a:t> bedeutet Prävention durch qualifizierte psychosoziale Beratung und Begleitung</a:t>
            </a:r>
          </a:p>
          <a:p>
            <a:pPr algn="ctr"/>
            <a:r>
              <a:rPr lang="de-DE" sz="3200" dirty="0">
                <a:solidFill>
                  <a:srgbClr val="FF0000"/>
                </a:solidFill>
                <a:latin typeface="Calibri" pitchFamily="34" charset="0"/>
              </a:rPr>
              <a:t>ehrenamtlich und hauptamtlich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/>
      <p:bldP spid="5120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3924300" y="1060450"/>
            <a:ext cx="5040313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de-DE" b="0">
                <a:solidFill>
                  <a:srgbClr val="7F7F7F"/>
                </a:solidFill>
                <a:latin typeface="Calibri" pitchFamily="34" charset="0"/>
              </a:rPr>
              <a:t> Die Patienten sind ausschließlich  Kinder und </a:t>
            </a:r>
          </a:p>
          <a:p>
            <a:r>
              <a:rPr lang="de-DE" b="0">
                <a:solidFill>
                  <a:srgbClr val="7F7F7F"/>
                </a:solidFill>
                <a:latin typeface="Calibri" pitchFamily="34" charset="0"/>
              </a:rPr>
              <a:t>   Jugendliche – </a:t>
            </a:r>
          </a:p>
          <a:p>
            <a:r>
              <a:rPr lang="de-DE" b="0">
                <a:solidFill>
                  <a:srgbClr val="7F7F7F"/>
                </a:solidFill>
                <a:latin typeface="Calibri" pitchFamily="34" charset="0"/>
              </a:rPr>
              <a:t>   </a:t>
            </a:r>
            <a:r>
              <a:rPr lang="de-DE" b="0">
                <a:solidFill>
                  <a:srgbClr val="FF0000"/>
                </a:solidFill>
                <a:latin typeface="Calibri" pitchFamily="34" charset="0"/>
              </a:rPr>
              <a:t>altersspezifische Themen und Probleme</a:t>
            </a:r>
          </a:p>
          <a:p>
            <a:endParaRPr lang="de-DE" sz="1000" b="0">
              <a:solidFill>
                <a:srgbClr val="FF0000"/>
              </a:solidFill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de-DE" b="0">
                <a:solidFill>
                  <a:srgbClr val="7F7F7F"/>
                </a:solidFill>
                <a:latin typeface="Calibri" pitchFamily="34" charset="0"/>
              </a:rPr>
              <a:t> Schwersterkrankung, Sterben und Tod eines </a:t>
            </a:r>
          </a:p>
          <a:p>
            <a:r>
              <a:rPr lang="de-DE" b="0">
                <a:solidFill>
                  <a:srgbClr val="7F7F7F"/>
                </a:solidFill>
                <a:latin typeface="Calibri" pitchFamily="34" charset="0"/>
              </a:rPr>
              <a:t>   Kindes/Jugendlichen ist traumatisierend und </a:t>
            </a:r>
          </a:p>
          <a:p>
            <a:r>
              <a:rPr lang="de-DE" b="0">
                <a:solidFill>
                  <a:srgbClr val="7F7F7F"/>
                </a:solidFill>
                <a:latin typeface="Calibri" pitchFamily="34" charset="0"/>
              </a:rPr>
              <a:t>   extrem belastend für das gesamte soziale System</a:t>
            </a:r>
          </a:p>
          <a:p>
            <a:r>
              <a:rPr lang="de-DE" b="0">
                <a:solidFill>
                  <a:srgbClr val="7F7F7F"/>
                </a:solidFill>
                <a:latin typeface="Calibri" pitchFamily="34" charset="0"/>
              </a:rPr>
              <a:t>   (Scheidung - Armut!)  </a:t>
            </a:r>
          </a:p>
          <a:p>
            <a:r>
              <a:rPr lang="de-DE" b="0">
                <a:solidFill>
                  <a:srgbClr val="7F7F7F"/>
                </a:solidFill>
                <a:latin typeface="Calibri" pitchFamily="34" charset="0"/>
              </a:rPr>
              <a:t>   </a:t>
            </a:r>
            <a:r>
              <a:rPr lang="de-DE" b="0">
                <a:solidFill>
                  <a:srgbClr val="FF0000"/>
                </a:solidFill>
                <a:latin typeface="Calibri" pitchFamily="34" charset="0"/>
              </a:rPr>
              <a:t>Möglichst frühzeitige psychosoziale Betreuung</a:t>
            </a:r>
            <a:r>
              <a:rPr lang="de-DE" b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de-DE" b="0">
                <a:solidFill>
                  <a:srgbClr val="FF0000"/>
                </a:solidFill>
                <a:latin typeface="Calibri" pitchFamily="34" charset="0"/>
              </a:rPr>
              <a:t>!</a:t>
            </a:r>
          </a:p>
          <a:p>
            <a:endParaRPr lang="de-DE" sz="1000" b="0">
              <a:solidFill>
                <a:srgbClr val="7F7F7F"/>
              </a:solidFill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de-DE" b="0">
                <a:solidFill>
                  <a:srgbClr val="7F7F7F"/>
                </a:solidFill>
                <a:latin typeface="Calibri" pitchFamily="34" charset="0"/>
              </a:rPr>
              <a:t> Kinderhospizarbeit orientiert sich am gesamten </a:t>
            </a:r>
          </a:p>
          <a:p>
            <a:r>
              <a:rPr lang="de-DE" b="0">
                <a:solidFill>
                  <a:srgbClr val="7F7F7F"/>
                </a:solidFill>
                <a:latin typeface="Calibri" pitchFamily="34" charset="0"/>
              </a:rPr>
              <a:t>   Familiensystem, nicht bevorzugt am Patienten -   </a:t>
            </a:r>
          </a:p>
          <a:p>
            <a:r>
              <a:rPr lang="de-DE" b="0">
                <a:solidFill>
                  <a:schemeClr val="bg2"/>
                </a:solidFill>
                <a:latin typeface="Calibri" pitchFamily="34" charset="0"/>
              </a:rPr>
              <a:t>   </a:t>
            </a:r>
            <a:r>
              <a:rPr lang="de-DE" b="0">
                <a:solidFill>
                  <a:srgbClr val="FF0000"/>
                </a:solidFill>
                <a:latin typeface="Calibri" pitchFamily="34" charset="0"/>
              </a:rPr>
              <a:t>„Familienbegleiter/innen“</a:t>
            </a:r>
          </a:p>
          <a:p>
            <a:endParaRPr lang="de-DE" sz="1000" b="0">
              <a:solidFill>
                <a:srgbClr val="FF0000"/>
              </a:solidFill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de-DE" b="0">
                <a:solidFill>
                  <a:srgbClr val="7F7F7F"/>
                </a:solidFill>
                <a:latin typeface="Calibri" pitchFamily="34" charset="0"/>
              </a:rPr>
              <a:t> einfügen in ein bereits vorhandenes </a:t>
            </a:r>
            <a:r>
              <a:rPr lang="de-DE" b="0">
                <a:solidFill>
                  <a:srgbClr val="FF0000"/>
                </a:solidFill>
                <a:latin typeface="Calibri" pitchFamily="34" charset="0"/>
              </a:rPr>
              <a:t>großes Netz!</a:t>
            </a:r>
          </a:p>
          <a:p>
            <a:r>
              <a:rPr lang="de-DE" b="0">
                <a:solidFill>
                  <a:srgbClr val="7F7F7F"/>
                </a:solidFill>
                <a:latin typeface="Calibri" pitchFamily="34" charset="0"/>
              </a:rPr>
              <a:t>   (Kliniken, Jugendamt, Schule, Kindergarten,…)</a:t>
            </a:r>
          </a:p>
          <a:p>
            <a:endParaRPr lang="de-DE" sz="1000" b="0">
              <a:solidFill>
                <a:srgbClr val="7F7F7F"/>
              </a:solidFill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de-DE" b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de-DE" b="0">
                <a:solidFill>
                  <a:srgbClr val="FF0000"/>
                </a:solidFill>
                <a:latin typeface="Calibri" pitchFamily="34" charset="0"/>
              </a:rPr>
              <a:t>Pädiatrische</a:t>
            </a:r>
            <a:r>
              <a:rPr lang="de-DE" b="0">
                <a:solidFill>
                  <a:srgbClr val="7F7F7F"/>
                </a:solidFill>
                <a:latin typeface="Calibri" pitchFamily="34" charset="0"/>
              </a:rPr>
              <a:t> Palliative Care Pflegeberatung </a:t>
            </a:r>
          </a:p>
          <a:p>
            <a:endParaRPr lang="de-DE" sz="1000" b="0">
              <a:solidFill>
                <a:srgbClr val="7F7F7F"/>
              </a:solidFill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de-DE" b="0">
                <a:solidFill>
                  <a:srgbClr val="7F7F7F"/>
                </a:solidFill>
                <a:latin typeface="Calibri" pitchFamily="34" charset="0"/>
              </a:rPr>
              <a:t>Trauerbegleitung </a:t>
            </a:r>
          </a:p>
          <a:p>
            <a:r>
              <a:rPr lang="de-DE" b="0">
                <a:solidFill>
                  <a:srgbClr val="7F7F7F"/>
                </a:solidFill>
                <a:latin typeface="Calibri" pitchFamily="34" charset="0"/>
              </a:rPr>
              <a:t>   </a:t>
            </a:r>
            <a:r>
              <a:rPr lang="de-DE" b="0">
                <a:solidFill>
                  <a:srgbClr val="FF0000"/>
                </a:solidFill>
                <a:latin typeface="Calibri" pitchFamily="34" charset="0"/>
              </a:rPr>
              <a:t>Erschwerte Trauer! 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827088" y="188913"/>
            <a:ext cx="76327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3200">
                <a:solidFill>
                  <a:srgbClr val="FF0000"/>
                </a:solidFill>
                <a:latin typeface="Calibri" pitchFamily="34" charset="0"/>
              </a:rPr>
              <a:t>Aufgabenbereich Kinderhospizarbeit </a:t>
            </a:r>
          </a:p>
        </p:txBody>
      </p:sp>
      <p:graphicFrame>
        <p:nvGraphicFramePr>
          <p:cNvPr id="58372" name="Object 4"/>
          <p:cNvGraphicFramePr>
            <a:graphicFrameLocks noChangeAspect="1"/>
          </p:cNvGraphicFramePr>
          <p:nvPr/>
        </p:nvGraphicFramePr>
        <p:xfrm>
          <a:off x="285720" y="1214422"/>
          <a:ext cx="3573462" cy="2681288"/>
        </p:xfrm>
        <a:graphic>
          <a:graphicData uri="http://schemas.openxmlformats.org/presentationml/2006/ole">
            <p:oleObj spid="_x0000_s59394" name="Bitmap" r:id="rId3" imgW="21638095" imgH="16228571" progId="PBrush">
              <p:embed/>
            </p:oleObj>
          </a:graphicData>
        </a:graphic>
      </p:graphicFrame>
      <p:sp>
        <p:nvSpPr>
          <p:cNvPr id="5" name="Rechteck 4"/>
          <p:cNvSpPr/>
          <p:nvPr/>
        </p:nvSpPr>
        <p:spPr>
          <a:xfrm>
            <a:off x="642910" y="4500570"/>
            <a:ext cx="28575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Calibri" pitchFamily="34" charset="0"/>
              </a:rPr>
              <a:t>Schwersterkrankung und  Tod eines Kindes oder Jugendlichen ist immer traumatisierend für das gesamte soziale System  </a:t>
            </a:r>
            <a:endParaRPr lang="de-DE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449263"/>
            <a:r>
              <a:rPr lang="de-DE" dirty="0">
                <a:solidFill>
                  <a:srgbClr val="FF0000"/>
                </a:solidFill>
              </a:rPr>
              <a:t>Krankheitsbilder der Kinder und Jugendlichen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1785926"/>
            <a:ext cx="8224837" cy="4524375"/>
          </a:xfrm>
        </p:spPr>
        <p:txBody>
          <a:bodyPr/>
          <a:lstStyle/>
          <a:p>
            <a:pPr marL="338138" indent="-338138" defTabSz="449263">
              <a:lnSpc>
                <a:spcPct val="61000"/>
              </a:lnSpc>
            </a:pPr>
            <a:endParaRPr lang="de-DE" sz="2000" dirty="0">
              <a:solidFill>
                <a:schemeClr val="bg2"/>
              </a:solidFill>
            </a:endParaRPr>
          </a:p>
          <a:p>
            <a:pPr marL="338138" indent="-338138" defTabSz="449263">
              <a:lnSpc>
                <a:spcPct val="61000"/>
              </a:lnSpc>
            </a:pPr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 Lebensbedrohliche 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Erkrankungen, für die kurative Therapien </a:t>
            </a:r>
          </a:p>
          <a:p>
            <a:pPr marL="338138" indent="-338138" defTabSz="449263">
              <a:lnSpc>
                <a:spcPct val="61000"/>
              </a:lnSpc>
              <a:buFontTx/>
              <a:buNone/>
            </a:pP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     </a:t>
            </a:r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  existieren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, aber ein Therapieversagen </a:t>
            </a:r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wahrscheinlich 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ist </a:t>
            </a:r>
          </a:p>
          <a:p>
            <a:pPr marL="338138" indent="-338138" defTabSz="449263">
              <a:lnSpc>
                <a:spcPct val="61000"/>
              </a:lnSpc>
              <a:buFont typeface="Arial" pitchFamily="34" charset="0"/>
              <a:buChar char="•"/>
            </a:pPr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 Erkrankungen 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mit deutlich lebensverlängernder Therapie, die eine </a:t>
            </a:r>
          </a:p>
          <a:p>
            <a:pPr marL="338138" indent="-338138" defTabSz="449263">
              <a:lnSpc>
                <a:spcPct val="61000"/>
              </a:lnSpc>
              <a:buFontTx/>
              <a:buNone/>
            </a:pP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     </a:t>
            </a:r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  möglichst 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lange aktive Teilnahme an normalen kindlichen Aktivitäten</a:t>
            </a:r>
          </a:p>
          <a:p>
            <a:pPr marL="338138" indent="-338138" defTabSz="449263">
              <a:lnSpc>
                <a:spcPct val="61000"/>
              </a:lnSpc>
              <a:buFontTx/>
              <a:buNone/>
            </a:pP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     </a:t>
            </a:r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  ermöglicht 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(Bsp. Muskeldystrophie)</a:t>
            </a:r>
          </a:p>
          <a:p>
            <a:pPr marL="338138" indent="-338138" defTabSz="449263">
              <a:lnSpc>
                <a:spcPct val="61000"/>
              </a:lnSpc>
            </a:pPr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 Fortschreitende 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Erkrankungen ohne wirkliche therapeutische </a:t>
            </a:r>
          </a:p>
          <a:p>
            <a:pPr marL="338138" indent="-338138" defTabSz="449263">
              <a:lnSpc>
                <a:spcPct val="61000"/>
              </a:lnSpc>
              <a:buFontTx/>
              <a:buNone/>
            </a:pP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     </a:t>
            </a:r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  Option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. Bereits mit der Diagnose beginnt eine oftmals jahrelange </a:t>
            </a:r>
          </a:p>
          <a:p>
            <a:pPr marL="338138" indent="-338138" defTabSz="449263">
              <a:lnSpc>
                <a:spcPct val="61000"/>
              </a:lnSpc>
              <a:buFontTx/>
              <a:buNone/>
            </a:pP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     </a:t>
            </a:r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  Palliativbetreuung</a:t>
            </a:r>
            <a:endParaRPr lang="de-DE" sz="2000" dirty="0">
              <a:solidFill>
                <a:schemeClr val="bg1">
                  <a:lumMod val="50000"/>
                </a:schemeClr>
              </a:solidFill>
            </a:endParaRPr>
          </a:p>
          <a:p>
            <a:pPr marL="338138" indent="-338138" defTabSz="449263">
              <a:lnSpc>
                <a:spcPct val="61000"/>
              </a:lnSpc>
            </a:pPr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 Schwere 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neurologische Erkrankungsformen mit unvorhergesehener </a:t>
            </a:r>
          </a:p>
          <a:p>
            <a:pPr marL="338138" indent="-338138" defTabSz="449263">
              <a:lnSpc>
                <a:spcPct val="61000"/>
              </a:lnSpc>
              <a:buFontTx/>
              <a:buNone/>
            </a:pP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     </a:t>
            </a:r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  akuter 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Verschlechterung, wodurch ein Erreichen des </a:t>
            </a:r>
          </a:p>
          <a:p>
            <a:pPr marL="338138" indent="-338138" defTabSz="449263">
              <a:lnSpc>
                <a:spcPct val="61000"/>
              </a:lnSpc>
              <a:buFontTx/>
              <a:buNone/>
            </a:pP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     </a:t>
            </a:r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  Erwachsenenalters 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in Frage gestellt ist.</a:t>
            </a:r>
          </a:p>
          <a:p>
            <a:pPr marL="338138" indent="-338138" defTabSz="449263">
              <a:lnSpc>
                <a:spcPct val="61000"/>
              </a:lnSpc>
            </a:pPr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 Erkrankungen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, die bereits in der Schwangerschaft eine </a:t>
            </a:r>
          </a:p>
          <a:p>
            <a:pPr marL="338138" indent="-338138" defTabSz="449263">
              <a:lnSpc>
                <a:spcPct val="61000"/>
              </a:lnSpc>
              <a:buFontTx/>
              <a:buNone/>
            </a:pPr>
            <a:r>
              <a:rPr lang="de-DE" sz="2000" dirty="0">
                <a:solidFill>
                  <a:schemeClr val="bg2"/>
                </a:solidFill>
              </a:rPr>
              <a:t>     </a:t>
            </a:r>
            <a:r>
              <a:rPr lang="de-DE" sz="2000" dirty="0" smtClean="0">
                <a:solidFill>
                  <a:schemeClr val="bg2"/>
                </a:solidFill>
              </a:rPr>
              <a:t>  </a:t>
            </a:r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schlechte 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oder aussichtlose Prognose haben</a:t>
            </a:r>
          </a:p>
          <a:p>
            <a:pPr marL="338138" indent="-338138" defTabSz="449263">
              <a:lnSpc>
                <a:spcPct val="61000"/>
              </a:lnSpc>
              <a:buFontTx/>
              <a:buNone/>
            </a:pPr>
            <a:endParaRPr lang="de-DE" sz="2000" dirty="0">
              <a:solidFill>
                <a:schemeClr val="bg2"/>
              </a:solidFill>
            </a:endParaRPr>
          </a:p>
          <a:p>
            <a:pPr marL="338138" indent="-338138" defTabSz="449263">
              <a:lnSpc>
                <a:spcPct val="61000"/>
              </a:lnSpc>
              <a:buFontTx/>
              <a:buNone/>
            </a:pPr>
            <a:endParaRPr lang="de-DE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/>
    </p:bldLst>
  </p:timing>
</p:sld>
</file>

<file path=ppt/theme/theme1.xml><?xml version="1.0" encoding="utf-8"?>
<a:theme xmlns:a="http://schemas.openxmlformats.org/drawingml/2006/main" name="Larissa-Design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1211</Words>
  <Application>Microsoft Office PowerPoint</Application>
  <PresentationFormat>Bildschirmpräsentation (4:3)</PresentationFormat>
  <Paragraphs>276</Paragraphs>
  <Slides>21</Slides>
  <Notes>7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3" baseType="lpstr">
      <vt:lpstr>Larissa-Design</vt:lpstr>
      <vt:lpstr>Bitmap</vt:lpstr>
      <vt:lpstr>Folie 1</vt:lpstr>
      <vt:lpstr>Zahlen/Daten des Ambulanten Kinderhospiz München - AKM</vt:lpstr>
      <vt:lpstr>Folie 3</vt:lpstr>
      <vt:lpstr>Familienbegleitungen Stand Januar 2008</vt:lpstr>
      <vt:lpstr>Unterschiede  Kinderhospizarbeit - Erwachsenenhospizarbeit</vt:lpstr>
      <vt:lpstr>Bridge</vt:lpstr>
      <vt:lpstr>Folie 7</vt:lpstr>
      <vt:lpstr>Folie 8</vt:lpstr>
      <vt:lpstr>Krankheitsbilder der Kinder und Jugendlichen</vt:lpstr>
      <vt:lpstr>Folie 10</vt:lpstr>
      <vt:lpstr>Folie 11</vt:lpstr>
      <vt:lpstr>Britta, Familienbegleiterin des AKM </vt:lpstr>
      <vt:lpstr>Folie 13</vt:lpstr>
      <vt:lpstr>          Jana</vt:lpstr>
      <vt:lpstr>Unser Versorgungsmodell</vt:lpstr>
      <vt:lpstr>Folie 16</vt:lpstr>
      <vt:lpstr>Folie 17</vt:lpstr>
      <vt:lpstr>Folie 18</vt:lpstr>
      <vt:lpstr>Folie 19</vt:lpstr>
      <vt:lpstr>Folie 20</vt:lpstr>
      <vt:lpstr>Folie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Christine Bronner</dc:creator>
  <cp:lastModifiedBy>Stefan Meyer</cp:lastModifiedBy>
  <cp:revision>124</cp:revision>
  <dcterms:created xsi:type="dcterms:W3CDTF">2008-02-14T11:01:45Z</dcterms:created>
  <dcterms:modified xsi:type="dcterms:W3CDTF">2008-02-20T12:34:30Z</dcterms:modified>
</cp:coreProperties>
</file>